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7" r:id="rId4"/>
    <p:sldId id="260" r:id="rId5"/>
    <p:sldId id="261" r:id="rId6"/>
    <p:sldId id="295" r:id="rId7"/>
    <p:sldId id="268" r:id="rId8"/>
    <p:sldId id="296" r:id="rId9"/>
    <p:sldId id="300" r:id="rId10"/>
    <p:sldId id="302" r:id="rId11"/>
    <p:sldId id="277" r:id="rId12"/>
    <p:sldId id="303" r:id="rId13"/>
    <p:sldId id="293" r:id="rId14"/>
    <p:sldId id="307" r:id="rId15"/>
    <p:sldId id="285" r:id="rId16"/>
    <p:sldId id="280" r:id="rId17"/>
    <p:sldId id="281" r:id="rId18"/>
    <p:sldId id="308" r:id="rId19"/>
    <p:sldId id="272" r:id="rId20"/>
    <p:sldId id="279" r:id="rId21"/>
    <p:sldId id="306" r:id="rId22"/>
    <p:sldId id="283" r:id="rId23"/>
    <p:sldId id="299" r:id="rId24"/>
    <p:sldId id="297" r:id="rId25"/>
    <p:sldId id="269" r:id="rId26"/>
    <p:sldId id="301" r:id="rId27"/>
    <p:sldId id="291" r:id="rId28"/>
    <p:sldId id="305" r:id="rId29"/>
    <p:sldId id="290" r:id="rId30"/>
    <p:sldId id="294" r:id="rId31"/>
    <p:sldId id="304" r:id="rId32"/>
    <p:sldId id="309" r:id="rId33"/>
    <p:sldId id="29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80"/>
  </p:normalViewPr>
  <p:slideViewPr>
    <p:cSldViewPr snapToGrid="0" snapToObjects="1">
      <p:cViewPr>
        <p:scale>
          <a:sx n="110" d="100"/>
          <a:sy n="110" d="100"/>
        </p:scale>
        <p:origin x="632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iuseppe_Bastianini#/media/File:Giuseppe_Bastianini_in_uniforme.jpg" TargetMode="External"/><Relationship Id="rId7" Type="http://schemas.openxmlformats.org/officeDocument/2006/relationships/hyperlink" Target="https://www.franceinter.fr/amp/emissions/grand-angle/grand-angle-25-avril-2018" TargetMode="External"/><Relationship Id="rId2" Type="http://schemas.openxmlformats.org/officeDocument/2006/relationships/hyperlink" Target="http://www.vianellocollezionismo.it/tessera-fasci-italiani-estero-1924-lima/#more-3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smarsiglia.esteri.it/consolato_marsiglia/it/" TargetMode="External"/><Relationship Id="rId5" Type="http://schemas.openxmlformats.org/officeDocument/2006/relationships/hyperlink" Target="https://en.wikipedia.org/wiki/Piero_Parini#/media/File:Piero_Parini.jpg" TargetMode="External"/><Relationship Id="rId4" Type="http://schemas.openxmlformats.org/officeDocument/2006/relationships/hyperlink" Target="http://www.fondazione3m.it/immagine/14119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0335CE-AA48-974F-9941-88BB81EED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7056444" cy="3255264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fr-FR" sz="5500" spc="-60" dirty="0">
                <a:ln w="15875">
                  <a:solidFill>
                    <a:srgbClr val="FFFF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Autarcie et ouverture:</a:t>
            </a:r>
            <a:br>
              <a:rPr lang="fr-FR" sz="5500" spc="-60" dirty="0">
                <a:ln w="15875">
                  <a:solidFill>
                    <a:srgbClr val="FFFF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800" spc="-60" dirty="0">
                <a:ln w="15875">
                  <a:solidFill>
                    <a:srgbClr val="FFFF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les politiques culturelles du fascisme à l’étranger </a:t>
            </a:r>
            <a:endParaRPr lang="fr-FR" sz="5500" spc="-60" dirty="0">
              <a:ln w="15875">
                <a:solidFill>
                  <a:srgbClr val="FFFFFF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23A12-C8A3-094F-B5B4-BB97385E0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8702" y="4084889"/>
            <a:ext cx="3021621" cy="170915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182880" algn="r">
              <a:buFont typeface="Wingdings 2" pitchFamily="18" charset="2"/>
              <a:buChar char=""/>
            </a:pPr>
            <a:endParaRPr lang="en-US" sz="1400" dirty="0">
              <a:solidFill>
                <a:srgbClr val="FFFFFF"/>
              </a:solidFill>
            </a:endParaRPr>
          </a:p>
          <a:p>
            <a:pPr indent="-182880" algn="r">
              <a:buFont typeface="Wingdings 2" pitchFamily="18" charset="2"/>
              <a:buChar char=""/>
            </a:pPr>
            <a:r>
              <a:rPr lang="en-US" sz="2000" dirty="0">
                <a:solidFill>
                  <a:srgbClr val="FFFFFF"/>
                </a:solidFill>
              </a:rPr>
              <a:t>Caroline Pane</a:t>
            </a:r>
          </a:p>
          <a:p>
            <a:pPr indent="-182880" algn="r">
              <a:buFont typeface="Wingdings 2" pitchFamily="18" charset="2"/>
              <a:buChar char=""/>
            </a:pPr>
            <a:r>
              <a:rPr lang="en-US" sz="1400" dirty="0" err="1">
                <a:solidFill>
                  <a:srgbClr val="FFFFFF"/>
                </a:solidFill>
              </a:rPr>
              <a:t>Docteure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en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Histoire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contemporaine</a:t>
            </a:r>
            <a:endParaRPr lang="en-US" sz="1400" dirty="0">
              <a:solidFill>
                <a:srgbClr val="FFFFFF"/>
              </a:solidFill>
            </a:endParaRPr>
          </a:p>
          <a:p>
            <a:pPr indent="-182880" algn="r">
              <a:buFont typeface="Wingdings 2" pitchFamily="18" charset="2"/>
              <a:buChar char=""/>
            </a:pPr>
            <a:r>
              <a:rPr lang="en-US" sz="1400" dirty="0" err="1">
                <a:solidFill>
                  <a:srgbClr val="FFFFFF"/>
                </a:solidFill>
              </a:rPr>
              <a:t>Enseignante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d’Italien</a:t>
            </a:r>
            <a:endParaRPr lang="en-US" sz="1400" dirty="0">
              <a:solidFill>
                <a:srgbClr val="FFFFFF"/>
              </a:solidFill>
            </a:endParaRPr>
          </a:p>
          <a:p>
            <a:pPr indent="-182880" algn="r">
              <a:buFont typeface="Wingdings 2" pitchFamily="18" charset="2"/>
              <a:buChar char=""/>
            </a:pPr>
            <a:r>
              <a:rPr lang="en-US" sz="1400" dirty="0">
                <a:solidFill>
                  <a:srgbClr val="FFFFFF"/>
                </a:solidFill>
              </a:rPr>
              <a:t>Aix Marseille Univ, CNRS, </a:t>
            </a:r>
            <a:r>
              <a:rPr lang="en-US" sz="1400" dirty="0" err="1">
                <a:solidFill>
                  <a:srgbClr val="FFFFFF"/>
                </a:solidFill>
              </a:rPr>
              <a:t>TELEMMe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3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286D3-BE84-D444-B750-2F90040F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La Casa </a:t>
            </a:r>
            <a:r>
              <a:rPr lang="en-US" spc="-100" dirty="0" err="1"/>
              <a:t>d’Italia</a:t>
            </a:r>
            <a:r>
              <a:rPr lang="en-US" spc="-100" dirty="0"/>
              <a:t> de Marseille </a:t>
            </a:r>
            <a:r>
              <a:rPr lang="en-US" spc="-100" dirty="0" err="1"/>
              <a:t>inaugurée</a:t>
            </a:r>
            <a:r>
              <a:rPr lang="en-US" spc="-100" dirty="0"/>
              <a:t> </a:t>
            </a:r>
            <a:r>
              <a:rPr lang="en-US" spc="-100" dirty="0" err="1"/>
              <a:t>en</a:t>
            </a:r>
            <a:r>
              <a:rPr lang="en-US" spc="-100" dirty="0"/>
              <a:t> </a:t>
            </a:r>
            <a:r>
              <a:rPr lang="en-US" spc="-100" dirty="0" err="1"/>
              <a:t>novembre</a:t>
            </a:r>
            <a:r>
              <a:rPr lang="en-US" spc="-100" dirty="0"/>
              <a:t> 1935</a:t>
            </a:r>
            <a:endParaRPr lang="fr-FR" dirty="0"/>
          </a:p>
        </p:txBody>
      </p:sp>
      <p:pic>
        <p:nvPicPr>
          <p:cNvPr id="3" name="Image 2" descr="C:\Users\mine\Documents\M2\Rédaction juin\Annexes\marseille.JPG">
            <a:extLst>
              <a:ext uri="{FF2B5EF4-FFF2-40B4-BE49-F238E27FC236}">
                <a16:creationId xmlns:a16="http://schemas.microsoft.com/office/drawing/2014/main" id="{16FF1EEE-023A-484A-964A-B094E9C219D7}"/>
              </a:ext>
            </a:extLst>
          </p:cNvPr>
          <p:cNvPicPr/>
          <p:nvPr/>
        </p:nvPicPr>
        <p:blipFill rotWithShape="1">
          <a:blip r:embed="rId2" cstate="print"/>
          <a:srcRect t="6507" r="-1" b="20237"/>
          <a:stretch/>
        </p:blipFill>
        <p:spPr bwMode="auto">
          <a:xfrm>
            <a:off x="4206240" y="759103"/>
            <a:ext cx="6367271" cy="533065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54DF4E-98E6-874A-BD9D-1D84551338AF}"/>
              </a:ext>
            </a:extLst>
          </p:cNvPr>
          <p:cNvSpPr txBox="1"/>
          <p:nvPr/>
        </p:nvSpPr>
        <p:spPr>
          <a:xfrm>
            <a:off x="10573511" y="5735040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97961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9DE700-D1F6-4D40-9564-3DFE2A969F34}"/>
              </a:ext>
            </a:extLst>
          </p:cNvPr>
          <p:cNvSpPr txBox="1"/>
          <p:nvPr/>
        </p:nvSpPr>
        <p:spPr>
          <a:xfrm>
            <a:off x="1069848" y="4590661"/>
            <a:ext cx="10210862" cy="1065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Casa di Marsiglia / Casa di Predappio</a:t>
            </a:r>
          </a:p>
        </p:txBody>
      </p:sp>
      <p:pic>
        <p:nvPicPr>
          <p:cNvPr id="6" name="Image 5" descr="Une image contenant bâtiment, ciel, bâtiment gouvernemental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D4819E6D-142F-4B76-9F71-DCD82BE62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4" y="1206999"/>
            <a:ext cx="6296162" cy="2597166"/>
          </a:xfrm>
          <a:prstGeom prst="rect">
            <a:avLst/>
          </a:prstGeom>
        </p:spPr>
      </p:pic>
      <p:pic>
        <p:nvPicPr>
          <p:cNvPr id="4" name="Image 3" descr="Une image contenant ciel, bâtiment, extérieur, route&#10;&#10;Description générée avec un niveau de confiance très élevé">
            <a:extLst>
              <a:ext uri="{FF2B5EF4-FFF2-40B4-BE49-F238E27FC236}">
                <a16:creationId xmlns:a16="http://schemas.microsoft.com/office/drawing/2014/main" id="{64B45319-1F24-4514-A35E-E9BA5BE44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45" y="484632"/>
            <a:ext cx="4423318" cy="33440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C73027-84B0-3443-B998-DB99093507F5}"/>
              </a:ext>
            </a:extLst>
          </p:cNvPr>
          <p:cNvSpPr txBox="1"/>
          <p:nvPr/>
        </p:nvSpPr>
        <p:spPr>
          <a:xfrm>
            <a:off x="246962" y="338642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D7A896-FE78-E341-9402-0966A0A3FF5A}"/>
              </a:ext>
            </a:extLst>
          </p:cNvPr>
          <p:cNvSpPr txBox="1"/>
          <p:nvPr/>
        </p:nvSpPr>
        <p:spPr>
          <a:xfrm>
            <a:off x="6797250" y="3423137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375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2570B-6493-0444-8261-0D207B28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-100" dirty="0"/>
              <a:t>Un temple de la liturgie fasciste</a:t>
            </a:r>
            <a:endParaRPr lang="fr-FR" dirty="0"/>
          </a:p>
        </p:txBody>
      </p:sp>
      <p:pic>
        <p:nvPicPr>
          <p:cNvPr id="3" name="Espace réservé du contenu 10" descr="Une image contenant bâtiment, photo, vieux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FAE4A8FF-9908-BC43-88FB-F14301C0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8562" b="1"/>
          <a:stretch/>
        </p:blipFill>
        <p:spPr>
          <a:xfrm>
            <a:off x="3646869" y="880680"/>
            <a:ext cx="3968082" cy="2695556"/>
          </a:xfrm>
          <a:prstGeom prst="rect">
            <a:avLst/>
          </a:prstGeom>
        </p:spPr>
      </p:pic>
      <p:pic>
        <p:nvPicPr>
          <p:cNvPr id="4" name="Image 3" descr="Une image contenant texte, bâtiment, vieux&#10;&#10;Description générée automatiquement">
            <a:extLst>
              <a:ext uri="{FF2B5EF4-FFF2-40B4-BE49-F238E27FC236}">
                <a16:creationId xmlns:a16="http://schemas.microsoft.com/office/drawing/2014/main" id="{C0FA1DB7-C3CA-FC4B-9C29-7966FB888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31"/>
          <a:stretch/>
        </p:blipFill>
        <p:spPr>
          <a:xfrm>
            <a:off x="7720084" y="880854"/>
            <a:ext cx="3680228" cy="2799626"/>
          </a:xfrm>
          <a:prstGeom prst="rect">
            <a:avLst/>
          </a:prstGeom>
        </p:spPr>
      </p:pic>
      <p:pic>
        <p:nvPicPr>
          <p:cNvPr id="5" name="Image 4" descr="Une image contenant bâtiment, photo, vieux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2C41E537-3C58-8342-9877-5F670C4BA6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r="5804" b="-2"/>
          <a:stretch/>
        </p:blipFill>
        <p:spPr>
          <a:xfrm>
            <a:off x="5555632" y="3643234"/>
            <a:ext cx="3968377" cy="26955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B1479B-864B-F74B-B57A-4152B8C7FE7D}"/>
              </a:ext>
            </a:extLst>
          </p:cNvPr>
          <p:cNvSpPr txBox="1"/>
          <p:nvPr/>
        </p:nvSpPr>
        <p:spPr>
          <a:xfrm>
            <a:off x="7201373" y="3206904"/>
            <a:ext cx="67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6FF6D6-B994-6248-998B-FA66DF9AADF8}"/>
              </a:ext>
            </a:extLst>
          </p:cNvPr>
          <p:cNvSpPr txBox="1"/>
          <p:nvPr/>
        </p:nvSpPr>
        <p:spPr>
          <a:xfrm>
            <a:off x="10831008" y="3206904"/>
            <a:ext cx="67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182E56-5147-7040-805F-02865F7C9129}"/>
              </a:ext>
            </a:extLst>
          </p:cNvPr>
          <p:cNvSpPr txBox="1"/>
          <p:nvPr/>
        </p:nvSpPr>
        <p:spPr>
          <a:xfrm>
            <a:off x="8828291" y="5996124"/>
            <a:ext cx="67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5521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73651-CEC7-6D4C-9942-3CCBD94D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Consuls: « prêtres de la nouvelle foi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73684-0875-8D40-87E3-58D1A93C5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i="1" dirty="0"/>
              <a:t>[Il </a:t>
            </a:r>
            <a:r>
              <a:rPr lang="fr-FR" i="1" dirty="0" err="1"/>
              <a:t>Consolato</a:t>
            </a:r>
            <a:r>
              <a:rPr lang="fr-FR" i="1" dirty="0"/>
              <a:t>] </a:t>
            </a:r>
            <a:r>
              <a:rPr lang="fr-FR" i="1" dirty="0" err="1"/>
              <a:t>oramai</a:t>
            </a:r>
            <a:r>
              <a:rPr lang="fr-FR" i="1" dirty="0"/>
              <a:t> è il </a:t>
            </a:r>
            <a:r>
              <a:rPr lang="fr-FR" i="1" dirty="0" err="1"/>
              <a:t>tempio</a:t>
            </a:r>
            <a:r>
              <a:rPr lang="fr-FR" i="1" dirty="0"/>
              <a:t> dei </a:t>
            </a:r>
            <a:r>
              <a:rPr lang="fr-FR" i="1" dirty="0" err="1"/>
              <a:t>catecumeni</a:t>
            </a:r>
            <a:r>
              <a:rPr lang="fr-FR" i="1" dirty="0"/>
              <a:t> </a:t>
            </a:r>
            <a:r>
              <a:rPr lang="fr-FR" i="1" dirty="0" err="1"/>
              <a:t>della</a:t>
            </a:r>
            <a:r>
              <a:rPr lang="fr-FR" i="1" dirty="0"/>
              <a:t> </a:t>
            </a:r>
            <a:r>
              <a:rPr lang="fr-FR" i="1" dirty="0" err="1"/>
              <a:t>Patria</a:t>
            </a:r>
            <a:r>
              <a:rPr lang="fr-FR" i="1" dirty="0"/>
              <a:t> </a:t>
            </a:r>
            <a:r>
              <a:rPr lang="fr-FR" i="1" dirty="0" err="1"/>
              <a:t>nuova</a:t>
            </a:r>
            <a:r>
              <a:rPr lang="fr-FR" i="1" dirty="0"/>
              <a:t>, l’</a:t>
            </a:r>
            <a:r>
              <a:rPr lang="fr-FR" i="1" dirty="0" err="1"/>
              <a:t>altare</a:t>
            </a:r>
            <a:r>
              <a:rPr lang="fr-FR" i="1" dirty="0"/>
              <a:t> ove si </a:t>
            </a:r>
            <a:r>
              <a:rPr lang="fr-FR" i="1" dirty="0" err="1"/>
              <a:t>inginocchiano</a:t>
            </a:r>
            <a:r>
              <a:rPr lang="fr-FR" i="1" dirty="0"/>
              <a:t> i </a:t>
            </a:r>
            <a:r>
              <a:rPr lang="fr-FR" i="1" dirty="0" err="1"/>
              <a:t>nuovi</a:t>
            </a:r>
            <a:r>
              <a:rPr lang="fr-FR" i="1" dirty="0"/>
              <a:t> </a:t>
            </a:r>
            <a:r>
              <a:rPr lang="fr-FR" i="1" dirty="0" err="1"/>
              <a:t>italiani</a:t>
            </a:r>
            <a:r>
              <a:rPr lang="fr-FR" i="1" dirty="0"/>
              <a:t>, e, </a:t>
            </a:r>
            <a:r>
              <a:rPr lang="fr-FR" i="1" dirty="0" err="1"/>
              <a:t>nella</a:t>
            </a:r>
            <a:r>
              <a:rPr lang="fr-FR" i="1" dirty="0"/>
              <a:t> </a:t>
            </a:r>
            <a:r>
              <a:rPr lang="fr-FR" i="1" dirty="0" err="1"/>
              <a:t>nuova</a:t>
            </a:r>
            <a:r>
              <a:rPr lang="fr-FR" i="1" dirty="0"/>
              <a:t> </a:t>
            </a:r>
            <a:r>
              <a:rPr lang="fr-FR" i="1" dirty="0" err="1"/>
              <a:t>religione</a:t>
            </a:r>
            <a:r>
              <a:rPr lang="fr-FR" i="1" dirty="0"/>
              <a:t>, </a:t>
            </a:r>
            <a:r>
              <a:rPr lang="fr-FR" i="1" dirty="0" err="1"/>
              <a:t>nella</a:t>
            </a:r>
            <a:r>
              <a:rPr lang="fr-FR" i="1" dirty="0"/>
              <a:t> </a:t>
            </a:r>
            <a:r>
              <a:rPr lang="fr-FR" i="1" dirty="0" err="1"/>
              <a:t>mistica</a:t>
            </a:r>
            <a:r>
              <a:rPr lang="fr-FR" i="1" dirty="0"/>
              <a:t> </a:t>
            </a:r>
            <a:r>
              <a:rPr lang="fr-FR" i="1" dirty="0" err="1"/>
              <a:t>fiamma</a:t>
            </a:r>
            <a:r>
              <a:rPr lang="fr-FR" i="1" dirty="0"/>
              <a:t> </a:t>
            </a:r>
            <a:r>
              <a:rPr lang="fr-FR" i="1" dirty="0" err="1"/>
              <a:t>che</a:t>
            </a:r>
            <a:r>
              <a:rPr lang="fr-FR" i="1" dirty="0"/>
              <a:t> Massimo d’Azeglio, </a:t>
            </a:r>
            <a:r>
              <a:rPr lang="fr-FR" i="1" dirty="0" err="1"/>
              <a:t>fatta</a:t>
            </a:r>
            <a:r>
              <a:rPr lang="fr-FR" i="1" dirty="0"/>
              <a:t> l’</a:t>
            </a:r>
            <a:r>
              <a:rPr lang="fr-FR" i="1" dirty="0" err="1"/>
              <a:t>Italia</a:t>
            </a:r>
            <a:r>
              <a:rPr lang="fr-FR" i="1" dirty="0"/>
              <a:t>, </a:t>
            </a:r>
            <a:r>
              <a:rPr lang="fr-FR" i="1" dirty="0" err="1"/>
              <a:t>aspettava</a:t>
            </a:r>
            <a:r>
              <a:rPr lang="fr-FR" i="1" dirty="0"/>
              <a:t> di </a:t>
            </a:r>
            <a:r>
              <a:rPr lang="fr-FR" i="1" dirty="0" err="1"/>
              <a:t>veder</a:t>
            </a:r>
            <a:r>
              <a:rPr lang="fr-FR" i="1" dirty="0"/>
              <a:t> </a:t>
            </a:r>
            <a:r>
              <a:rPr lang="fr-FR" i="1" dirty="0" err="1"/>
              <a:t>sorgere</a:t>
            </a:r>
            <a:r>
              <a:rPr lang="fr-FR" i="1" dirty="0"/>
              <a:t> </a:t>
            </a:r>
            <a:r>
              <a:rPr lang="fr-FR" i="1" dirty="0" err="1"/>
              <a:t>ancora</a:t>
            </a:r>
            <a:r>
              <a:rPr lang="fr-FR" i="1" dirty="0"/>
              <a:t>, i </a:t>
            </a:r>
            <a:r>
              <a:rPr lang="fr-FR" i="1" dirty="0" err="1"/>
              <a:t>Consoli</a:t>
            </a:r>
            <a:r>
              <a:rPr lang="fr-FR" i="1" dirty="0"/>
              <a:t>, non più </a:t>
            </a:r>
            <a:r>
              <a:rPr lang="fr-FR" i="1" dirty="0" err="1"/>
              <a:t>funzionari</a:t>
            </a:r>
            <a:r>
              <a:rPr lang="fr-FR" i="1" dirty="0"/>
              <a:t>, non più </a:t>
            </a:r>
            <a:r>
              <a:rPr lang="fr-FR" i="1" dirty="0" err="1"/>
              <a:t>ubbidienti</a:t>
            </a:r>
            <a:r>
              <a:rPr lang="fr-FR" i="1" dirty="0"/>
              <a:t> </a:t>
            </a:r>
            <a:r>
              <a:rPr lang="fr-FR" i="1" dirty="0" err="1"/>
              <a:t>autorita</a:t>
            </a:r>
            <a:r>
              <a:rPr lang="fr-FR" i="1" dirty="0"/>
              <a:t>̀ </a:t>
            </a:r>
            <a:r>
              <a:rPr lang="fr-FR" i="1" dirty="0" err="1"/>
              <a:t>politiche</a:t>
            </a:r>
            <a:r>
              <a:rPr lang="fr-FR" i="1" dirty="0"/>
              <a:t> o </a:t>
            </a:r>
            <a:r>
              <a:rPr lang="fr-FR" i="1" dirty="0" err="1"/>
              <a:t>freddi</a:t>
            </a:r>
            <a:r>
              <a:rPr lang="fr-FR" i="1" dirty="0"/>
              <a:t> e </a:t>
            </a:r>
            <a:r>
              <a:rPr lang="fr-FR" i="1" dirty="0" err="1"/>
              <a:t>inerti</a:t>
            </a:r>
            <a:r>
              <a:rPr lang="fr-FR" i="1" dirty="0"/>
              <a:t> </a:t>
            </a:r>
            <a:r>
              <a:rPr lang="fr-FR" i="1" dirty="0" err="1"/>
              <a:t>tutori</a:t>
            </a:r>
            <a:r>
              <a:rPr lang="fr-FR" i="1" dirty="0"/>
              <a:t> </a:t>
            </a:r>
            <a:r>
              <a:rPr lang="fr-FR" i="1" dirty="0" err="1"/>
              <a:t>legali</a:t>
            </a:r>
            <a:r>
              <a:rPr lang="fr-FR" i="1" dirty="0"/>
              <a:t>, sono </a:t>
            </a:r>
            <a:r>
              <a:rPr lang="fr-FR" i="1" dirty="0" err="1"/>
              <a:t>gli</a:t>
            </a:r>
            <a:r>
              <a:rPr lang="fr-FR" i="1" dirty="0"/>
              <a:t> </a:t>
            </a:r>
            <a:r>
              <a:rPr lang="fr-FR" i="1" dirty="0" err="1"/>
              <a:t>attivi</a:t>
            </a:r>
            <a:r>
              <a:rPr lang="fr-FR" i="1" dirty="0"/>
              <a:t> </a:t>
            </a:r>
            <a:r>
              <a:rPr lang="fr-FR" i="1" dirty="0" err="1"/>
              <a:t>sacerdoti</a:t>
            </a:r>
            <a:r>
              <a:rPr lang="fr-FR" i="1" dirty="0"/>
              <a:t> </a:t>
            </a:r>
            <a:r>
              <a:rPr lang="fr-FR" i="1" dirty="0" err="1"/>
              <a:t>della</a:t>
            </a:r>
            <a:r>
              <a:rPr lang="fr-FR" i="1" dirty="0"/>
              <a:t> </a:t>
            </a:r>
            <a:r>
              <a:rPr lang="fr-FR" i="1" dirty="0" err="1"/>
              <a:t>nuova</a:t>
            </a:r>
            <a:r>
              <a:rPr lang="fr-FR" i="1" dirty="0"/>
              <a:t> </a:t>
            </a:r>
            <a:r>
              <a:rPr lang="fr-FR" i="1" dirty="0" err="1"/>
              <a:t>fede</a:t>
            </a:r>
            <a:r>
              <a:rPr lang="fr-FR" i="1" dirty="0"/>
              <a:t>, i </a:t>
            </a:r>
            <a:r>
              <a:rPr lang="fr-FR" i="1" dirty="0" err="1"/>
              <a:t>missionari</a:t>
            </a:r>
            <a:r>
              <a:rPr lang="fr-FR" i="1" dirty="0"/>
              <a:t> </a:t>
            </a:r>
            <a:r>
              <a:rPr lang="fr-FR" i="1" dirty="0" err="1"/>
              <a:t>del</a:t>
            </a:r>
            <a:r>
              <a:rPr lang="fr-FR" i="1" dirty="0"/>
              <a:t> </a:t>
            </a:r>
            <a:r>
              <a:rPr lang="fr-FR" i="1" dirty="0" err="1"/>
              <a:t>nuovo</a:t>
            </a:r>
            <a:r>
              <a:rPr lang="fr-FR" i="1" dirty="0"/>
              <a:t> </a:t>
            </a:r>
            <a:r>
              <a:rPr lang="fr-FR" i="1" dirty="0" err="1"/>
              <a:t>amore</a:t>
            </a:r>
            <a:r>
              <a:rPr lang="fr-FR" i="1" dirty="0"/>
              <a:t>, </a:t>
            </a:r>
            <a:r>
              <a:rPr lang="fr-FR" i="1" dirty="0" err="1"/>
              <a:t>gli</a:t>
            </a:r>
            <a:r>
              <a:rPr lang="fr-FR" i="1" dirty="0"/>
              <a:t> </a:t>
            </a:r>
            <a:r>
              <a:rPr lang="fr-FR" i="1" dirty="0" err="1"/>
              <a:t>apostoli</a:t>
            </a:r>
            <a:r>
              <a:rPr lang="fr-FR" i="1" dirty="0"/>
              <a:t> delle </a:t>
            </a:r>
            <a:r>
              <a:rPr lang="fr-FR" i="1" dirty="0" err="1"/>
              <a:t>rivelate</a:t>
            </a:r>
            <a:r>
              <a:rPr lang="fr-FR" i="1" dirty="0"/>
              <a:t> </a:t>
            </a:r>
            <a:r>
              <a:rPr lang="fr-FR" i="1" dirty="0" err="1"/>
              <a:t>verita</a:t>
            </a:r>
            <a:r>
              <a:rPr lang="fr-FR" i="1" dirty="0"/>
              <a:t>̀. (La Stampa, 1929)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44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B73C4-CFFC-844D-8CD4-2881DA92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Divertissement</a:t>
            </a:r>
            <a:r>
              <a:rPr lang="en-US" sz="4000" spc="-100" dirty="0"/>
              <a:t> et sport</a:t>
            </a:r>
            <a:endParaRPr lang="fr-FR" dirty="0"/>
          </a:p>
        </p:txBody>
      </p:sp>
      <p:pic>
        <p:nvPicPr>
          <p:cNvPr id="3" name="Espace réservé du contenu 4" descr="Une image contenant personne, blanc, foule&#10;&#10;Description générée automatiquement">
            <a:extLst>
              <a:ext uri="{FF2B5EF4-FFF2-40B4-BE49-F238E27FC236}">
                <a16:creationId xmlns:a16="http://schemas.microsoft.com/office/drawing/2014/main" id="{EFB99F07-F6ED-4149-9AA4-9BD39AF1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6" r="33379"/>
          <a:stretch/>
        </p:blipFill>
        <p:spPr>
          <a:xfrm>
            <a:off x="3789550" y="758952"/>
            <a:ext cx="3366210" cy="5330952"/>
          </a:xfrm>
          <a:prstGeom prst="rect">
            <a:avLst/>
          </a:prstGeom>
        </p:spPr>
      </p:pic>
      <p:pic>
        <p:nvPicPr>
          <p:cNvPr id="4" name="Image 3" descr="Une image contenant texte, intérieur, mur, plancher&#10;&#10;Description générée automatiquement">
            <a:extLst>
              <a:ext uri="{FF2B5EF4-FFF2-40B4-BE49-F238E27FC236}">
                <a16:creationId xmlns:a16="http://schemas.microsoft.com/office/drawing/2014/main" id="{147CC7FC-C0F5-6745-B53A-9A2E8B096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" r="17805" b="-3"/>
          <a:stretch/>
        </p:blipFill>
        <p:spPr>
          <a:xfrm>
            <a:off x="7744909" y="748822"/>
            <a:ext cx="3575154" cy="3237835"/>
          </a:xfrm>
          <a:prstGeom prst="rect">
            <a:avLst/>
          </a:prstGeom>
        </p:spPr>
      </p:pic>
      <p:pic>
        <p:nvPicPr>
          <p:cNvPr id="5" name="Image 4" descr="Une image contenant texte, posant, personne, noir&#10;&#10;Description générée automatiquement">
            <a:extLst>
              <a:ext uri="{FF2B5EF4-FFF2-40B4-BE49-F238E27FC236}">
                <a16:creationId xmlns:a16="http://schemas.microsoft.com/office/drawing/2014/main" id="{4610C668-9C55-6441-B634-ECDB86BD9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r="15475" b="-5"/>
          <a:stretch/>
        </p:blipFill>
        <p:spPr>
          <a:xfrm>
            <a:off x="8565268" y="4005931"/>
            <a:ext cx="2314936" cy="21032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3C90E7-18B0-BA45-B796-C427945F79E9}"/>
              </a:ext>
            </a:extLst>
          </p:cNvPr>
          <p:cNvSpPr txBox="1"/>
          <p:nvPr/>
        </p:nvSpPr>
        <p:spPr>
          <a:xfrm>
            <a:off x="7155760" y="5725020"/>
            <a:ext cx="4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7D3145-63B5-2D41-A8C0-473EB030471F}"/>
              </a:ext>
            </a:extLst>
          </p:cNvPr>
          <p:cNvSpPr txBox="1"/>
          <p:nvPr/>
        </p:nvSpPr>
        <p:spPr>
          <a:xfrm>
            <a:off x="11285339" y="3442296"/>
            <a:ext cx="4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2D98E0-0A4F-5141-8B5E-0D2EBE4CCC95}"/>
              </a:ext>
            </a:extLst>
          </p:cNvPr>
          <p:cNvSpPr txBox="1"/>
          <p:nvPr/>
        </p:nvSpPr>
        <p:spPr>
          <a:xfrm>
            <a:off x="10882811" y="5720572"/>
            <a:ext cx="4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43572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ADAF2B-A03B-8A44-BC5F-441FB0E7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900" spc="-100" dirty="0"/>
              <a:t>Teatro </a:t>
            </a:r>
            <a:r>
              <a:rPr lang="en-US" sz="5900" spc="-100" dirty="0" err="1"/>
              <a:t>degli</a:t>
            </a:r>
            <a:r>
              <a:rPr lang="en-US" sz="5900" spc="-100" dirty="0"/>
              <a:t> </a:t>
            </a:r>
            <a:r>
              <a:rPr lang="en-US" sz="5900" spc="-100" dirty="0" err="1"/>
              <a:t>Italiani</a:t>
            </a:r>
            <a:br>
              <a:rPr lang="en-US" sz="5900" spc="-100" dirty="0"/>
            </a:br>
            <a:r>
              <a:rPr lang="en-US" sz="3100" spc="-100" dirty="0" err="1"/>
              <a:t>Lamaro</a:t>
            </a:r>
            <a:r>
              <a:rPr lang="en-US" sz="3100" spc="-100" dirty="0"/>
              <a:t>, </a:t>
            </a:r>
            <a:r>
              <a:rPr lang="en-US" sz="3100" spc="-100" dirty="0" err="1"/>
              <a:t>Piacentini</a:t>
            </a:r>
            <a:r>
              <a:rPr lang="en-US" sz="3100" spc="-100" dirty="0"/>
              <a:t>, 1937</a:t>
            </a:r>
            <a:endParaRPr lang="en-US" sz="5900" spc="-100" dirty="0"/>
          </a:p>
        </p:txBody>
      </p:sp>
      <p:pic>
        <p:nvPicPr>
          <p:cNvPr id="7" name="Image 6" descr="Une image contenant bâtiment, extérieur, voyageant, immeuble résidentiel&#10;&#10;Description générée automatiquement">
            <a:extLst>
              <a:ext uri="{FF2B5EF4-FFF2-40B4-BE49-F238E27FC236}">
                <a16:creationId xmlns:a16="http://schemas.microsoft.com/office/drawing/2014/main" id="{E70831CC-D7FD-4B4D-BCFA-2C58C27A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9422"/>
          <a:stretch/>
        </p:blipFill>
        <p:spPr>
          <a:xfrm>
            <a:off x="1069848" y="470168"/>
            <a:ext cx="5236194" cy="3557016"/>
          </a:xfrm>
          <a:prstGeom prst="rect">
            <a:avLst/>
          </a:prstGeom>
        </p:spPr>
      </p:pic>
      <p:pic>
        <p:nvPicPr>
          <p:cNvPr id="5" name="Espace réservé du contenu 4" descr="Une image contenant bâtiment, intérieur, plancher, assis&#10;&#10;Description générée avec un niveau de confiance très élevé">
            <a:extLst>
              <a:ext uri="{FF2B5EF4-FFF2-40B4-BE49-F238E27FC236}">
                <a16:creationId xmlns:a16="http://schemas.microsoft.com/office/drawing/2014/main" id="{D2B223B5-478C-464E-BA33-09AE90F14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947"/>
          <a:stretch/>
        </p:blipFill>
        <p:spPr>
          <a:xfrm>
            <a:off x="6466908" y="470174"/>
            <a:ext cx="5236194" cy="35567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8CBE3C0-67C2-C74B-865D-F5FA8CF09380}"/>
              </a:ext>
            </a:extLst>
          </p:cNvPr>
          <p:cNvSpPr txBox="1"/>
          <p:nvPr/>
        </p:nvSpPr>
        <p:spPr>
          <a:xfrm>
            <a:off x="5853683" y="359998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B8FE25-6B3C-A245-8032-2052D201264E}"/>
              </a:ext>
            </a:extLst>
          </p:cNvPr>
          <p:cNvSpPr txBox="1"/>
          <p:nvPr/>
        </p:nvSpPr>
        <p:spPr>
          <a:xfrm>
            <a:off x="10935299" y="3544798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58420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extérieur, troupeau&#10;&#10;Description générée automatiquement">
            <a:extLst>
              <a:ext uri="{FF2B5EF4-FFF2-40B4-BE49-F238E27FC236}">
                <a16:creationId xmlns:a16="http://schemas.microsoft.com/office/drawing/2014/main" id="{234FBF8F-3B37-2A46-85AE-449774650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259" y="771434"/>
            <a:ext cx="7781483" cy="52719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8A6D7E-AC0A-B74F-B2E1-DF0B6393F22B}"/>
              </a:ext>
            </a:extLst>
          </p:cNvPr>
          <p:cNvSpPr txBox="1"/>
          <p:nvPr/>
        </p:nvSpPr>
        <p:spPr>
          <a:xfrm>
            <a:off x="9228393" y="5432833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7404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extérieur, bâtiment, patinoire&#10;&#10;Description générée automatiquement">
            <a:extLst>
              <a:ext uri="{FF2B5EF4-FFF2-40B4-BE49-F238E27FC236}">
                <a16:creationId xmlns:a16="http://schemas.microsoft.com/office/drawing/2014/main" id="{B3DA49C3-8695-9049-8075-9446836C8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909" y="771434"/>
            <a:ext cx="8368182" cy="52719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5C273C-52A7-0640-9378-E43F9F4007DC}"/>
              </a:ext>
            </a:extLst>
          </p:cNvPr>
          <p:cNvSpPr txBox="1"/>
          <p:nvPr/>
        </p:nvSpPr>
        <p:spPr>
          <a:xfrm>
            <a:off x="9062439" y="5397207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046984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824E87-08CE-2D4A-9831-2A0527EA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Œuvres de jeunesse fasciste</a:t>
            </a:r>
          </a:p>
        </p:txBody>
      </p:sp>
      <p:pic>
        <p:nvPicPr>
          <p:cNvPr id="3" name="Espace réservé du contenu 4" descr="Une image contenant bâtiment, extérieur, gens, groupe&#10;&#10;Description générée automatiquement">
            <a:extLst>
              <a:ext uri="{FF2B5EF4-FFF2-40B4-BE49-F238E27FC236}">
                <a16:creationId xmlns:a16="http://schemas.microsoft.com/office/drawing/2014/main" id="{910D106F-80F2-F944-A6ED-ABA3EE7D0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7" b="93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AFD381-6991-B24C-A469-250E4A618968}"/>
              </a:ext>
            </a:extLst>
          </p:cNvPr>
          <p:cNvSpPr txBox="1"/>
          <p:nvPr/>
        </p:nvSpPr>
        <p:spPr>
          <a:xfrm>
            <a:off x="10857053" y="5636871"/>
            <a:ext cx="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21386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5FD41A-4EDB-9344-A344-BF15D8BA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100" dirty="0"/>
              <a:t>Instruction</a:t>
            </a:r>
          </a:p>
        </p:txBody>
      </p:sp>
      <p:pic>
        <p:nvPicPr>
          <p:cNvPr id="33" name="Espace réservé du contenu 32">
            <a:extLst>
              <a:ext uri="{FF2B5EF4-FFF2-40B4-BE49-F238E27FC236}">
                <a16:creationId xmlns:a16="http://schemas.microsoft.com/office/drawing/2014/main" id="{514C2100-5CC0-5D45-ABC4-0FFDF01B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726" y="761999"/>
            <a:ext cx="3903408" cy="27421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5154980-3E58-CB4E-8B2C-AA9C81162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405" y="2522855"/>
            <a:ext cx="4997407" cy="35731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5E3185-CA0E-1A47-8AEB-4A5B8F3A9F83}"/>
              </a:ext>
            </a:extLst>
          </p:cNvPr>
          <p:cNvSpPr txBox="1"/>
          <p:nvPr/>
        </p:nvSpPr>
        <p:spPr>
          <a:xfrm>
            <a:off x="4007620" y="3053477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2D0B4E-FB12-534A-92E0-C3694F11B7D5}"/>
              </a:ext>
            </a:extLst>
          </p:cNvPr>
          <p:cNvSpPr txBox="1"/>
          <p:nvPr/>
        </p:nvSpPr>
        <p:spPr>
          <a:xfrm>
            <a:off x="10500399" y="554035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21640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F068D1-670E-5141-9FD0-594836F9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F4D012-A5CB-2240-816D-1D100E8C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fr-FR" dirty="0"/>
              <a:t>Complexité et ambiguïté du fascisme italien</a:t>
            </a:r>
          </a:p>
          <a:p>
            <a:r>
              <a:rPr lang="fr-FR" dirty="0"/>
              <a:t>Présence et Rayonnement</a:t>
            </a:r>
          </a:p>
          <a:p>
            <a:r>
              <a:rPr lang="fr-FR" dirty="0"/>
              <a:t>3 parties: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dirty="0"/>
              <a:t>La naissance du fascisme à l’étranger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dirty="0"/>
              <a:t>Les </a:t>
            </a:r>
            <a:r>
              <a:rPr lang="fr-FR" i="1" dirty="0"/>
              <a:t>Case d’</a:t>
            </a:r>
            <a:r>
              <a:rPr lang="fr-FR" i="1" dirty="0" err="1"/>
              <a:t>Italia</a:t>
            </a:r>
            <a:r>
              <a:rPr lang="fr-FR" i="1" dirty="0"/>
              <a:t>:</a:t>
            </a:r>
            <a:r>
              <a:rPr lang="fr-FR" dirty="0"/>
              <a:t> « temples » de la liturgie fasciste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dirty="0"/>
              <a:t>Les relations culturelles internationales de l’Italie fasciste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4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97C6E-E9AF-0841-95E3-31C84492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Assistance</a:t>
            </a:r>
          </a:p>
        </p:txBody>
      </p:sp>
      <p:pic>
        <p:nvPicPr>
          <p:cNvPr id="5" name="Espace réservé du contenu 4" descr="Une image contenant mur, intérieur, blanc, toilette&#10;&#10;Description générée automatiquement">
            <a:extLst>
              <a:ext uri="{FF2B5EF4-FFF2-40B4-BE49-F238E27FC236}">
                <a16:creationId xmlns:a16="http://schemas.microsoft.com/office/drawing/2014/main" id="{DAC005F3-8BA5-A84E-BF8D-2AE407983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231" y="863600"/>
            <a:ext cx="7154213" cy="5121275"/>
          </a:xfrm>
        </p:spPr>
      </p:pic>
      <p:pic>
        <p:nvPicPr>
          <p:cNvPr id="7" name="Image 6" descr="Une image contenant texte, mur&#10;&#10;Description générée automatiquement">
            <a:extLst>
              <a:ext uri="{FF2B5EF4-FFF2-40B4-BE49-F238E27FC236}">
                <a16:creationId xmlns:a16="http://schemas.microsoft.com/office/drawing/2014/main" id="{8340263C-64A9-974B-9E90-ADEDA44F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446" y="4314824"/>
            <a:ext cx="3115891" cy="21431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185E48-0AE5-EB43-9A7F-A121C119C8AA}"/>
              </a:ext>
            </a:extLst>
          </p:cNvPr>
          <p:cNvSpPr txBox="1"/>
          <p:nvPr/>
        </p:nvSpPr>
        <p:spPr>
          <a:xfrm>
            <a:off x="4122304" y="554035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85BB5B-B7CB-3F47-B388-CDDEB40701CD}"/>
              </a:ext>
            </a:extLst>
          </p:cNvPr>
          <p:cNvSpPr txBox="1"/>
          <p:nvPr/>
        </p:nvSpPr>
        <p:spPr>
          <a:xfrm>
            <a:off x="10817237" y="5969031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6901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DA546-B4D2-0349-A7DE-5D66702C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Il </a:t>
            </a:r>
            <a:r>
              <a:rPr lang="en-US" spc="-100" dirty="0" err="1"/>
              <a:t>Culto</a:t>
            </a:r>
            <a:r>
              <a:rPr lang="en-US" spc="-100" dirty="0"/>
              <a:t> del </a:t>
            </a:r>
            <a:r>
              <a:rPr lang="en-US" spc="-100" dirty="0" err="1"/>
              <a:t>littorio</a:t>
            </a:r>
            <a:endParaRPr lang="fr-FR" dirty="0"/>
          </a:p>
        </p:txBody>
      </p:sp>
      <p:pic>
        <p:nvPicPr>
          <p:cNvPr id="3" name="Espace réservé du contenu 3" descr="Une image contenant bâtiment, intérieur, plancher, mur&#10;&#10;Description générée avec un niveau de confiance très élevé">
            <a:extLst>
              <a:ext uri="{FF2B5EF4-FFF2-40B4-BE49-F238E27FC236}">
                <a16:creationId xmlns:a16="http://schemas.microsoft.com/office/drawing/2014/main" id="{BDC3EFFD-D4BF-2749-B24B-204243C9C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r="5166" b="1"/>
          <a:stretch/>
        </p:blipFill>
        <p:spPr>
          <a:xfrm>
            <a:off x="3777976" y="759103"/>
            <a:ext cx="6367271" cy="53306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0E3741-7B5F-6941-A039-05D75F28D261}"/>
              </a:ext>
            </a:extLst>
          </p:cNvPr>
          <p:cNvSpPr txBox="1"/>
          <p:nvPr/>
        </p:nvSpPr>
        <p:spPr>
          <a:xfrm>
            <a:off x="10256350" y="5687242"/>
            <a:ext cx="932943" cy="402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47391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blanc, vieux&#10;&#10;Description générée automatiquement">
            <a:extLst>
              <a:ext uri="{FF2B5EF4-FFF2-40B4-BE49-F238E27FC236}">
                <a16:creationId xmlns:a16="http://schemas.microsoft.com/office/drawing/2014/main" id="{5E73C4B5-3B55-5140-B16C-D59059571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971" y="771434"/>
            <a:ext cx="7898058" cy="52719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2EFE5F-0286-2944-A55C-E675E6BC1207}"/>
              </a:ext>
            </a:extLst>
          </p:cNvPr>
          <p:cNvSpPr txBox="1"/>
          <p:nvPr/>
        </p:nvSpPr>
        <p:spPr>
          <a:xfrm>
            <a:off x="9240569" y="548033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921826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E0D3F-E21E-554D-9595-38E62ECB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Presse et </a:t>
            </a:r>
            <a:r>
              <a:rPr lang="en-US" spc="-100" dirty="0" err="1"/>
              <a:t>propagande</a:t>
            </a:r>
            <a:endParaRPr lang="fr-FR" dirty="0"/>
          </a:p>
        </p:txBody>
      </p:sp>
      <p:pic>
        <p:nvPicPr>
          <p:cNvPr id="3" name="Espace réservé du contenu 4" descr="Une image contenant texte, magasin&#10;&#10;Description générée automatiquement">
            <a:extLst>
              <a:ext uri="{FF2B5EF4-FFF2-40B4-BE49-F238E27FC236}">
                <a16:creationId xmlns:a16="http://schemas.microsoft.com/office/drawing/2014/main" id="{7B79768A-7ED6-E243-B1DE-A07E77833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917"/>
          <a:stretch/>
        </p:blipFill>
        <p:spPr>
          <a:xfrm>
            <a:off x="4057650" y="576995"/>
            <a:ext cx="3621466" cy="53326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CCC144-E600-144D-88EF-E3395BE4E3F0}"/>
              </a:ext>
            </a:extLst>
          </p:cNvPr>
          <p:cNvSpPr txBox="1"/>
          <p:nvPr/>
        </p:nvSpPr>
        <p:spPr>
          <a:xfrm>
            <a:off x="8333691" y="772639"/>
            <a:ext cx="332898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(</a:t>
            </a:r>
            <a:r>
              <a:rPr lang="it-IT" sz="2400" i="1" dirty="0"/>
              <a:t>Il Legionario) si rivolge a tutti gli Italiani sparsi per il mondo, ha acquistato larghissima diffusione tra loro, che tiene al corrente degli eventi cui è legata la sorte della Nazione e al tempo stesso li informa della vita dei centri principali di emigrazione. Lettura agile, varia, piena di insegnamenti.</a:t>
            </a:r>
          </a:p>
          <a:p>
            <a:pPr algn="ctr"/>
            <a:endParaRPr lang="it-IT" i="1" dirty="0"/>
          </a:p>
          <a:p>
            <a:pPr algn="ctr"/>
            <a:r>
              <a:rPr lang="it-IT" sz="1200" dirty="0"/>
              <a:t>Piero Parini, </a:t>
            </a:r>
            <a:r>
              <a:rPr lang="it-IT" sz="1200" i="1" dirty="0"/>
              <a:t>Gli italiani nel mondo</a:t>
            </a:r>
            <a:r>
              <a:rPr lang="it-IT" sz="1200" dirty="0"/>
              <a:t>, Milan, Mondadori, 1935, p. 66.</a:t>
            </a:r>
          </a:p>
          <a:p>
            <a:pPr algn="ctr"/>
            <a:endParaRPr lang="it-IT" i="1" dirty="0"/>
          </a:p>
          <a:p>
            <a:pPr algn="ctr"/>
            <a:r>
              <a:rPr lang="it-IT" i="1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4E8904-C456-4946-8CA5-704B21AF4051}"/>
              </a:ext>
            </a:extLst>
          </p:cNvPr>
          <p:cNvSpPr txBox="1"/>
          <p:nvPr/>
        </p:nvSpPr>
        <p:spPr>
          <a:xfrm>
            <a:off x="7118278" y="5540354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324851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0A12D-95DA-7B4A-96C0-8E20767E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D65DCB-A0E7-D94E-A2A3-A15D0C30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i="1" dirty="0"/>
              <a:t>L'</a:t>
            </a:r>
            <a:r>
              <a:rPr lang="fr-FR" sz="2800" i="1" dirty="0" err="1"/>
              <a:t>azione</a:t>
            </a:r>
            <a:r>
              <a:rPr lang="fr-FR" sz="2800" i="1" dirty="0"/>
              <a:t> per la </a:t>
            </a:r>
            <a:r>
              <a:rPr lang="fr-FR" sz="2800" i="1" dirty="0" err="1"/>
              <a:t>difesa</a:t>
            </a:r>
            <a:r>
              <a:rPr lang="fr-FR" sz="2800" i="1" dirty="0"/>
              <a:t> </a:t>
            </a:r>
            <a:r>
              <a:rPr lang="fr-FR" sz="2800" i="1" dirty="0" err="1"/>
              <a:t>dell'italianità</a:t>
            </a:r>
            <a:r>
              <a:rPr lang="fr-FR" sz="2800" i="1" dirty="0"/>
              <a:t> in </a:t>
            </a:r>
            <a:r>
              <a:rPr lang="fr-FR" sz="2800" i="1" dirty="0" err="1"/>
              <a:t>questo</a:t>
            </a:r>
            <a:r>
              <a:rPr lang="fr-FR" sz="2800" i="1" dirty="0"/>
              <a:t> </a:t>
            </a:r>
            <a:r>
              <a:rPr lang="fr-FR" sz="2800" i="1" dirty="0" err="1"/>
              <a:t>centro</a:t>
            </a:r>
            <a:r>
              <a:rPr lang="fr-FR" sz="2800" i="1" dirty="0"/>
              <a:t> </a:t>
            </a:r>
            <a:r>
              <a:rPr lang="fr-FR" sz="2800" i="1" dirty="0" err="1"/>
              <a:t>era</a:t>
            </a:r>
            <a:r>
              <a:rPr lang="fr-FR" sz="2800" i="1" dirty="0"/>
              <a:t>, </a:t>
            </a:r>
            <a:r>
              <a:rPr lang="fr-FR" sz="2800" i="1" dirty="0" err="1"/>
              <a:t>fino</a:t>
            </a:r>
            <a:r>
              <a:rPr lang="fr-FR" sz="2800" i="1" dirty="0"/>
              <a:t> a </a:t>
            </a:r>
            <a:r>
              <a:rPr lang="fr-FR" sz="2800" i="1" dirty="0" err="1"/>
              <a:t>pochi</a:t>
            </a:r>
            <a:r>
              <a:rPr lang="fr-FR" sz="2800" i="1" dirty="0"/>
              <a:t> </a:t>
            </a:r>
            <a:r>
              <a:rPr lang="fr-FR" sz="2800" i="1" dirty="0" err="1"/>
              <a:t>anni</a:t>
            </a:r>
            <a:r>
              <a:rPr lang="fr-FR" sz="2800" i="1" dirty="0"/>
              <a:t> or sono, </a:t>
            </a:r>
            <a:r>
              <a:rPr lang="fr-FR" sz="2800" i="1" dirty="0" err="1"/>
              <a:t>inadeguata</a:t>
            </a:r>
            <a:r>
              <a:rPr lang="fr-FR" sz="2800" i="1" dirty="0"/>
              <a:t>. La </a:t>
            </a:r>
            <a:r>
              <a:rPr lang="fr-FR" sz="2800" i="1" dirty="0" err="1"/>
              <a:t>costruzione</a:t>
            </a:r>
            <a:r>
              <a:rPr lang="fr-FR" sz="2800" i="1" dirty="0"/>
              <a:t> </a:t>
            </a:r>
            <a:r>
              <a:rPr lang="fr-FR" sz="2800" i="1" dirty="0" err="1"/>
              <a:t>della</a:t>
            </a:r>
            <a:r>
              <a:rPr lang="fr-FR" sz="2800" i="1" dirty="0"/>
              <a:t> Casa d'</a:t>
            </a:r>
            <a:r>
              <a:rPr lang="fr-FR" sz="2800" i="1" dirty="0" err="1"/>
              <a:t>Italia</a:t>
            </a:r>
            <a:r>
              <a:rPr lang="fr-FR" sz="2800" i="1" dirty="0"/>
              <a:t> (1935) permise </a:t>
            </a:r>
            <a:r>
              <a:rPr lang="fr-FR" sz="2800" i="1" dirty="0" err="1"/>
              <a:t>infine</a:t>
            </a:r>
            <a:r>
              <a:rPr lang="fr-FR" sz="2800" i="1" dirty="0"/>
              <a:t> di </a:t>
            </a:r>
            <a:r>
              <a:rPr lang="fr-FR" sz="2800" i="1" dirty="0" err="1"/>
              <a:t>svolgere</a:t>
            </a:r>
            <a:r>
              <a:rPr lang="fr-FR" sz="2800" i="1" dirty="0"/>
              <a:t> la </a:t>
            </a:r>
            <a:r>
              <a:rPr lang="fr-FR" sz="2800" i="1" dirty="0" err="1"/>
              <a:t>nostra</a:t>
            </a:r>
            <a:r>
              <a:rPr lang="fr-FR" sz="2800" i="1" dirty="0"/>
              <a:t> </a:t>
            </a:r>
            <a:r>
              <a:rPr lang="fr-FR" sz="2800" i="1" dirty="0" err="1"/>
              <a:t>opera</a:t>
            </a:r>
            <a:r>
              <a:rPr lang="fr-FR" sz="2800" i="1" dirty="0"/>
              <a:t> in </a:t>
            </a:r>
            <a:r>
              <a:rPr lang="fr-FR" sz="2800" i="1" dirty="0" err="1"/>
              <a:t>migliori</a:t>
            </a:r>
            <a:r>
              <a:rPr lang="fr-FR" sz="2800" i="1" dirty="0"/>
              <a:t> </a:t>
            </a:r>
            <a:r>
              <a:rPr lang="fr-FR" sz="2800" i="1" dirty="0" err="1"/>
              <a:t>condizioni</a:t>
            </a:r>
            <a:r>
              <a:rPr lang="fr-FR" sz="2800" i="1" dirty="0"/>
              <a:t> e di </a:t>
            </a:r>
            <a:r>
              <a:rPr lang="fr-FR" sz="2800" i="1" dirty="0" err="1"/>
              <a:t>raggiungere</a:t>
            </a:r>
            <a:r>
              <a:rPr lang="fr-FR" sz="2800" i="1" dirty="0"/>
              <a:t> </a:t>
            </a:r>
            <a:r>
              <a:rPr lang="fr-FR" sz="2800" i="1" dirty="0" err="1"/>
              <a:t>buoni</a:t>
            </a:r>
            <a:r>
              <a:rPr lang="fr-FR" sz="2800" i="1" dirty="0"/>
              <a:t> </a:t>
            </a:r>
            <a:r>
              <a:rPr lang="fr-FR" sz="2800" i="1" dirty="0" err="1"/>
              <a:t>risultati</a:t>
            </a:r>
            <a:r>
              <a:rPr lang="fr-FR" sz="2800" i="1" dirty="0"/>
              <a:t>.</a:t>
            </a:r>
          </a:p>
          <a:p>
            <a:pPr marL="0" indent="0" algn="ctr">
              <a:buNone/>
            </a:pPr>
            <a:endParaRPr lang="fr-FR" sz="2800" i="1" dirty="0"/>
          </a:p>
          <a:p>
            <a:pPr marL="0" indent="0" algn="ctr">
              <a:buNone/>
            </a:pPr>
            <a:r>
              <a:rPr lang="fr-FR" sz="1200" dirty="0"/>
              <a:t>Consul de Marseille (</a:t>
            </a:r>
            <a:r>
              <a:rPr lang="fr-FR" sz="1200" dirty="0" err="1"/>
              <a:t>Liberati</a:t>
            </a:r>
            <a:r>
              <a:rPr lang="fr-FR" sz="1200" dirty="0"/>
              <a:t>) au ministère des Affaires Étrangères, 24 juillet 1937, in </a:t>
            </a:r>
            <a:r>
              <a:rPr lang="fr-FR" sz="1200" dirty="0" err="1"/>
              <a:t>Archivio</a:t>
            </a:r>
            <a:r>
              <a:rPr lang="fr-FR" sz="1200" dirty="0"/>
              <a:t> </a:t>
            </a:r>
            <a:r>
              <a:rPr lang="fr-FR" sz="1200" dirty="0" err="1"/>
              <a:t>storico</a:t>
            </a:r>
            <a:r>
              <a:rPr lang="fr-FR" sz="1200" dirty="0"/>
              <a:t> </a:t>
            </a:r>
            <a:r>
              <a:rPr lang="fr-FR" sz="1200" dirty="0" err="1"/>
              <a:t>del</a:t>
            </a:r>
            <a:r>
              <a:rPr lang="fr-FR" sz="1200" dirty="0"/>
              <a:t> </a:t>
            </a:r>
            <a:r>
              <a:rPr lang="fr-FR" sz="1200" dirty="0" err="1"/>
              <a:t>Ministero</a:t>
            </a:r>
            <a:r>
              <a:rPr lang="fr-FR" sz="1200" dirty="0"/>
              <a:t> </a:t>
            </a:r>
            <a:r>
              <a:rPr lang="fr-FR" sz="1200" dirty="0" err="1"/>
              <a:t>degli</a:t>
            </a:r>
            <a:r>
              <a:rPr lang="fr-FR" sz="1200" dirty="0"/>
              <a:t> </a:t>
            </a:r>
            <a:r>
              <a:rPr lang="fr-FR" sz="1200" dirty="0" err="1"/>
              <a:t>Affari</a:t>
            </a:r>
            <a:r>
              <a:rPr lang="fr-FR" sz="1200" dirty="0"/>
              <a:t> </a:t>
            </a:r>
            <a:r>
              <a:rPr lang="fr-FR" sz="1200" dirty="0" err="1"/>
              <a:t>Esteri</a:t>
            </a:r>
            <a:r>
              <a:rPr lang="fr-FR" sz="1200" dirty="0"/>
              <a:t>, </a:t>
            </a:r>
            <a:r>
              <a:rPr lang="fr-FR" sz="1200" dirty="0" err="1"/>
              <a:t>Ambasciata</a:t>
            </a:r>
            <a:r>
              <a:rPr lang="fr-FR" sz="1200" dirty="0"/>
              <a:t> d’</a:t>
            </a:r>
            <a:r>
              <a:rPr lang="fr-FR" sz="1200" dirty="0" err="1"/>
              <a:t>Italia</a:t>
            </a:r>
            <a:r>
              <a:rPr lang="fr-FR" sz="1200" dirty="0"/>
              <a:t> a </a:t>
            </a:r>
            <a:r>
              <a:rPr lang="fr-FR" sz="1200" dirty="0" err="1"/>
              <a:t>Parigi</a:t>
            </a:r>
            <a:r>
              <a:rPr lang="fr-FR" sz="1200" dirty="0"/>
              <a:t>, </a:t>
            </a:r>
            <a:r>
              <a:rPr lang="fr-FR" sz="1200" dirty="0" err="1"/>
              <a:t>Busta</a:t>
            </a:r>
            <a:r>
              <a:rPr lang="fr-FR" sz="1200" dirty="0"/>
              <a:t> 267, fasc. 1.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770180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03E1684-A157-4F4A-8DA5-46392575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81" b="908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FC8FB-E84E-DA40-9A72-06B18D69C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 fontScale="90000"/>
          </a:bodyPr>
          <a:lstStyle/>
          <a:p>
            <a:br>
              <a:rPr lang="fr-FR" sz="5000" dirty="0"/>
            </a:br>
            <a:r>
              <a:rPr lang="fr-FR" sz="5000" dirty="0"/>
              <a:t>3. Les relations culturelles internationales de l’Italie fasciste</a:t>
            </a:r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EE89C0B2-E6D3-B745-A387-D92799A1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640491-BDE7-9248-B04C-8062D38D4AA7}"/>
              </a:ext>
            </a:extLst>
          </p:cNvPr>
          <p:cNvSpPr txBox="1"/>
          <p:nvPr/>
        </p:nvSpPr>
        <p:spPr>
          <a:xfrm>
            <a:off x="11815864" y="5729716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5551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AB8825-190B-E041-916D-63880CBF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« Italiens de Paris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ADAD32-95F7-7146-8B15-C14AF81CA669}"/>
              </a:ext>
            </a:extLst>
          </p:cNvPr>
          <p:cNvSpPr txBox="1"/>
          <p:nvPr/>
        </p:nvSpPr>
        <p:spPr>
          <a:xfrm>
            <a:off x="4524499" y="1294408"/>
            <a:ext cx="65293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1926 : le groupe des Sept (</a:t>
            </a:r>
            <a:r>
              <a:rPr lang="it-IT" sz="2400" dirty="0"/>
              <a:t>Mario Tozzi, Giorgio de Chirico, Alberto </a:t>
            </a:r>
            <a:r>
              <a:rPr lang="it-IT" sz="2400" dirty="0" err="1"/>
              <a:t>Savinio</a:t>
            </a:r>
            <a:r>
              <a:rPr lang="it-IT" sz="2400" dirty="0"/>
              <a:t>, Massimo </a:t>
            </a:r>
            <a:r>
              <a:rPr lang="it-IT" sz="2400" dirty="0" err="1"/>
              <a:t>Campigli</a:t>
            </a:r>
            <a:r>
              <a:rPr lang="it-IT" sz="2400" dirty="0"/>
              <a:t>, Filippo De Pisis, Renato </a:t>
            </a:r>
            <a:r>
              <a:rPr lang="it-IT" sz="2400" dirty="0" err="1"/>
              <a:t>Paresce</a:t>
            </a:r>
            <a:r>
              <a:rPr lang="it-IT" sz="2400" dirty="0"/>
              <a:t> et Gino Severini.</a:t>
            </a:r>
            <a:r>
              <a:rPr lang="fr-FR" sz="2400" dirty="0"/>
              <a:t> 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Antonio </a:t>
            </a:r>
            <a:r>
              <a:rPr lang="fr-FR" sz="2400" dirty="0" err="1"/>
              <a:t>Maraini</a:t>
            </a:r>
            <a:r>
              <a:rPr lang="fr-FR" sz="2400" dirty="0"/>
              <a:t>, critique d’art et artiste italien, </a:t>
            </a:r>
            <a:r>
              <a:rPr lang="fr-FR" sz="2400" dirty="0" err="1"/>
              <a:t>secrétaire</a:t>
            </a:r>
            <a:r>
              <a:rPr lang="fr-FR" sz="2400" dirty="0"/>
              <a:t> </a:t>
            </a:r>
            <a:r>
              <a:rPr lang="fr-FR" sz="2400" dirty="0" err="1"/>
              <a:t>général</a:t>
            </a:r>
            <a:r>
              <a:rPr lang="fr-FR" sz="2400" dirty="0"/>
              <a:t> de la Biennale de Venise de 1927 à 1942.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1930 : salle « Appels d’Italie 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Romanité, latinité, </a:t>
            </a:r>
            <a:r>
              <a:rPr lang="fr-FR" sz="2400" dirty="0" err="1"/>
              <a:t>méditerranéité</a:t>
            </a:r>
            <a:endParaRPr lang="fr-FR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0710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D06FA-D29F-DA47-A262-29F0626A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instituts italiens de culture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D8CFA5-88EC-1E47-B419-1E854137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1926</a:t>
            </a:r>
            <a:r>
              <a:rPr lang="it-IT" dirty="0"/>
              <a:t> : </a:t>
            </a:r>
            <a:r>
              <a:rPr lang="it-IT" i="1" dirty="0"/>
              <a:t>Istituto di Cultura Italiana all’Estero</a:t>
            </a:r>
            <a:r>
              <a:rPr lang="it-IT" dirty="0"/>
              <a:t>, Giovanni Gentile (ministre de la Pubblica Istruzione).</a:t>
            </a:r>
          </a:p>
          <a:p>
            <a:r>
              <a:rPr lang="it-IT" b="1" dirty="0"/>
              <a:t>1935</a:t>
            </a:r>
            <a:r>
              <a:rPr lang="it-IT" dirty="0"/>
              <a:t> : </a:t>
            </a:r>
            <a:r>
              <a:rPr lang="it-IT" dirty="0" err="1"/>
              <a:t>Accords</a:t>
            </a:r>
            <a:r>
              <a:rPr lang="it-IT" dirty="0"/>
              <a:t> </a:t>
            </a:r>
            <a:r>
              <a:rPr lang="it-IT" dirty="0" err="1"/>
              <a:t>bilatéraux</a:t>
            </a:r>
            <a:r>
              <a:rPr lang="it-IT" dirty="0"/>
              <a:t> et </a:t>
            </a:r>
            <a:r>
              <a:rPr lang="it-IT" dirty="0" err="1"/>
              <a:t>créations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i="1" dirty="0"/>
              <a:t>Istituti italiani di cultura</a:t>
            </a:r>
            <a:r>
              <a:rPr lang="it-IT" dirty="0"/>
              <a:t>. Le premier </a:t>
            </a:r>
            <a:r>
              <a:rPr lang="it-IT" dirty="0" err="1"/>
              <a:t>ouvre</a:t>
            </a:r>
            <a:r>
              <a:rPr lang="it-IT" dirty="0"/>
              <a:t> en </a:t>
            </a:r>
            <a:r>
              <a:rPr lang="it-IT" dirty="0" err="1"/>
              <a:t>Hongrie</a:t>
            </a:r>
            <a:r>
              <a:rPr lang="it-IT" dirty="0"/>
              <a:t>.</a:t>
            </a:r>
          </a:p>
          <a:p>
            <a:r>
              <a:rPr lang="it-IT" b="1" dirty="0"/>
              <a:t>1938</a:t>
            </a:r>
            <a:r>
              <a:rPr lang="it-IT" dirty="0"/>
              <a:t> : </a:t>
            </a:r>
            <a:r>
              <a:rPr lang="it-IT" i="1" dirty="0"/>
              <a:t>Istituto nazionale per le relazioni culturali con l’estero </a:t>
            </a:r>
            <a:r>
              <a:rPr lang="it-IT" dirty="0"/>
              <a:t>(</a:t>
            </a:r>
            <a:r>
              <a:rPr lang="it-IT" i="1" dirty="0"/>
              <a:t>Irce</a:t>
            </a:r>
            <a:r>
              <a:rPr lang="it-IT" dirty="0"/>
              <a:t>)</a:t>
            </a:r>
          </a:p>
          <a:p>
            <a:r>
              <a:rPr lang="it-IT" b="1" dirty="0"/>
              <a:t>1945: la </a:t>
            </a:r>
            <a:r>
              <a:rPr lang="it-IT" b="1" dirty="0" err="1"/>
              <a:t>transition</a:t>
            </a:r>
            <a:r>
              <a:rPr lang="it-IT" b="1" dirty="0"/>
              <a:t> </a:t>
            </a:r>
            <a:r>
              <a:rPr lang="it-IT" b="1" dirty="0" err="1"/>
              <a:t>démocratique</a:t>
            </a:r>
            <a:endParaRPr lang="it-IT" b="1" dirty="0"/>
          </a:p>
          <a:p>
            <a:pPr marL="0" indent="0" algn="just">
              <a:buNone/>
            </a:pPr>
            <a:r>
              <a:rPr lang="it-IT" sz="1800" i="1" dirty="0"/>
              <a:t>[La cultura è] uno degli strumenti </a:t>
            </a:r>
            <a:r>
              <a:rPr lang="it-IT" sz="1800" i="1" dirty="0" err="1"/>
              <a:t>piu</a:t>
            </a:r>
            <a:r>
              <a:rPr lang="it-IT" sz="1800" i="1" dirty="0"/>
              <a:t>̀ efficaci con cui il nostro Paese </a:t>
            </a:r>
            <a:r>
              <a:rPr lang="it-IT" sz="1800" i="1" dirty="0" err="1"/>
              <a:t>puo</a:t>
            </a:r>
            <a:r>
              <a:rPr lang="it-IT" sz="1800" i="1" dirty="0"/>
              <a:t>̀ far sentire di nuovo la propria voce, non per preparare affermazioni nazionalistiche, ma per suscitare simpatie e comprensioni nei rapporti con gli altri Paesi e per agevolare ogni altra forma politica ed economica con loro.</a:t>
            </a:r>
          </a:p>
          <a:p>
            <a:pPr marL="0" indent="0" algn="r">
              <a:buNone/>
            </a:pPr>
            <a:r>
              <a:rPr lang="it-IT" dirty="0"/>
              <a:t>Alcide De Gasperi, ministre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Affaires</a:t>
            </a:r>
            <a:r>
              <a:rPr lang="it-IT" dirty="0"/>
              <a:t> </a:t>
            </a:r>
            <a:r>
              <a:rPr lang="it-IT" dirty="0" err="1"/>
              <a:t>Étrangères</a:t>
            </a:r>
            <a:endParaRPr lang="it-IT" dirty="0"/>
          </a:p>
          <a:p>
            <a:pPr marL="0" indent="0">
              <a:buNone/>
            </a:pPr>
            <a:r>
              <a:rPr lang="it-IT" sz="1400" dirty="0"/>
              <a:t>De Gasperi à Parri, Rome, 14 </a:t>
            </a:r>
            <a:r>
              <a:rPr lang="it-IT" sz="1400" dirty="0" err="1"/>
              <a:t>juillet</a:t>
            </a:r>
            <a:r>
              <a:rPr lang="it-IT" sz="1400" dirty="0"/>
              <a:t> 1945, in ASMAE, </a:t>
            </a:r>
            <a:r>
              <a:rPr lang="it-IT" sz="1400" dirty="0" err="1"/>
              <a:t>Gab</a:t>
            </a:r>
            <a:r>
              <a:rPr lang="it-IT" sz="1400" dirty="0"/>
              <a:t> (1944-58), b. 83 (1944-47), </a:t>
            </a:r>
            <a:r>
              <a:rPr lang="it-IT" sz="1400" dirty="0" err="1"/>
              <a:t>posiz</a:t>
            </a:r>
            <a:r>
              <a:rPr lang="it-IT" sz="1400" dirty="0"/>
              <a:t>. 6 </a:t>
            </a:r>
            <a:r>
              <a:rPr lang="it-IT" sz="1400" dirty="0" err="1"/>
              <a:t>Ris</a:t>
            </a:r>
            <a:r>
              <a:rPr lang="it-IT" sz="1400" dirty="0"/>
              <a:t>. 2/13, Istituti e scuole all’estero, Finanziamenti, promemoria.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3296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FC0CE-C262-324C-B998-A5F75269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898E06-EAB0-DB45-B25D-D1C72F654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Fascisme et émigration</a:t>
            </a:r>
          </a:p>
          <a:p>
            <a:r>
              <a:rPr lang="fr-FR" dirty="0"/>
              <a:t>Culture fasciste: populaire et d’élite</a:t>
            </a:r>
          </a:p>
          <a:p>
            <a:r>
              <a:rPr lang="fr-FR" dirty="0"/>
              <a:t>Interpénétration du parti et de l’État fascistes</a:t>
            </a:r>
          </a:p>
          <a:p>
            <a:r>
              <a:rPr lang="fr-FR" dirty="0"/>
              <a:t>Héritages, Case d’</a:t>
            </a:r>
            <a:r>
              <a:rPr lang="fr-FR" dirty="0" err="1"/>
              <a:t>Italia</a:t>
            </a:r>
            <a:r>
              <a:rPr lang="fr-FR" dirty="0"/>
              <a:t> et instituts italiens de culture aujourd’hui</a:t>
            </a:r>
          </a:p>
        </p:txBody>
      </p:sp>
    </p:spTree>
    <p:extLst>
      <p:ext uri="{BB962C8B-B14F-4D97-AF65-F5344CB8AC3E}">
        <p14:creationId xmlns:p14="http://schemas.microsoft.com/office/powerpoint/2010/main" val="2456049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07AF8-94E1-6342-95C1-BA0E131B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5BD4B-1009-B547-A06C-4629D96D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478" y="843148"/>
            <a:ext cx="7431865" cy="51416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Bibliographie indicative</a:t>
            </a:r>
          </a:p>
          <a:p>
            <a:pPr>
              <a:lnSpc>
                <a:spcPct val="120000"/>
              </a:lnSpc>
            </a:pPr>
            <a:r>
              <a:rPr lang="fr-FR" dirty="0"/>
              <a:t>Maddalena </a:t>
            </a:r>
            <a:r>
              <a:rPr lang="fr-FR" dirty="0" err="1"/>
              <a:t>Carli</a:t>
            </a:r>
            <a:r>
              <a:rPr lang="fr-FR" dirty="0"/>
              <a:t>, </a:t>
            </a:r>
            <a:r>
              <a:rPr lang="fr-FR" i="1" dirty="0" err="1"/>
              <a:t>Vedere</a:t>
            </a:r>
            <a:r>
              <a:rPr lang="fr-FR" i="1" dirty="0"/>
              <a:t> il </a:t>
            </a:r>
            <a:r>
              <a:rPr lang="fr-FR" i="1" dirty="0" err="1"/>
              <a:t>fascismo</a:t>
            </a:r>
            <a:r>
              <a:rPr lang="fr-FR" i="1" dirty="0"/>
              <a:t>. Arte et </a:t>
            </a:r>
            <a:r>
              <a:rPr lang="fr-FR" i="1" dirty="0" err="1"/>
              <a:t>politica</a:t>
            </a:r>
            <a:r>
              <a:rPr lang="fr-FR" i="1" dirty="0"/>
              <a:t> </a:t>
            </a:r>
            <a:r>
              <a:rPr lang="fr-FR" i="1" dirty="0" err="1"/>
              <a:t>nelle</a:t>
            </a:r>
            <a:r>
              <a:rPr lang="fr-FR" i="1" dirty="0"/>
              <a:t> </a:t>
            </a:r>
            <a:r>
              <a:rPr lang="fr-FR" i="1" dirty="0" err="1"/>
              <a:t>esposizioni</a:t>
            </a:r>
            <a:r>
              <a:rPr lang="fr-FR" i="1" dirty="0"/>
              <a:t> </a:t>
            </a:r>
            <a:r>
              <a:rPr lang="fr-FR" i="1" dirty="0" err="1"/>
              <a:t>del</a:t>
            </a:r>
            <a:r>
              <a:rPr lang="fr-FR" i="1" dirty="0"/>
              <a:t> </a:t>
            </a:r>
            <a:r>
              <a:rPr lang="fr-FR" i="1" dirty="0" err="1"/>
              <a:t>regime</a:t>
            </a:r>
            <a:r>
              <a:rPr lang="fr-FR" i="1" dirty="0"/>
              <a:t> (1928-1942)</a:t>
            </a:r>
            <a:r>
              <a:rPr lang="fr-FR" dirty="0"/>
              <a:t>, Rome, </a:t>
            </a:r>
            <a:r>
              <a:rPr lang="fr-FR" dirty="0" err="1"/>
              <a:t>Carocci</a:t>
            </a:r>
            <a:r>
              <a:rPr lang="fr-FR" dirty="0"/>
              <a:t>, 2021.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Jean-Yves </a:t>
            </a:r>
            <a:r>
              <a:rPr lang="fr-FR" dirty="0" err="1"/>
              <a:t>Dormagen</a:t>
            </a:r>
            <a:r>
              <a:rPr lang="fr-FR" dirty="0"/>
              <a:t>, </a:t>
            </a:r>
            <a:r>
              <a:rPr lang="fr-FR" i="1" dirty="0"/>
              <a:t>Logiques du fascisme : l’État totalitaire en Italie</a:t>
            </a:r>
            <a:r>
              <a:rPr lang="fr-FR" dirty="0"/>
              <a:t>, Paris, Fayard, 2008.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Catherine </a:t>
            </a:r>
            <a:r>
              <a:rPr lang="fr-FR" dirty="0" err="1"/>
              <a:t>Fraixe</a:t>
            </a:r>
            <a:r>
              <a:rPr lang="fr-FR" dirty="0"/>
              <a:t>, Christophe </a:t>
            </a:r>
            <a:r>
              <a:rPr lang="fr-FR" dirty="0" err="1"/>
              <a:t>Poupault</a:t>
            </a:r>
            <a:r>
              <a:rPr lang="fr-FR" dirty="0"/>
              <a:t> et Lucia </a:t>
            </a:r>
            <a:r>
              <a:rPr lang="fr-FR" dirty="0" err="1"/>
              <a:t>Piccioni</a:t>
            </a:r>
            <a:r>
              <a:rPr lang="fr-FR" dirty="0"/>
              <a:t> (</a:t>
            </a:r>
            <a:r>
              <a:rPr lang="fr-FR" dirty="0" err="1"/>
              <a:t>dir</a:t>
            </a:r>
            <a:r>
              <a:rPr lang="fr-FR" dirty="0"/>
              <a:t>.), </a:t>
            </a:r>
            <a:r>
              <a:rPr lang="fr-FR" i="1" dirty="0"/>
              <a:t>Vers une Europe latine. Acteurs et enjeux des échanges culturels entre la France et l’Italie fasciste</a:t>
            </a:r>
            <a:r>
              <a:rPr lang="fr-FR" dirty="0"/>
              <a:t>, Bruxelles, P.I.E. P. Lang, 2014.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Alessandro </a:t>
            </a:r>
            <a:r>
              <a:rPr lang="fr-FR" dirty="0" err="1"/>
              <a:t>Gallicchio</a:t>
            </a:r>
            <a:r>
              <a:rPr lang="fr-FR" dirty="0"/>
              <a:t>, Stéphane </a:t>
            </a:r>
            <a:r>
              <a:rPr lang="fr-FR" dirty="0" err="1"/>
              <a:t>Mourlane</a:t>
            </a:r>
            <a:r>
              <a:rPr lang="fr-FR" dirty="0"/>
              <a:t>, Caroline Pane, « La Casa d’</a:t>
            </a:r>
            <a:r>
              <a:rPr lang="fr-FR" dirty="0" err="1"/>
              <a:t>Italia</a:t>
            </a:r>
            <a:r>
              <a:rPr lang="fr-FR" dirty="0"/>
              <a:t> de Marseille », in A. </a:t>
            </a:r>
            <a:r>
              <a:rPr lang="fr-FR" dirty="0" err="1"/>
              <a:t>Gallicchio</a:t>
            </a:r>
            <a:r>
              <a:rPr lang="fr-FR" dirty="0"/>
              <a:t> (</a:t>
            </a:r>
            <a:r>
              <a:rPr lang="fr-FR" dirty="0" err="1"/>
              <a:t>dir</a:t>
            </a:r>
            <a:r>
              <a:rPr lang="fr-FR" dirty="0"/>
              <a:t>.), </a:t>
            </a:r>
            <a:r>
              <a:rPr lang="fr-FR" i="1" dirty="0"/>
              <a:t>Rue d’Alger</a:t>
            </a:r>
            <a:r>
              <a:rPr lang="fr-FR" dirty="0"/>
              <a:t>, éditions MF, Paris, 2021, p. 53-54.</a:t>
            </a:r>
          </a:p>
          <a:p>
            <a:pPr lvl="0">
              <a:lnSpc>
                <a:spcPct val="120000"/>
              </a:lnSpc>
            </a:pPr>
            <a:r>
              <a:rPr lang="fr-FR" dirty="0" err="1"/>
              <a:t>Benedetta</a:t>
            </a:r>
            <a:r>
              <a:rPr lang="fr-FR" dirty="0"/>
              <a:t> </a:t>
            </a:r>
            <a:r>
              <a:rPr lang="fr-FR" dirty="0" err="1"/>
              <a:t>Garzarelli</a:t>
            </a:r>
            <a:r>
              <a:rPr lang="fr-FR" dirty="0"/>
              <a:t>, </a:t>
            </a:r>
            <a:r>
              <a:rPr lang="fr-FR" i="1" dirty="0"/>
              <a:t>« </a:t>
            </a:r>
            <a:r>
              <a:rPr lang="fr-FR" i="1" dirty="0" err="1"/>
              <a:t>Parleremo</a:t>
            </a:r>
            <a:r>
              <a:rPr lang="fr-FR" i="1" dirty="0"/>
              <a:t> al </a:t>
            </a:r>
            <a:r>
              <a:rPr lang="fr-FR" i="1" dirty="0" err="1"/>
              <a:t>mondo</a:t>
            </a:r>
            <a:r>
              <a:rPr lang="fr-FR" i="1" dirty="0"/>
              <a:t> </a:t>
            </a:r>
            <a:r>
              <a:rPr lang="fr-FR" i="1" dirty="0" err="1"/>
              <a:t>intero</a:t>
            </a:r>
            <a:r>
              <a:rPr lang="fr-FR" i="1" dirty="0"/>
              <a:t> »: la </a:t>
            </a:r>
            <a:r>
              <a:rPr lang="fr-FR" i="1" dirty="0" err="1"/>
              <a:t>propaganda</a:t>
            </a:r>
            <a:r>
              <a:rPr lang="fr-FR" i="1" dirty="0"/>
              <a:t> </a:t>
            </a:r>
            <a:r>
              <a:rPr lang="fr-FR" i="1" dirty="0" err="1"/>
              <a:t>del</a:t>
            </a:r>
            <a:r>
              <a:rPr lang="fr-FR" i="1" dirty="0"/>
              <a:t> </a:t>
            </a:r>
            <a:r>
              <a:rPr lang="fr-FR" i="1" dirty="0" err="1"/>
              <a:t>fascismo</a:t>
            </a:r>
            <a:r>
              <a:rPr lang="fr-FR" i="1" dirty="0"/>
              <a:t> </a:t>
            </a:r>
            <a:r>
              <a:rPr lang="fr-FR" i="1" dirty="0" err="1"/>
              <a:t>all’estero</a:t>
            </a:r>
            <a:r>
              <a:rPr lang="fr-FR" dirty="0"/>
              <a:t>, coll.« XXI </a:t>
            </a:r>
            <a:r>
              <a:rPr lang="fr-FR" dirty="0" err="1"/>
              <a:t>secolo</a:t>
            </a:r>
            <a:r>
              <a:rPr lang="fr-FR" dirty="0"/>
              <a:t> », n˚ 9, Alexandrie, </a:t>
            </a:r>
            <a:r>
              <a:rPr lang="fr-FR" dirty="0" err="1"/>
              <a:t>Dell’Orso</a:t>
            </a:r>
            <a:r>
              <a:rPr lang="fr-FR" dirty="0"/>
              <a:t>, 2004.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Emilio Gentile, </a:t>
            </a:r>
            <a:r>
              <a:rPr lang="fr-FR" i="1" dirty="0"/>
              <a:t>La voie italienne au totalitarisme : le parti et l’État sous le régime fasciste</a:t>
            </a:r>
            <a:r>
              <a:rPr lang="fr-FR" dirty="0"/>
              <a:t>, Monaco, Ed. du Rocher, 2004.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Marie-Anne </a:t>
            </a:r>
            <a:r>
              <a:rPr lang="fr-FR" dirty="0" err="1"/>
              <a:t>Matard-Bonucci</a:t>
            </a:r>
            <a:r>
              <a:rPr lang="fr-FR" dirty="0"/>
              <a:t>, </a:t>
            </a:r>
            <a:r>
              <a:rPr lang="fr-FR" i="1" dirty="0"/>
              <a:t>Totalitarisme fasciste</a:t>
            </a:r>
            <a:r>
              <a:rPr lang="fr-FR" dirty="0"/>
              <a:t>, Paris, CNRS éditions, 2018.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Caroline Pane, « Casa d’</a:t>
            </a:r>
            <a:r>
              <a:rPr lang="fr-FR" dirty="0" err="1"/>
              <a:t>Italia</a:t>
            </a:r>
            <a:r>
              <a:rPr lang="fr-FR" dirty="0"/>
              <a:t> : un monument d’italianité à Marseille (XIX</a:t>
            </a:r>
            <a:r>
              <a:rPr lang="fr-FR" baseline="30000" dirty="0"/>
              <a:t>e</a:t>
            </a:r>
            <a:r>
              <a:rPr lang="fr-FR" dirty="0"/>
              <a:t>-XXI</a:t>
            </a:r>
            <a:r>
              <a:rPr lang="fr-FR" baseline="30000" dirty="0"/>
              <a:t>e</a:t>
            </a:r>
            <a:r>
              <a:rPr lang="fr-FR" dirty="0"/>
              <a:t>) », in M. Grenet (</a:t>
            </a:r>
            <a:r>
              <a:rPr lang="fr-FR" dirty="0" err="1"/>
              <a:t>dir</a:t>
            </a:r>
            <a:r>
              <a:rPr lang="fr-FR" dirty="0"/>
              <a:t>.), </a:t>
            </a:r>
            <a:r>
              <a:rPr lang="fr-FR" i="1" dirty="0"/>
              <a:t>La</a:t>
            </a:r>
            <a:r>
              <a:rPr lang="fr-FR" dirty="0"/>
              <a:t> </a:t>
            </a:r>
            <a:r>
              <a:rPr lang="fr-FR" i="1" dirty="0"/>
              <a:t>Maison consulaire. Espaces, fonctions et usagers XVIe-XXIe siècles</a:t>
            </a:r>
            <a:r>
              <a:rPr lang="fr-FR" dirty="0"/>
              <a:t>, Presses universitaires de Provence, coll. « Le temps de l’histoire », 2021 , p. 221-248.</a:t>
            </a:r>
          </a:p>
          <a:p>
            <a:pPr lvl="0">
              <a:lnSpc>
                <a:spcPct val="120000"/>
              </a:lnSpc>
            </a:pPr>
            <a:r>
              <a:rPr lang="fr-FR" dirty="0"/>
              <a:t>Matteo </a:t>
            </a:r>
            <a:r>
              <a:rPr lang="fr-FR" dirty="0" err="1"/>
              <a:t>Pretelli</a:t>
            </a:r>
            <a:r>
              <a:rPr lang="fr-FR" dirty="0"/>
              <a:t>, </a:t>
            </a:r>
            <a:r>
              <a:rPr lang="fr-FR" i="1" dirty="0"/>
              <a:t>Il </a:t>
            </a:r>
            <a:r>
              <a:rPr lang="fr-FR" i="1" dirty="0" err="1"/>
              <a:t>fascismo</a:t>
            </a:r>
            <a:r>
              <a:rPr lang="fr-FR" i="1" dirty="0"/>
              <a:t> e </a:t>
            </a:r>
            <a:r>
              <a:rPr lang="fr-FR" i="1" dirty="0" err="1"/>
              <a:t>gli</a:t>
            </a:r>
            <a:r>
              <a:rPr lang="fr-FR" i="1" dirty="0"/>
              <a:t> </a:t>
            </a:r>
            <a:r>
              <a:rPr lang="fr-FR" i="1" dirty="0" err="1"/>
              <a:t>italiani</a:t>
            </a:r>
            <a:r>
              <a:rPr lang="fr-FR" i="1" dirty="0"/>
              <a:t> </a:t>
            </a:r>
            <a:r>
              <a:rPr lang="fr-FR" i="1" dirty="0" err="1"/>
              <a:t>all’estero</a:t>
            </a:r>
            <a:r>
              <a:rPr lang="fr-FR" dirty="0"/>
              <a:t>, Bologne, CLUEB, 2010.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2900" dirty="0">
                <a:solidFill>
                  <a:schemeClr val="accent6">
                    <a:lumMod val="75000"/>
                  </a:schemeClr>
                </a:solidFill>
              </a:rPr>
              <a:t>Ouvrages à caractère de source</a:t>
            </a:r>
          </a:p>
          <a:p>
            <a:pPr lvl="0"/>
            <a:r>
              <a:rPr lang="it-IT" dirty="0"/>
              <a:t>Giuseppe </a:t>
            </a:r>
            <a:r>
              <a:rPr lang="it-IT" dirty="0" err="1"/>
              <a:t>Bastianini</a:t>
            </a:r>
            <a:r>
              <a:rPr lang="it-IT" dirty="0"/>
              <a:t>, </a:t>
            </a:r>
            <a:r>
              <a:rPr lang="it-IT" i="1" dirty="0"/>
              <a:t>Gli italiani all’estero</a:t>
            </a:r>
            <a:r>
              <a:rPr lang="it-IT" dirty="0"/>
              <a:t>, Milan, Mondadori, 1939.</a:t>
            </a:r>
            <a:endParaRPr lang="fr-FR" dirty="0"/>
          </a:p>
          <a:p>
            <a:pPr lvl="0"/>
            <a:r>
              <a:rPr lang="it-IT" dirty="0"/>
              <a:t>I fasci italiani all’estero</a:t>
            </a:r>
            <a:r>
              <a:rPr lang="it-IT" i="1" dirty="0"/>
              <a:t>, 45 morti, 283 feriti, </a:t>
            </a:r>
            <a:r>
              <a:rPr lang="it-IT" dirty="0"/>
              <a:t>Rome, Nuova Europa, 1933.</a:t>
            </a:r>
            <a:endParaRPr lang="fr-FR" dirty="0"/>
          </a:p>
          <a:p>
            <a:pPr lvl="0"/>
            <a:r>
              <a:rPr lang="it-IT" dirty="0"/>
              <a:t>Piero Parini, </a:t>
            </a:r>
            <a:r>
              <a:rPr lang="it-IT" i="1" dirty="0"/>
              <a:t>Gli italiani nel mondo</a:t>
            </a:r>
            <a:r>
              <a:rPr lang="it-IT" dirty="0"/>
              <a:t>, Milan, Mondadori, 1935.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524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FC8FB-E84E-DA40-9A72-06B18D69C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fr-FR" sz="5400" dirty="0"/>
              <a:t>1. La naissance du fascisme à l’étranger</a:t>
            </a:r>
            <a:endParaRPr lang="fr-FR" sz="5000" dirty="0"/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EE89C0B2-E6D3-B745-A387-D92799A1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>
            <a:normAutofit/>
          </a:bodyPr>
          <a:lstStyle/>
          <a:p>
            <a:r>
              <a:rPr lang="fr-FR" dirty="0"/>
              <a:t>« Una </a:t>
            </a:r>
            <a:r>
              <a:rPr lang="fr-FR" dirty="0" err="1"/>
              <a:t>nazione</a:t>
            </a:r>
            <a:r>
              <a:rPr lang="fr-FR" dirty="0"/>
              <a:t> </a:t>
            </a:r>
            <a:r>
              <a:rPr lang="fr-FR" dirty="0" err="1"/>
              <a:t>fuori</a:t>
            </a:r>
            <a:r>
              <a:rPr lang="fr-FR" dirty="0"/>
              <a:t> dalla </a:t>
            </a:r>
            <a:r>
              <a:rPr lang="fr-FR" dirty="0" err="1"/>
              <a:t>nazione</a:t>
            </a:r>
            <a:r>
              <a:rPr lang="fr-FR" dirty="0"/>
              <a:t> », P. Parini (1935)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13ED7D-41A9-A449-A40E-F477C0D86637}"/>
              </a:ext>
            </a:extLst>
          </p:cNvPr>
          <p:cNvSpPr txBox="1"/>
          <p:nvPr/>
        </p:nvSpPr>
        <p:spPr>
          <a:xfrm>
            <a:off x="167820" y="6313146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7406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07AF8-94E1-6342-95C1-BA0E131B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Légende des illustrations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5BD4B-1009-B547-A06C-4629D96DD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i="1" dirty="0"/>
              <a:t>Les illustrations de la Casa d’</a:t>
            </a:r>
            <a:r>
              <a:rPr lang="fr-FR" i="1" dirty="0" err="1"/>
              <a:t>Italia</a:t>
            </a:r>
            <a:r>
              <a:rPr lang="fr-FR" i="1" dirty="0"/>
              <a:t> de Marseille sont les fruit de mes recherches personnelles en archives et de celles de Stéphane </a:t>
            </a:r>
            <a:r>
              <a:rPr lang="fr-FR" i="1" dirty="0" err="1"/>
              <a:t>Mourlane</a:t>
            </a:r>
            <a:r>
              <a:rPr lang="fr-FR" i="1" dirty="0"/>
              <a:t> (MCF Aix Marseille Université) que je remercie pour son partage. Nous avons affiché plusieurs de ces photographies lors de l’exposition « Rue d’Alger » tenue à l’Institut culturel italien de Marseille en 2021 sous le commissariat d’Alessandro </a:t>
            </a:r>
            <a:r>
              <a:rPr lang="fr-FR" i="1" dirty="0" err="1"/>
              <a:t>Gallicchio</a:t>
            </a:r>
            <a:r>
              <a:rPr lang="fr-FR" i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fr-FR" i="1" dirty="0" err="1"/>
              <a:t>Tessera</a:t>
            </a:r>
            <a:r>
              <a:rPr lang="fr-FR" i="1" dirty="0"/>
              <a:t> </a:t>
            </a:r>
            <a:r>
              <a:rPr lang="fr-FR" i="1" dirty="0" err="1"/>
              <a:t>fasci</a:t>
            </a:r>
            <a:r>
              <a:rPr lang="fr-FR" i="1" dirty="0"/>
              <a:t> </a:t>
            </a:r>
            <a:r>
              <a:rPr lang="fr-FR" i="1" dirty="0" err="1"/>
              <a:t>italiani</a:t>
            </a:r>
            <a:r>
              <a:rPr lang="fr-FR" i="1" dirty="0"/>
              <a:t> </a:t>
            </a:r>
            <a:r>
              <a:rPr lang="fr-FR" i="1" dirty="0" err="1"/>
              <a:t>all’estero</a:t>
            </a:r>
            <a:r>
              <a:rPr lang="fr-FR" i="1" dirty="0"/>
              <a:t> , </a:t>
            </a:r>
            <a:r>
              <a:rPr lang="fr-FR" dirty="0"/>
              <a:t>1924, </a:t>
            </a:r>
            <a:r>
              <a:rPr lang="fr-FR" dirty="0" err="1"/>
              <a:t>Vianello</a:t>
            </a:r>
            <a:r>
              <a:rPr lang="fr-FR" dirty="0"/>
              <a:t> </a:t>
            </a:r>
            <a:r>
              <a:rPr lang="fr-FR" dirty="0" err="1"/>
              <a:t>Collezionismo</a:t>
            </a:r>
            <a:r>
              <a:rPr lang="fr-FR" dirty="0"/>
              <a:t>, à partir de : </a:t>
            </a:r>
            <a:r>
              <a:rPr lang="fr-FR" dirty="0">
                <a:hlinkClick r:id="rId2"/>
              </a:rPr>
              <a:t>http://www.vianellocollezionismo.it/tessera-fasci-italiani-estero-1924-lima/#more-391</a:t>
            </a:r>
            <a:r>
              <a:rPr lang="fr-FR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i="1" dirty="0" err="1"/>
              <a:t>Fotoritratto</a:t>
            </a:r>
            <a:r>
              <a:rPr lang="fr-FR" i="1" dirty="0"/>
              <a:t> di Giuseppe </a:t>
            </a:r>
            <a:r>
              <a:rPr lang="fr-FR" i="1" dirty="0" err="1"/>
              <a:t>Bastianini</a:t>
            </a:r>
            <a:r>
              <a:rPr lang="fr-FR" i="1" dirty="0"/>
              <a:t> in uniforme</a:t>
            </a:r>
            <a:r>
              <a:rPr lang="fr-FR" dirty="0"/>
              <a:t>, auteur inconnu (</a:t>
            </a:r>
            <a:r>
              <a:rPr lang="fr-FR" dirty="0">
                <a:hlinkClick r:id="rId3"/>
              </a:rPr>
              <a:t>https://en.wikipedia.org/wiki/Giuseppe_Bastianini#/media/File:Giuseppe_Bastianini_in_uniforme.jpg</a:t>
            </a:r>
            <a:r>
              <a:rPr lang="fr-FR" dirty="0"/>
              <a:t>), domaine public.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Piero Parini, </a:t>
            </a:r>
            <a:r>
              <a:rPr lang="fr-FR" dirty="0" err="1"/>
              <a:t>Carell</a:t>
            </a:r>
            <a:r>
              <a:rPr lang="fr-FR" dirty="0"/>
              <a:t> </a:t>
            </a:r>
            <a:r>
              <a:rPr lang="fr-FR" dirty="0" err="1"/>
              <a:t>Ghitta</a:t>
            </a:r>
            <a:r>
              <a:rPr lang="fr-FR" dirty="0"/>
              <a:t> - </a:t>
            </a:r>
            <a:r>
              <a:rPr lang="fr-FR" dirty="0">
                <a:hlinkClick r:id="rId4"/>
              </a:rPr>
              <a:t>http://www.fondazione3m.it/immagine/14119</a:t>
            </a:r>
            <a:r>
              <a:rPr lang="fr-FR" dirty="0"/>
              <a:t>, à partir de </a:t>
            </a:r>
            <a:r>
              <a:rPr lang="fr-FR" dirty="0">
                <a:hlinkClick r:id="rId5"/>
              </a:rPr>
              <a:t>https://en.wikipedia.org/wiki/Piero_Parini#/media/File:Piero_Parini.jpg</a:t>
            </a:r>
            <a:r>
              <a:rPr lang="fr-FR" dirty="0"/>
              <a:t>, domaine public.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Dessin de la façade du consulat d’Italie à Marseille, </a:t>
            </a:r>
            <a:r>
              <a:rPr lang="fr-FR" i="1" dirty="0"/>
              <a:t>Sud Magazine</a:t>
            </a:r>
            <a:r>
              <a:rPr lang="fr-FR" dirty="0"/>
              <a:t>, n°132, novembre 1935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Les </a:t>
            </a:r>
            <a:r>
              <a:rPr lang="fr-FR" i="1" dirty="0"/>
              <a:t>Case d’</a:t>
            </a:r>
            <a:r>
              <a:rPr lang="fr-FR" i="1" dirty="0" err="1"/>
              <a:t>Italia</a:t>
            </a:r>
            <a:r>
              <a:rPr lang="fr-FR" dirty="0"/>
              <a:t> en France à la fin des années 1930 / Immigration italienne en France en 1931. Conception : S. </a:t>
            </a:r>
            <a:r>
              <a:rPr lang="fr-FR" dirty="0" err="1"/>
              <a:t>Mourlane</a:t>
            </a:r>
            <a:r>
              <a:rPr lang="fr-FR" dirty="0"/>
              <a:t>, C. Pane ; cartographie : P. </a:t>
            </a:r>
            <a:r>
              <a:rPr lang="fr-FR" dirty="0" err="1"/>
              <a:t>Pentsch</a:t>
            </a:r>
            <a:r>
              <a:rPr lang="fr-FR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Inauguration de la </a:t>
            </a:r>
            <a:r>
              <a:rPr lang="fr-FR" i="1" dirty="0"/>
              <a:t>Casa d’</a:t>
            </a:r>
            <a:r>
              <a:rPr lang="fr-FR" i="1" dirty="0" err="1"/>
              <a:t>Italia</a:t>
            </a:r>
            <a:r>
              <a:rPr lang="fr-FR" i="1" dirty="0"/>
              <a:t> </a:t>
            </a:r>
            <a:r>
              <a:rPr lang="fr-FR" dirty="0"/>
              <a:t>de Marseille, </a:t>
            </a:r>
            <a:r>
              <a:rPr lang="fr-FR" i="1" dirty="0"/>
              <a:t>Marseille Soir,</a:t>
            </a:r>
            <a:r>
              <a:rPr lang="fr-FR" dirty="0"/>
              <a:t> 10 novembre 1935 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Photographie de la façade de l’actuel consulat d’Italie à Marseille, à partir de : </a:t>
            </a:r>
            <a:r>
              <a:rPr lang="fr-FR" dirty="0">
                <a:hlinkClick r:id="rId6"/>
              </a:rPr>
              <a:t>https://consmarsiglia.esteri.it/consolato_marsiglia/it/</a:t>
            </a:r>
            <a:r>
              <a:rPr lang="fr-FR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Photographie de la façade de la Casa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fascio</a:t>
            </a:r>
            <a:r>
              <a:rPr lang="fr-FR" dirty="0"/>
              <a:t> de </a:t>
            </a:r>
            <a:r>
              <a:rPr lang="fr-FR" dirty="0" err="1"/>
              <a:t>Predappio</a:t>
            </a:r>
            <a:r>
              <a:rPr lang="fr-FR" dirty="0"/>
              <a:t>, </a:t>
            </a:r>
            <a:r>
              <a:rPr lang="fr-FR" i="1" dirty="0"/>
              <a:t>© Fausto Fabbri - </a:t>
            </a:r>
            <a:r>
              <a:rPr lang="fr-FR" i="1" dirty="0" err="1"/>
              <a:t>Comune</a:t>
            </a:r>
            <a:r>
              <a:rPr lang="fr-FR" i="1" dirty="0"/>
              <a:t> di </a:t>
            </a:r>
            <a:r>
              <a:rPr lang="fr-FR" i="1" dirty="0" err="1"/>
              <a:t>Predappio</a:t>
            </a:r>
            <a:r>
              <a:rPr lang="fr-FR" dirty="0"/>
              <a:t>, à partir de : </a:t>
            </a:r>
            <a:r>
              <a:rPr lang="fr-FR" i="1" dirty="0">
                <a:hlinkClick r:id="rId7"/>
              </a:rPr>
              <a:t>https://www.franceinter.fr/amp/emissions/grand-angle/grand-angle-25-avril-2018</a:t>
            </a:r>
            <a:endParaRPr lang="fr-FR" i="1" dirty="0"/>
          </a:p>
          <a:p>
            <a:pPr marL="457200" indent="-457200">
              <a:buFont typeface="+mj-lt"/>
              <a:buAutoNum type="arabicPeriod" startAt="9"/>
            </a:pPr>
            <a:r>
              <a:rPr lang="fr-FR" dirty="0"/>
              <a:t>Les fresques extérieures de la </a:t>
            </a:r>
            <a:r>
              <a:rPr lang="fr-FR" i="1" dirty="0"/>
              <a:t>Casa d’</a:t>
            </a:r>
            <a:r>
              <a:rPr lang="fr-FR" i="1" dirty="0" err="1"/>
              <a:t>Italia</a:t>
            </a:r>
            <a:r>
              <a:rPr lang="fr-FR" i="1" dirty="0"/>
              <a:t> </a:t>
            </a:r>
            <a:r>
              <a:rPr lang="fr-FR" dirty="0"/>
              <a:t>de Marseille, </a:t>
            </a:r>
            <a:r>
              <a:rPr lang="fr-FR" i="1" dirty="0"/>
              <a:t>Il </a:t>
            </a:r>
            <a:r>
              <a:rPr lang="fr-FR" i="1" dirty="0" err="1"/>
              <a:t>Legionario</a:t>
            </a:r>
            <a:r>
              <a:rPr lang="fr-FR" dirty="0"/>
              <a:t>, 20 novembre 1935.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fr-FR" dirty="0"/>
              <a:t>Siège du </a:t>
            </a:r>
            <a:r>
              <a:rPr lang="fr-FR" i="1" dirty="0" err="1"/>
              <a:t>fascio</a:t>
            </a:r>
            <a:r>
              <a:rPr lang="fr-FR" dirty="0"/>
              <a:t> de Marseille en construction, 1935, </a:t>
            </a:r>
            <a:r>
              <a:rPr lang="fr-FR" i="1" dirty="0"/>
              <a:t>Il </a:t>
            </a:r>
            <a:r>
              <a:rPr lang="fr-FR" i="1" dirty="0" err="1"/>
              <a:t>Legionario</a:t>
            </a:r>
            <a:r>
              <a:rPr lang="fr-FR" dirty="0"/>
              <a:t>, 20 novembre 1935.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375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37F6DB-962D-D44F-A727-1E1EBB8A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Légende des illustrations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B6A463-02E1-D94C-AD7A-5DBB116D7160}"/>
              </a:ext>
            </a:extLst>
          </p:cNvPr>
          <p:cNvSpPr txBox="1">
            <a:spLocks/>
          </p:cNvSpPr>
          <p:nvPr/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Cérémonie dans la cour intérieure de la Casa d’</a:t>
            </a:r>
            <a:r>
              <a:rPr lang="fr-FR" sz="1400" dirty="0" err="1"/>
              <a:t>Italia</a:t>
            </a:r>
            <a:r>
              <a:rPr lang="fr-FR" sz="1400" dirty="0"/>
              <a:t> de Marseille, </a:t>
            </a:r>
            <a:r>
              <a:rPr lang="fr-FR" sz="1400" i="1" dirty="0"/>
              <a:t>Il </a:t>
            </a:r>
            <a:r>
              <a:rPr lang="fr-FR" sz="1400" i="1" dirty="0" err="1"/>
              <a:t>Legionario</a:t>
            </a:r>
            <a:r>
              <a:rPr lang="fr-FR" sz="1400" dirty="0"/>
              <a:t>, 20 juin 1936.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Spectacle des élèves de l’école italienne </a:t>
            </a:r>
            <a:r>
              <a:rPr lang="fr-FR" sz="1400" i="1" dirty="0" err="1"/>
              <a:t>Carcano</a:t>
            </a:r>
            <a:r>
              <a:rPr lang="fr-FR" sz="1400" dirty="0"/>
              <a:t> au théâtre du </a:t>
            </a:r>
            <a:r>
              <a:rPr lang="fr-FR" sz="1400" i="1" dirty="0" err="1"/>
              <a:t>Dopolavoro</a:t>
            </a:r>
            <a:r>
              <a:rPr lang="fr-FR" sz="1400" dirty="0"/>
              <a:t>, 1938.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DGRC-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scuole</a:t>
            </a:r>
            <a:r>
              <a:rPr lang="fr-FR" sz="1400" dirty="0"/>
              <a:t> 1936-45, </a:t>
            </a:r>
            <a:r>
              <a:rPr lang="fr-FR" sz="1400" dirty="0" err="1"/>
              <a:t>busta</a:t>
            </a:r>
            <a:r>
              <a:rPr lang="fr-FR" sz="1400" dirty="0"/>
              <a:t> 79.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i="1" dirty="0"/>
              <a:t> di </a:t>
            </a:r>
            <a:r>
              <a:rPr lang="fr-FR" sz="1400" i="1" dirty="0" err="1"/>
              <a:t>Marsiglia</a:t>
            </a:r>
            <a:r>
              <a:rPr lang="fr-FR" sz="1400" dirty="0"/>
              <a:t>, Salle du </a:t>
            </a:r>
            <a:r>
              <a:rPr lang="fr-FR" sz="1400" i="1" dirty="0" err="1"/>
              <a:t>Dopolavoro</a:t>
            </a:r>
            <a:r>
              <a:rPr lang="fr-FR" sz="1400" dirty="0"/>
              <a:t>, </a:t>
            </a:r>
            <a:r>
              <a:rPr lang="fr-FR" sz="1400" dirty="0" err="1"/>
              <a:t>s.d</a:t>
            </a:r>
            <a:r>
              <a:rPr lang="fr-FR" sz="1400" dirty="0"/>
              <a:t>., Archives du consulat général d’Italie, Marseille.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Équipe de football de la </a:t>
            </a:r>
            <a:r>
              <a:rPr lang="fr-FR" sz="1400" i="1" dirty="0"/>
              <a:t>Pro </a:t>
            </a:r>
            <a:r>
              <a:rPr lang="fr-FR" sz="1400" i="1" dirty="0" err="1"/>
              <a:t>Patria</a:t>
            </a:r>
            <a:r>
              <a:rPr lang="fr-FR" sz="1400" i="1" dirty="0"/>
              <a:t>, Il </a:t>
            </a:r>
            <a:r>
              <a:rPr lang="fr-FR" sz="1400" i="1" dirty="0" err="1"/>
              <a:t>Legionario</a:t>
            </a:r>
            <a:r>
              <a:rPr lang="fr-FR" sz="1400" dirty="0"/>
              <a:t>, 10 octobre 1931.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Théâtre Verdi (autrefois </a:t>
            </a:r>
            <a:r>
              <a:rPr lang="fr-FR" sz="1400" i="1" dirty="0" err="1"/>
              <a:t>Teatro</a:t>
            </a:r>
            <a:r>
              <a:rPr lang="fr-FR" sz="1400" i="1" dirty="0"/>
              <a:t> </a:t>
            </a:r>
            <a:r>
              <a:rPr lang="fr-FR" sz="1400" i="1" dirty="0" err="1"/>
              <a:t>degli</a:t>
            </a:r>
            <a:r>
              <a:rPr lang="fr-FR" sz="1400" i="1" dirty="0"/>
              <a:t> </a:t>
            </a:r>
            <a:r>
              <a:rPr lang="fr-FR" sz="1400" i="1" dirty="0" err="1"/>
              <a:t>Italiani</a:t>
            </a:r>
            <a:r>
              <a:rPr lang="fr-FR" sz="1400" dirty="0"/>
              <a:t>). Façade, années 1960. Archives du consulat général d’Italie, Marseille.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i="1" dirty="0" err="1"/>
              <a:t>Teatro</a:t>
            </a:r>
            <a:r>
              <a:rPr lang="fr-FR" sz="1400" i="1" dirty="0"/>
              <a:t> </a:t>
            </a:r>
            <a:r>
              <a:rPr lang="fr-FR" sz="1400" i="1" dirty="0" err="1"/>
              <a:t>degli</a:t>
            </a:r>
            <a:r>
              <a:rPr lang="fr-FR" sz="1400" i="1" dirty="0"/>
              <a:t> </a:t>
            </a:r>
            <a:r>
              <a:rPr lang="fr-FR" sz="1400" i="1" dirty="0" err="1"/>
              <a:t>Italiani</a:t>
            </a:r>
            <a:r>
              <a:rPr lang="fr-FR" sz="1400" i="1" dirty="0"/>
              <a:t>.</a:t>
            </a:r>
            <a:r>
              <a:rPr lang="fr-FR" sz="1400" dirty="0"/>
              <a:t> Salle de spectacle, </a:t>
            </a:r>
            <a:r>
              <a:rPr lang="fr-FR" sz="1400" dirty="0" err="1"/>
              <a:t>s.d</a:t>
            </a:r>
            <a:r>
              <a:rPr lang="fr-FR" sz="1400" dirty="0"/>
              <a:t>.,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</a:t>
            </a:r>
            <a:r>
              <a:rPr lang="fr-FR" sz="1400" dirty="0" err="1"/>
              <a:t>ambasciata</a:t>
            </a:r>
            <a:r>
              <a:rPr lang="fr-FR" sz="1400" dirty="0"/>
              <a:t> </a:t>
            </a:r>
            <a:r>
              <a:rPr lang="fr-FR" sz="1400" dirty="0" err="1"/>
              <a:t>italiana</a:t>
            </a:r>
            <a:r>
              <a:rPr lang="fr-FR" sz="1400" dirty="0"/>
              <a:t> a </a:t>
            </a:r>
            <a:r>
              <a:rPr lang="fr-FR" sz="1400" dirty="0" err="1"/>
              <a:t>Parigi</a:t>
            </a:r>
            <a:r>
              <a:rPr lang="fr-FR" sz="1400" dirty="0"/>
              <a:t>, </a:t>
            </a:r>
            <a:r>
              <a:rPr lang="fr-FR" sz="1400" dirty="0" err="1"/>
              <a:t>busta</a:t>
            </a:r>
            <a:r>
              <a:rPr lang="fr-FR" sz="1400" dirty="0"/>
              <a:t> 141. 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Démonstration gymnique dans la cour intérieure de la </a:t>
            </a: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dirty="0"/>
              <a:t>, 1938,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DGRC-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scuole</a:t>
            </a:r>
            <a:r>
              <a:rPr lang="fr-FR" sz="1400" dirty="0"/>
              <a:t> 1936-45, </a:t>
            </a:r>
            <a:r>
              <a:rPr lang="fr-FR" sz="1400" dirty="0" err="1"/>
              <a:t>busta</a:t>
            </a:r>
            <a:r>
              <a:rPr lang="fr-FR" sz="1400" dirty="0"/>
              <a:t> 79.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i="1" dirty="0"/>
              <a:t>Idem</a:t>
            </a:r>
            <a:r>
              <a:rPr lang="fr-FR" sz="1400" dirty="0"/>
              <a:t>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Défilé de </a:t>
            </a:r>
            <a:r>
              <a:rPr lang="fr-FR" sz="1400" dirty="0" err="1"/>
              <a:t>Balillas</a:t>
            </a:r>
            <a:r>
              <a:rPr lang="fr-FR" sz="1400" dirty="0"/>
              <a:t> dans la cour intérieure de la </a:t>
            </a: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dirty="0"/>
              <a:t>, 1938,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DGRC-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scuole</a:t>
            </a:r>
            <a:r>
              <a:rPr lang="fr-FR" sz="1400" dirty="0"/>
              <a:t> 1936-45, </a:t>
            </a:r>
            <a:r>
              <a:rPr lang="fr-FR" sz="1400" dirty="0" err="1"/>
              <a:t>busta</a:t>
            </a:r>
            <a:r>
              <a:rPr lang="fr-FR" sz="1400" dirty="0"/>
              <a:t> 79.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fr-FR" sz="1400" dirty="0"/>
              <a:t>École italienne </a:t>
            </a:r>
            <a:r>
              <a:rPr lang="fr-FR" sz="1400" i="1" dirty="0" err="1"/>
              <a:t>Carcano</a:t>
            </a:r>
            <a:r>
              <a:rPr lang="fr-FR" sz="1400" dirty="0"/>
              <a:t>. </a:t>
            </a:r>
            <a:r>
              <a:rPr lang="fr-FR" sz="1400" dirty="0" err="1"/>
              <a:t>Asilo</a:t>
            </a:r>
            <a:r>
              <a:rPr lang="fr-FR" sz="1400" dirty="0"/>
              <a:t>, 1938.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DGRC-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scuole</a:t>
            </a:r>
            <a:r>
              <a:rPr lang="fr-FR" sz="1400" dirty="0"/>
              <a:t> 1936-45, </a:t>
            </a:r>
            <a:r>
              <a:rPr lang="fr-FR" sz="1400" dirty="0" err="1"/>
              <a:t>busta</a:t>
            </a:r>
            <a:r>
              <a:rPr lang="fr-FR" sz="1400" dirty="0"/>
              <a:t> 79.</a:t>
            </a:r>
          </a:p>
        </p:txBody>
      </p:sp>
    </p:spTree>
    <p:extLst>
      <p:ext uri="{BB962C8B-B14F-4D97-AF65-F5344CB8AC3E}">
        <p14:creationId xmlns:p14="http://schemas.microsoft.com/office/powerpoint/2010/main" val="2395367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944F9-1DE5-9344-96E4-48F0A896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Légende des illustrations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58CA09-7AD2-8D43-9AC9-69DDEFEE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École italienne </a:t>
            </a:r>
            <a:r>
              <a:rPr lang="fr-FR" sz="1400" i="1" dirty="0" err="1"/>
              <a:t>Carcano</a:t>
            </a:r>
            <a:r>
              <a:rPr lang="fr-FR" sz="1400" dirty="0"/>
              <a:t>. </a:t>
            </a:r>
            <a:r>
              <a:rPr lang="fr-FR" sz="1400" i="1" dirty="0"/>
              <a:t>Classe III, </a:t>
            </a:r>
            <a:r>
              <a:rPr lang="fr-FR" sz="1400" i="1" dirty="0" err="1"/>
              <a:t>sezione</a:t>
            </a:r>
            <a:r>
              <a:rPr lang="fr-FR" sz="1400" i="1" dirty="0"/>
              <a:t> B</a:t>
            </a:r>
            <a:r>
              <a:rPr lang="fr-FR" sz="1400" dirty="0"/>
              <a:t>, 1938. </a:t>
            </a:r>
            <a:r>
              <a:rPr lang="en-US" sz="1400" dirty="0" err="1"/>
              <a:t>Archivio</a:t>
            </a:r>
            <a:r>
              <a:rPr lang="en-US" sz="1400" dirty="0"/>
              <a:t> </a:t>
            </a:r>
            <a:r>
              <a:rPr lang="en-US" sz="1400" dirty="0" err="1"/>
              <a:t>storico</a:t>
            </a:r>
            <a:r>
              <a:rPr lang="en-US" sz="1400" dirty="0"/>
              <a:t> </a:t>
            </a:r>
            <a:r>
              <a:rPr lang="en-US" sz="1400" dirty="0" err="1"/>
              <a:t>diplomatico</a:t>
            </a:r>
            <a:r>
              <a:rPr lang="en-US" sz="1400" dirty="0"/>
              <a:t>, Roma : </a:t>
            </a:r>
            <a:r>
              <a:rPr lang="en-US" sz="1400" dirty="0" err="1"/>
              <a:t>fondo</a:t>
            </a:r>
            <a:r>
              <a:rPr lang="en-US" sz="1400" dirty="0"/>
              <a:t> DGRC-</a:t>
            </a:r>
            <a:r>
              <a:rPr lang="en-US" sz="1400" dirty="0" err="1"/>
              <a:t>Archivio</a:t>
            </a:r>
            <a:r>
              <a:rPr lang="en-US" sz="1400" dirty="0"/>
              <a:t> </a:t>
            </a:r>
            <a:r>
              <a:rPr lang="en-US" sz="1400" dirty="0" err="1"/>
              <a:t>scuole</a:t>
            </a:r>
            <a:r>
              <a:rPr lang="en-US" sz="1400" dirty="0"/>
              <a:t> 1936-45, </a:t>
            </a:r>
            <a:r>
              <a:rPr lang="en-US" sz="1400" dirty="0" err="1"/>
              <a:t>busta</a:t>
            </a:r>
            <a:r>
              <a:rPr lang="en-US" sz="1400" dirty="0"/>
              <a:t> 79 .</a:t>
            </a:r>
            <a:endParaRPr lang="fr-FR" sz="1400" dirty="0"/>
          </a:p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Cabinet médical de la </a:t>
            </a:r>
            <a:r>
              <a:rPr lang="fr-FR" sz="1400" dirty="0" err="1"/>
              <a:t>croix-rouge</a:t>
            </a:r>
            <a:r>
              <a:rPr lang="fr-FR" sz="1400" dirty="0"/>
              <a:t> italienne à la </a:t>
            </a: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dirty="0"/>
              <a:t>, </a:t>
            </a:r>
            <a:r>
              <a:rPr lang="fr-FR" sz="1400" dirty="0" err="1"/>
              <a:t>s.d</a:t>
            </a:r>
            <a:r>
              <a:rPr lang="fr-FR" sz="1400" dirty="0"/>
              <a:t>., Archives du consulat général d’Italie, Marseille.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i="1" dirty="0" err="1"/>
              <a:t>Befana</a:t>
            </a:r>
            <a:r>
              <a:rPr lang="fr-FR" sz="1400" i="1" dirty="0"/>
              <a:t> </a:t>
            </a:r>
            <a:r>
              <a:rPr lang="fr-FR" sz="1400" i="1" dirty="0" err="1"/>
              <a:t>fascista</a:t>
            </a:r>
            <a:r>
              <a:rPr lang="fr-FR" sz="1400" dirty="0"/>
              <a:t>. Cadeaux remis aux enfants, 1938, 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storico</a:t>
            </a:r>
            <a:r>
              <a:rPr lang="fr-FR" sz="1400" dirty="0"/>
              <a:t> </a:t>
            </a:r>
            <a:r>
              <a:rPr lang="fr-FR" sz="1400" dirty="0" err="1"/>
              <a:t>diplomatico</a:t>
            </a:r>
            <a:r>
              <a:rPr lang="fr-FR" sz="1400" dirty="0"/>
              <a:t>, Roma : </a:t>
            </a:r>
            <a:r>
              <a:rPr lang="fr-FR" sz="1400" dirty="0" err="1"/>
              <a:t>fondo</a:t>
            </a:r>
            <a:r>
              <a:rPr lang="fr-FR" sz="1400" dirty="0"/>
              <a:t> DGRC-</a:t>
            </a:r>
            <a:r>
              <a:rPr lang="fr-FR" sz="1400" dirty="0" err="1"/>
              <a:t>Archivio</a:t>
            </a:r>
            <a:r>
              <a:rPr lang="fr-FR" sz="1400" dirty="0"/>
              <a:t> </a:t>
            </a:r>
            <a:r>
              <a:rPr lang="fr-FR" sz="1400" dirty="0" err="1"/>
              <a:t>scuole</a:t>
            </a:r>
            <a:r>
              <a:rPr lang="fr-FR" sz="1400" dirty="0"/>
              <a:t> 1936-45, </a:t>
            </a:r>
            <a:r>
              <a:rPr lang="fr-FR" sz="1400" dirty="0" err="1"/>
              <a:t>busta</a:t>
            </a:r>
            <a:r>
              <a:rPr lang="fr-FR" sz="1400" dirty="0"/>
              <a:t> 79 .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Chapelle de la Casa d’</a:t>
            </a:r>
            <a:r>
              <a:rPr lang="fr-FR" sz="1400" dirty="0" err="1"/>
              <a:t>Italia</a:t>
            </a:r>
            <a:r>
              <a:rPr lang="fr-FR" sz="1400" dirty="0"/>
              <a:t> de Marseille. Fresques d’Angelo </a:t>
            </a:r>
            <a:r>
              <a:rPr lang="fr-FR" sz="1400" dirty="0" err="1"/>
              <a:t>Della</a:t>
            </a:r>
            <a:r>
              <a:rPr lang="fr-FR" sz="1400" dirty="0"/>
              <a:t> Torre, </a:t>
            </a:r>
            <a:r>
              <a:rPr lang="fr-FR" sz="1400" dirty="0" err="1"/>
              <a:t>s.d</a:t>
            </a:r>
            <a:r>
              <a:rPr lang="fr-FR" sz="1400" dirty="0"/>
              <a:t>., Archives du consulat général d’Italie, Marseille.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Célébration de l’Empire dans la cour intérieure de la </a:t>
            </a: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dirty="0"/>
              <a:t>. Messe, 1938, </a:t>
            </a:r>
            <a:r>
              <a:rPr lang="fr-FR" sz="1400" i="1" dirty="0"/>
              <a:t>La </a:t>
            </a:r>
            <a:r>
              <a:rPr lang="fr-FR" sz="1400" i="1" dirty="0" err="1"/>
              <a:t>Nuova</a:t>
            </a:r>
            <a:r>
              <a:rPr lang="fr-FR" sz="1400" i="1" dirty="0"/>
              <a:t> </a:t>
            </a:r>
            <a:r>
              <a:rPr lang="fr-FR" sz="1400" i="1" dirty="0" err="1"/>
              <a:t>Italia</a:t>
            </a:r>
            <a:r>
              <a:rPr lang="fr-FR" sz="1400" dirty="0"/>
              <a:t>, 26 mai 1938.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i="1" dirty="0"/>
              <a:t>Il </a:t>
            </a:r>
            <a:r>
              <a:rPr lang="fr-FR" sz="1400" i="1" dirty="0" err="1"/>
              <a:t>Legionario</a:t>
            </a:r>
            <a:r>
              <a:rPr lang="fr-FR" sz="1400" dirty="0"/>
              <a:t>, 22 novembre 1936.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Affiches pour la XX et XXI Biennale de Venise.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fr-FR" sz="1400" dirty="0"/>
              <a:t>Dessin de la </a:t>
            </a:r>
            <a:r>
              <a:rPr lang="fr-FR" sz="1400" i="1" dirty="0"/>
              <a:t>Casa d’</a:t>
            </a:r>
            <a:r>
              <a:rPr lang="fr-FR" sz="1400" i="1" dirty="0" err="1"/>
              <a:t>Italia</a:t>
            </a:r>
            <a:r>
              <a:rPr lang="fr-FR" sz="1400" i="1" dirty="0"/>
              <a:t> </a:t>
            </a:r>
            <a:r>
              <a:rPr lang="fr-FR" sz="1400" dirty="0"/>
              <a:t>de Marseille, </a:t>
            </a:r>
            <a:r>
              <a:rPr lang="fr-FR" sz="1400" i="1" dirty="0"/>
              <a:t>Sud Magazine</a:t>
            </a:r>
            <a:r>
              <a:rPr lang="fr-FR" sz="1400" dirty="0"/>
              <a:t>, n°132, novembre 1935, p. 46-47.</a:t>
            </a:r>
          </a:p>
          <a:p>
            <a:pPr marL="457200" indent="-457200">
              <a:buFont typeface="+mj-lt"/>
              <a:buAutoNum type="arabicPeriod" startAt="21"/>
            </a:pPr>
            <a:endParaRPr lang="fr-FR" sz="1400" dirty="0"/>
          </a:p>
          <a:p>
            <a:pPr marL="457200" indent="-457200">
              <a:buFont typeface="+mj-lt"/>
              <a:buAutoNum type="arabicPeriod" startAt="21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23511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1A9480-B649-6247-AE53-5C82EE48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fr-FR"/>
              <a:t>Merci de votre attention</a:t>
            </a:r>
            <a:endParaRPr lang="fr-FR" dirty="0"/>
          </a:p>
        </p:txBody>
      </p:sp>
      <p:pic>
        <p:nvPicPr>
          <p:cNvPr id="10" name="Espace réservé du contenu 9" descr="Une image contenant texte, vieux, extérieur, maison&#10;&#10;Description générée automatiquement">
            <a:extLst>
              <a:ext uri="{FF2B5EF4-FFF2-40B4-BE49-F238E27FC236}">
                <a16:creationId xmlns:a16="http://schemas.microsoft.com/office/drawing/2014/main" id="{280C8903-907C-C74E-BA44-B2610FF6F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2448" y="1682750"/>
            <a:ext cx="6304642" cy="3492500"/>
          </a:xfrm>
        </p:spPr>
      </p:pic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104B02-CE2D-214E-A871-58E10CD08684}"/>
              </a:ext>
            </a:extLst>
          </p:cNvPr>
          <p:cNvSpPr txBox="1"/>
          <p:nvPr/>
        </p:nvSpPr>
        <p:spPr>
          <a:xfrm>
            <a:off x="10469555" y="4503525"/>
            <a:ext cx="370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99113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53E2AC-F328-B144-9DC0-ADDB555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823" y="902186"/>
            <a:ext cx="3654474" cy="8202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Giuseppe </a:t>
            </a:r>
            <a:r>
              <a:rPr lang="en-US" sz="3200" dirty="0" err="1"/>
              <a:t>Bastianini</a:t>
            </a:r>
            <a:endParaRPr lang="en-US" sz="3200" dirty="0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Espace réservé du contenu 7" descr="Une image contenant personne, homme, uniforme militaire, habits&#10;&#10;Description générée automatiquement">
            <a:extLst>
              <a:ext uri="{FF2B5EF4-FFF2-40B4-BE49-F238E27FC236}">
                <a16:creationId xmlns:a16="http://schemas.microsoft.com/office/drawing/2014/main" id="{B41B7F9A-7CB7-3F41-A5D0-8A8C32D872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973" r="-1" b="35730"/>
          <a:stretch/>
        </p:blipFill>
        <p:spPr>
          <a:xfrm>
            <a:off x="1018881" y="757325"/>
            <a:ext cx="6192242" cy="5329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E7C698-96F0-3849-8BA3-EBFE3F98EDDD}"/>
              </a:ext>
            </a:extLst>
          </p:cNvPr>
          <p:cNvSpPr txBox="1"/>
          <p:nvPr/>
        </p:nvSpPr>
        <p:spPr>
          <a:xfrm>
            <a:off x="1010969" y="5729716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D4112B-AFAA-B24B-958C-F2A1F7F565E7}"/>
              </a:ext>
            </a:extLst>
          </p:cNvPr>
          <p:cNvSpPr txBox="1"/>
          <p:nvPr/>
        </p:nvSpPr>
        <p:spPr>
          <a:xfrm>
            <a:off x="8384201" y="1722468"/>
            <a:ext cx="3654473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Secrétaire</a:t>
            </a:r>
            <a:r>
              <a:rPr lang="en-US" dirty="0">
                <a:solidFill>
                  <a:schemeClr val="bg1"/>
                </a:solidFill>
              </a:rPr>
              <a:t> des </a:t>
            </a:r>
            <a:r>
              <a:rPr lang="en-US" i="1" dirty="0">
                <a:solidFill>
                  <a:schemeClr val="bg1"/>
                </a:solidFill>
              </a:rPr>
              <a:t>fasci </a:t>
            </a:r>
            <a:r>
              <a:rPr lang="en-US" i="1" dirty="0" err="1">
                <a:solidFill>
                  <a:schemeClr val="bg1"/>
                </a:solidFill>
              </a:rPr>
              <a:t>all’estero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(1923 – 1927)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Une </a:t>
            </a:r>
            <a:r>
              <a:rPr lang="en-US" dirty="0" err="1">
                <a:solidFill>
                  <a:schemeClr val="bg1"/>
                </a:solidFill>
              </a:rPr>
              <a:t>internationale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fasciste</a:t>
            </a:r>
            <a:r>
              <a:rPr lang="en-US" dirty="0">
                <a:solidFill>
                  <a:schemeClr val="bg1"/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Mussolini: le </a:t>
            </a:r>
            <a:r>
              <a:rPr lang="en-US" dirty="0" err="1">
                <a:solidFill>
                  <a:schemeClr val="bg1"/>
                </a:solidFill>
              </a:rPr>
              <a:t>choix</a:t>
            </a:r>
            <a:r>
              <a:rPr lang="en-US" dirty="0">
                <a:solidFill>
                  <a:schemeClr val="bg1"/>
                </a:solidFill>
              </a:rPr>
              <a:t> des </a:t>
            </a:r>
            <a:r>
              <a:rPr lang="en-US" dirty="0" err="1">
                <a:solidFill>
                  <a:schemeClr val="bg1"/>
                </a:solidFill>
              </a:rPr>
              <a:t>autorités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consulaires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1925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fr-FR" i="1" dirty="0" err="1">
                <a:solidFill>
                  <a:schemeClr val="bg1"/>
                </a:solidFill>
              </a:rPr>
              <a:t>Decalogo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del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fascista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all’estero</a:t>
            </a:r>
            <a:r>
              <a:rPr lang="fr-FR" i="1" dirty="0"/>
              <a:t> </a:t>
            </a:r>
          </a:p>
          <a:p>
            <a:pPr algn="ctr"/>
            <a:r>
              <a:rPr lang="fr-FR" sz="1200" i="1" dirty="0"/>
              <a:t>« </a:t>
            </a:r>
            <a:r>
              <a:rPr lang="fr-FR" sz="1200" i="1" dirty="0" err="1"/>
              <a:t>Rispettare</a:t>
            </a:r>
            <a:r>
              <a:rPr lang="fr-FR" sz="1200" i="1" dirty="0"/>
              <a:t> i </a:t>
            </a:r>
            <a:r>
              <a:rPr lang="fr-FR" sz="1200" i="1" dirty="0" err="1"/>
              <a:t>rappresentanti</a:t>
            </a:r>
            <a:r>
              <a:rPr lang="fr-FR" sz="1200" i="1" dirty="0"/>
              <a:t> </a:t>
            </a:r>
            <a:r>
              <a:rPr lang="fr-FR" sz="1200" i="1" dirty="0" err="1"/>
              <a:t>dell’Italia</a:t>
            </a:r>
            <a:r>
              <a:rPr lang="fr-FR" sz="1200" i="1" dirty="0"/>
              <a:t> </a:t>
            </a:r>
            <a:r>
              <a:rPr lang="fr-FR" sz="1200" i="1" dirty="0" err="1"/>
              <a:t>all’estero</a:t>
            </a:r>
            <a:r>
              <a:rPr lang="fr-FR" sz="1200" i="1" dirty="0"/>
              <a:t> e </a:t>
            </a:r>
            <a:r>
              <a:rPr lang="fr-FR" sz="1200" i="1" dirty="0" err="1"/>
              <a:t>obbedire</a:t>
            </a:r>
            <a:r>
              <a:rPr lang="fr-FR" sz="1200" i="1" dirty="0"/>
              <a:t> </a:t>
            </a:r>
            <a:r>
              <a:rPr lang="fr-FR" sz="1200" i="1" dirty="0" err="1"/>
              <a:t>alle</a:t>
            </a:r>
            <a:r>
              <a:rPr lang="fr-FR" sz="1200" i="1" dirty="0"/>
              <a:t> </a:t>
            </a:r>
            <a:r>
              <a:rPr lang="fr-FR" sz="1200" i="1" dirty="0" err="1"/>
              <a:t>loro</a:t>
            </a:r>
            <a:r>
              <a:rPr lang="fr-FR" sz="1200" i="1" dirty="0"/>
              <a:t> </a:t>
            </a:r>
            <a:r>
              <a:rPr lang="fr-FR" sz="1200" i="1" dirty="0" err="1"/>
              <a:t>direttive</a:t>
            </a:r>
            <a:r>
              <a:rPr lang="fr-FR" sz="1200" i="1" dirty="0"/>
              <a:t> e </a:t>
            </a:r>
            <a:r>
              <a:rPr lang="fr-FR" sz="1200" i="1" dirty="0" err="1"/>
              <a:t>istruzioni</a:t>
            </a:r>
            <a:r>
              <a:rPr lang="fr-FR" sz="1200" i="1" dirty="0"/>
              <a:t> » (art. 5)</a:t>
            </a:r>
          </a:p>
          <a:p>
            <a:pPr algn="ctr"/>
            <a:endParaRPr lang="fr-FR" i="1" dirty="0">
              <a:solidFill>
                <a:srgbClr val="FFFFFF"/>
              </a:solidFill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1927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fr-FR" i="1" dirty="0" err="1">
                <a:solidFill>
                  <a:schemeClr val="bg1"/>
                </a:solidFill>
              </a:rPr>
              <a:t>Direzione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Generale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degli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Italiani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all’estero</a:t>
            </a:r>
            <a:r>
              <a:rPr lang="fr-FR" i="1" dirty="0">
                <a:solidFill>
                  <a:schemeClr val="bg1"/>
                </a:solidFill>
              </a:rPr>
              <a:t> , </a:t>
            </a:r>
            <a:r>
              <a:rPr lang="fr-FR" i="1" dirty="0" err="1">
                <a:solidFill>
                  <a:schemeClr val="bg1"/>
                </a:solidFill>
              </a:rPr>
              <a:t>Ministero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degli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Affari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Esteri</a:t>
            </a:r>
            <a:endParaRPr lang="fr-FR" i="1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50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53E2AC-F328-B144-9DC0-ADDB5552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389" y="926276"/>
            <a:ext cx="3654857" cy="7558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Piero </a:t>
            </a:r>
            <a:r>
              <a:rPr lang="en-US" sz="3200" dirty="0" err="1"/>
              <a:t>Parini</a:t>
            </a:r>
            <a:endParaRPr lang="en-US" sz="3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Espace réservé du contenu 9" descr="Une image contenant uniforme militaire, personne, homme, complet&#10;&#10;Description générée automatiquement">
            <a:extLst>
              <a:ext uri="{FF2B5EF4-FFF2-40B4-BE49-F238E27FC236}">
                <a16:creationId xmlns:a16="http://schemas.microsoft.com/office/drawing/2014/main" id="{529F850A-E658-704F-ADF9-F10BFDFD75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8939" r="-1" b="25938"/>
          <a:stretch/>
        </p:blipFill>
        <p:spPr>
          <a:xfrm>
            <a:off x="1018891" y="757325"/>
            <a:ext cx="6192221" cy="53293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98501-E9A7-ED48-AA4A-7BEC645B4FBE}"/>
              </a:ext>
            </a:extLst>
          </p:cNvPr>
          <p:cNvSpPr txBox="1"/>
          <p:nvPr/>
        </p:nvSpPr>
        <p:spPr>
          <a:xfrm>
            <a:off x="8048343" y="1640916"/>
            <a:ext cx="403061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FF"/>
                </a:solidFill>
              </a:rPr>
              <a:t>Représentant du parti </a:t>
            </a:r>
            <a:r>
              <a:rPr lang="fr-FR" b="1" u="sng" dirty="0">
                <a:solidFill>
                  <a:srgbClr val="FFFFFF"/>
                </a:solidFill>
              </a:rPr>
              <a:t>et</a:t>
            </a:r>
            <a:r>
              <a:rPr lang="fr-FR" b="1" dirty="0">
                <a:solidFill>
                  <a:srgbClr val="FFFFFF"/>
                </a:solidFill>
              </a:rPr>
              <a:t> de l’État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FFFFFF"/>
                </a:solidFill>
              </a:rPr>
              <a:t>Secrétaire des </a:t>
            </a:r>
            <a:r>
              <a:rPr lang="fr-FR" i="1" dirty="0" err="1">
                <a:solidFill>
                  <a:srgbClr val="FFFFFF"/>
                </a:solidFill>
              </a:rPr>
              <a:t>fasci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i="1" dirty="0" err="1">
                <a:solidFill>
                  <a:srgbClr val="FFFFFF"/>
                </a:solidFill>
              </a:rPr>
              <a:t>all’estero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dirty="0">
                <a:solidFill>
                  <a:srgbClr val="FFFFFF"/>
                </a:solidFill>
              </a:rPr>
              <a:t>et</a:t>
            </a:r>
            <a:br>
              <a:rPr lang="fr-FR" i="1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Directeur de la </a:t>
            </a:r>
            <a:r>
              <a:rPr lang="fr-FR" i="1" dirty="0" err="1">
                <a:solidFill>
                  <a:srgbClr val="FFFFFF"/>
                </a:solidFill>
              </a:rPr>
              <a:t>Direzione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i="1" dirty="0" err="1">
                <a:solidFill>
                  <a:srgbClr val="FFFFFF"/>
                </a:solidFill>
              </a:rPr>
              <a:t>degli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i="1" dirty="0" err="1">
                <a:solidFill>
                  <a:srgbClr val="FFFFFF"/>
                </a:solidFill>
              </a:rPr>
              <a:t>italiani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i="1" dirty="0" err="1">
                <a:solidFill>
                  <a:srgbClr val="FFFFFF"/>
                </a:solidFill>
              </a:rPr>
              <a:t>all’estero</a:t>
            </a:r>
            <a:r>
              <a:rPr lang="fr-FR" i="1" dirty="0">
                <a:solidFill>
                  <a:srgbClr val="FFFFFF"/>
                </a:solidFill>
              </a:rPr>
              <a:t> </a:t>
            </a:r>
            <a:r>
              <a:rPr lang="fr-FR" dirty="0">
                <a:solidFill>
                  <a:srgbClr val="FFFFFF"/>
                </a:solidFill>
              </a:rPr>
              <a:t>(MAE) (1928-1944)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FF"/>
                </a:solidFill>
              </a:rPr>
              <a:t>Les </a:t>
            </a:r>
            <a:r>
              <a:rPr lang="fr-FR" b="1" dirty="0" err="1">
                <a:solidFill>
                  <a:srgbClr val="FFFFFF"/>
                </a:solidFill>
              </a:rPr>
              <a:t>fasci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b="1" dirty="0" err="1">
                <a:solidFill>
                  <a:srgbClr val="FFFFFF"/>
                </a:solidFill>
              </a:rPr>
              <a:t>all’estero</a:t>
            </a:r>
            <a:r>
              <a:rPr lang="fr-FR" b="1" dirty="0">
                <a:solidFill>
                  <a:srgbClr val="FFFFFF"/>
                </a:solidFill>
              </a:rPr>
              <a:t> : une mission « spirituelle et d’assistance »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bg1"/>
                </a:solidFill>
              </a:rPr>
              <a:t>«Compito essenziale dei Fasci è l’assistenza ai connazionali all’Estero</a:t>
            </a:r>
            <a:r>
              <a:rPr lang="fr-FR" dirty="0">
                <a:solidFill>
                  <a:schemeClr val="bg1"/>
                </a:solidFill>
              </a:rPr>
              <a:t> », </a:t>
            </a:r>
            <a:r>
              <a:rPr lang="fr-FR" i="1" dirty="0" err="1">
                <a:solidFill>
                  <a:schemeClr val="bg1"/>
                </a:solidFill>
              </a:rPr>
              <a:t>Statuto</a:t>
            </a:r>
            <a:r>
              <a:rPr lang="fr-FR" i="1" dirty="0">
                <a:solidFill>
                  <a:schemeClr val="bg1"/>
                </a:solidFill>
              </a:rPr>
              <a:t> dei </a:t>
            </a:r>
            <a:r>
              <a:rPr lang="fr-FR" i="1" dirty="0" err="1">
                <a:solidFill>
                  <a:schemeClr val="bg1"/>
                </a:solidFill>
              </a:rPr>
              <a:t>fasci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all’estero</a:t>
            </a:r>
            <a:r>
              <a:rPr lang="fr-FR" dirty="0">
                <a:solidFill>
                  <a:schemeClr val="bg1"/>
                </a:solidFill>
              </a:rPr>
              <a:t>, art. 6.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Processus de </a:t>
            </a:r>
            <a:r>
              <a:rPr lang="fr-FR" b="1" dirty="0">
                <a:solidFill>
                  <a:schemeClr val="bg1"/>
                </a:solidFill>
              </a:rPr>
              <a:t>suppression</a:t>
            </a:r>
            <a:r>
              <a:rPr lang="fr-FR" dirty="0">
                <a:solidFill>
                  <a:schemeClr val="bg1"/>
                </a:solidFill>
              </a:rPr>
              <a:t> ou </a:t>
            </a:r>
            <a:r>
              <a:rPr lang="fr-FR" b="1" dirty="0">
                <a:solidFill>
                  <a:schemeClr val="bg1"/>
                </a:solidFill>
              </a:rPr>
              <a:t>fascisation</a:t>
            </a:r>
            <a:r>
              <a:rPr lang="fr-FR" dirty="0">
                <a:solidFill>
                  <a:schemeClr val="bg1"/>
                </a:solidFill>
              </a:rPr>
              <a:t> des associations caritatives et de bienfaisance.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0950E1-4FBE-1142-B969-361393FB9D46}"/>
              </a:ext>
            </a:extLst>
          </p:cNvPr>
          <p:cNvSpPr txBox="1"/>
          <p:nvPr/>
        </p:nvSpPr>
        <p:spPr>
          <a:xfrm>
            <a:off x="1010969" y="5729716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8167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09B43-3D9A-1547-AF43-660B5CA4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9E63AD-E956-D541-9043-BBC37DDEE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i="1" dirty="0" err="1"/>
              <a:t>Nessuna</a:t>
            </a:r>
            <a:r>
              <a:rPr lang="fr-FR" i="1" dirty="0"/>
              <a:t> </a:t>
            </a:r>
            <a:r>
              <a:rPr lang="fr-FR" i="1" dirty="0" err="1"/>
              <a:t>antinomia</a:t>
            </a:r>
            <a:r>
              <a:rPr lang="fr-FR" i="1" dirty="0"/>
              <a:t>, </a:t>
            </a:r>
            <a:r>
              <a:rPr lang="fr-FR" i="1" dirty="0" err="1"/>
              <a:t>nessun</a:t>
            </a:r>
            <a:r>
              <a:rPr lang="fr-FR" i="1" dirty="0"/>
              <a:t> </a:t>
            </a:r>
            <a:r>
              <a:rPr lang="fr-FR" i="1" dirty="0" err="1"/>
              <a:t>dualismo</a:t>
            </a:r>
            <a:r>
              <a:rPr lang="fr-FR" i="1" dirty="0"/>
              <a:t>, </a:t>
            </a:r>
            <a:r>
              <a:rPr lang="fr-FR" i="1" dirty="0" err="1"/>
              <a:t>nessun</a:t>
            </a:r>
            <a:r>
              <a:rPr lang="fr-FR" i="1" dirty="0"/>
              <a:t> </a:t>
            </a:r>
            <a:r>
              <a:rPr lang="fr-FR" i="1" dirty="0" err="1"/>
              <a:t>doppione</a:t>
            </a:r>
            <a:r>
              <a:rPr lang="fr-FR" i="1" dirty="0"/>
              <a:t>, </a:t>
            </a:r>
            <a:r>
              <a:rPr lang="fr-FR" i="1" dirty="0" err="1"/>
              <a:t>nei</a:t>
            </a:r>
            <a:r>
              <a:rPr lang="fr-FR" i="1" dirty="0"/>
              <a:t> </a:t>
            </a:r>
            <a:r>
              <a:rPr lang="fr-FR" i="1" dirty="0" err="1"/>
              <a:t>riguardi</a:t>
            </a:r>
            <a:r>
              <a:rPr lang="fr-FR" i="1" dirty="0"/>
              <a:t> delle </a:t>
            </a:r>
            <a:r>
              <a:rPr lang="fr-FR" i="1" dirty="0" err="1"/>
              <a:t>Rappresentanze</a:t>
            </a:r>
            <a:r>
              <a:rPr lang="fr-FR" i="1" dirty="0"/>
              <a:t> </a:t>
            </a:r>
            <a:r>
              <a:rPr lang="fr-FR" i="1" dirty="0" err="1"/>
              <a:t>consolari</a:t>
            </a:r>
            <a:r>
              <a:rPr lang="fr-FR" i="1" dirty="0"/>
              <a:t> e </a:t>
            </a:r>
            <a:r>
              <a:rPr lang="fr-FR" i="1" dirty="0" err="1"/>
              <a:t>diplomatiche</a:t>
            </a:r>
            <a:r>
              <a:rPr lang="fr-FR" i="1" dirty="0"/>
              <a:t>. Il </a:t>
            </a:r>
            <a:r>
              <a:rPr lang="fr-FR" i="1" dirty="0" err="1"/>
              <a:t>profondissimo</a:t>
            </a:r>
            <a:r>
              <a:rPr lang="fr-FR" i="1" dirty="0"/>
              <a:t> </a:t>
            </a:r>
            <a:r>
              <a:rPr lang="fr-FR" i="1" dirty="0" err="1"/>
              <a:t>equilibrio</a:t>
            </a:r>
            <a:r>
              <a:rPr lang="fr-FR" i="1" dirty="0"/>
              <a:t> politico di Mussolini, la sua </a:t>
            </a:r>
            <a:r>
              <a:rPr lang="fr-FR" i="1" dirty="0" err="1"/>
              <a:t>concezione</a:t>
            </a:r>
            <a:r>
              <a:rPr lang="fr-FR" i="1" dirty="0"/>
              <a:t> </a:t>
            </a:r>
            <a:r>
              <a:rPr lang="fr-FR" i="1" dirty="0" err="1"/>
              <a:t>severa</a:t>
            </a:r>
            <a:r>
              <a:rPr lang="fr-FR" i="1" dirty="0"/>
              <a:t> e </a:t>
            </a:r>
            <a:r>
              <a:rPr lang="fr-FR" i="1" dirty="0" err="1"/>
              <a:t>serena</a:t>
            </a:r>
            <a:r>
              <a:rPr lang="fr-FR" i="1" dirty="0"/>
              <a:t> </a:t>
            </a:r>
            <a:r>
              <a:rPr lang="fr-FR" i="1" dirty="0" err="1"/>
              <a:t>dello</a:t>
            </a:r>
            <a:r>
              <a:rPr lang="fr-FR" i="1" dirty="0"/>
              <a:t> </a:t>
            </a:r>
            <a:r>
              <a:rPr lang="fr-FR" i="1" dirty="0" err="1"/>
              <a:t>Stato</a:t>
            </a:r>
            <a:r>
              <a:rPr lang="fr-FR" i="1" dirty="0"/>
              <a:t> </a:t>
            </a:r>
            <a:r>
              <a:rPr lang="fr-FR" i="1" dirty="0" err="1"/>
              <a:t>Fascista</a:t>
            </a:r>
            <a:r>
              <a:rPr lang="fr-FR" i="1" dirty="0"/>
              <a:t>, </a:t>
            </a:r>
            <a:r>
              <a:rPr lang="fr-FR" i="1" dirty="0" err="1"/>
              <a:t>tracciava</a:t>
            </a:r>
            <a:r>
              <a:rPr lang="fr-FR" i="1" dirty="0"/>
              <a:t> </a:t>
            </a:r>
            <a:r>
              <a:rPr lang="fr-FR" i="1" dirty="0" err="1"/>
              <a:t>immediatamente</a:t>
            </a:r>
            <a:r>
              <a:rPr lang="fr-FR" i="1" dirty="0"/>
              <a:t> i </a:t>
            </a:r>
            <a:r>
              <a:rPr lang="fr-FR" i="1" dirty="0" err="1"/>
              <a:t>limiti</a:t>
            </a:r>
            <a:r>
              <a:rPr lang="fr-FR" i="1" dirty="0"/>
              <a:t> </a:t>
            </a:r>
            <a:r>
              <a:rPr lang="fr-FR" i="1" dirty="0" err="1"/>
              <a:t>dell’azione</a:t>
            </a:r>
            <a:r>
              <a:rPr lang="fr-FR" i="1" dirty="0"/>
              <a:t> </a:t>
            </a:r>
            <a:r>
              <a:rPr lang="fr-FR" i="1" dirty="0" err="1"/>
              <a:t>rispettiva</a:t>
            </a:r>
            <a:r>
              <a:rPr lang="fr-FR" i="1" dirty="0"/>
              <a:t>: allo </a:t>
            </a:r>
            <a:r>
              <a:rPr lang="fr-FR" i="1" dirty="0" err="1"/>
              <a:t>Stato</a:t>
            </a:r>
            <a:r>
              <a:rPr lang="fr-FR" i="1" dirty="0"/>
              <a:t> tutti i </a:t>
            </a:r>
            <a:r>
              <a:rPr lang="fr-FR" i="1" dirty="0" err="1"/>
              <a:t>doveri</a:t>
            </a:r>
            <a:r>
              <a:rPr lang="fr-FR" i="1" dirty="0"/>
              <a:t> e tutti i </a:t>
            </a:r>
            <a:r>
              <a:rPr lang="fr-FR" i="1" dirty="0" err="1"/>
              <a:t>poteri</a:t>
            </a:r>
            <a:r>
              <a:rPr lang="fr-FR" i="1" dirty="0"/>
              <a:t> </a:t>
            </a:r>
            <a:r>
              <a:rPr lang="fr-FR" i="1" dirty="0" err="1"/>
              <a:t>attraverso</a:t>
            </a:r>
            <a:r>
              <a:rPr lang="fr-FR" i="1" dirty="0"/>
              <a:t> i </a:t>
            </a:r>
            <a:r>
              <a:rPr lang="fr-FR" i="1" dirty="0" err="1"/>
              <a:t>suoi</a:t>
            </a:r>
            <a:r>
              <a:rPr lang="fr-FR" i="1" dirty="0"/>
              <a:t> </a:t>
            </a:r>
            <a:r>
              <a:rPr lang="fr-FR" i="1" dirty="0" err="1"/>
              <a:t>legittimi</a:t>
            </a:r>
            <a:r>
              <a:rPr lang="fr-FR" i="1" dirty="0"/>
              <a:t> </a:t>
            </a:r>
            <a:r>
              <a:rPr lang="fr-FR" i="1" dirty="0" err="1"/>
              <a:t>rappresentanti</a:t>
            </a:r>
            <a:r>
              <a:rPr lang="fr-FR" i="1" dirty="0"/>
              <a:t> </a:t>
            </a:r>
            <a:r>
              <a:rPr lang="fr-FR" i="1" dirty="0" err="1"/>
              <a:t>all’estero</a:t>
            </a:r>
            <a:r>
              <a:rPr lang="fr-FR" i="1" dirty="0"/>
              <a:t>, ai </a:t>
            </a:r>
            <a:r>
              <a:rPr lang="fr-FR" i="1" dirty="0" err="1"/>
              <a:t>Fasci</a:t>
            </a:r>
            <a:r>
              <a:rPr lang="fr-FR" i="1" dirty="0"/>
              <a:t> i </a:t>
            </a:r>
            <a:r>
              <a:rPr lang="fr-FR" i="1" dirty="0" err="1"/>
              <a:t>compiti</a:t>
            </a:r>
            <a:r>
              <a:rPr lang="fr-FR" i="1" dirty="0"/>
              <a:t> </a:t>
            </a:r>
            <a:r>
              <a:rPr lang="fr-FR" i="1" dirty="0" err="1"/>
              <a:t>spirituali</a:t>
            </a:r>
            <a:r>
              <a:rPr lang="fr-FR" i="1" dirty="0"/>
              <a:t> e </a:t>
            </a:r>
            <a:r>
              <a:rPr lang="fr-FR" i="1" dirty="0" err="1"/>
              <a:t>assistenziali</a:t>
            </a:r>
            <a:r>
              <a:rPr lang="fr-FR" i="1" dirty="0"/>
              <a:t> </a:t>
            </a:r>
            <a:r>
              <a:rPr lang="fr-FR" i="1" dirty="0" err="1"/>
              <a:t>corrispondenti</a:t>
            </a:r>
            <a:r>
              <a:rPr lang="fr-FR" i="1" dirty="0"/>
              <a:t> </a:t>
            </a:r>
            <a:r>
              <a:rPr lang="fr-FR" i="1" dirty="0" err="1"/>
              <a:t>all’etica</a:t>
            </a:r>
            <a:r>
              <a:rPr lang="fr-FR" i="1" dirty="0"/>
              <a:t> </a:t>
            </a:r>
            <a:r>
              <a:rPr lang="fr-FR" i="1" dirty="0" err="1"/>
              <a:t>del</a:t>
            </a:r>
            <a:r>
              <a:rPr lang="fr-FR" i="1" dirty="0"/>
              <a:t> </a:t>
            </a:r>
            <a:r>
              <a:rPr lang="fr-FR" i="1" dirty="0" err="1"/>
              <a:t>Fascismo</a:t>
            </a:r>
            <a:r>
              <a:rPr lang="fr-FR" i="1" dirty="0"/>
              <a:t>. </a:t>
            </a:r>
          </a:p>
          <a:p>
            <a:pPr marL="0" indent="0" algn="just">
              <a:buNone/>
            </a:pPr>
            <a:r>
              <a:rPr lang="it-IT" b="1" dirty="0"/>
              <a:t>Piero Parini</a:t>
            </a:r>
            <a:r>
              <a:rPr lang="it-IT" dirty="0"/>
              <a:t>, </a:t>
            </a:r>
            <a:r>
              <a:rPr lang="it-IT" i="1" dirty="0"/>
              <a:t>Gli italiani nel mondo</a:t>
            </a:r>
            <a:r>
              <a:rPr lang="it-IT" dirty="0"/>
              <a:t>, Milan, Mondadori, 1935, p. 45</a:t>
            </a:r>
            <a:r>
              <a:rPr lang="fr-FR" dirty="0"/>
              <a:t>.</a:t>
            </a:r>
          </a:p>
          <a:p>
            <a:pPr algn="just"/>
            <a:r>
              <a:rPr lang="fr-FR" i="1" dirty="0"/>
              <a:t>L'</a:t>
            </a:r>
            <a:r>
              <a:rPr lang="fr-FR" i="1" dirty="0" err="1"/>
              <a:t>argomento</a:t>
            </a:r>
            <a:r>
              <a:rPr lang="fr-FR" i="1" dirty="0"/>
              <a:t> più </a:t>
            </a:r>
            <a:r>
              <a:rPr lang="fr-FR" i="1" dirty="0" err="1"/>
              <a:t>persuasivo</a:t>
            </a:r>
            <a:r>
              <a:rPr lang="fr-FR" i="1" dirty="0"/>
              <a:t> </a:t>
            </a:r>
            <a:r>
              <a:rPr lang="fr-FR" i="1" dirty="0" err="1"/>
              <a:t>ed</a:t>
            </a:r>
            <a:r>
              <a:rPr lang="fr-FR" i="1" dirty="0"/>
              <a:t> efficace resta </a:t>
            </a:r>
            <a:r>
              <a:rPr lang="fr-FR" i="1" dirty="0" err="1"/>
              <a:t>sempre</a:t>
            </a:r>
            <a:r>
              <a:rPr lang="fr-FR" i="1" dirty="0"/>
              <a:t> </a:t>
            </a:r>
            <a:r>
              <a:rPr lang="fr-FR" i="1" dirty="0" err="1"/>
              <a:t>quello</a:t>
            </a:r>
            <a:r>
              <a:rPr lang="fr-FR" i="1" dirty="0"/>
              <a:t> </a:t>
            </a:r>
            <a:r>
              <a:rPr lang="fr-FR" i="1" dirty="0" err="1"/>
              <a:t>dell'assistenza</a:t>
            </a:r>
            <a:r>
              <a:rPr lang="fr-FR" i="1" dirty="0"/>
              <a:t> </a:t>
            </a:r>
            <a:r>
              <a:rPr lang="fr-FR" i="1" dirty="0" err="1"/>
              <a:t>effettiva</a:t>
            </a:r>
            <a:r>
              <a:rPr lang="fr-FR" i="1" dirty="0"/>
              <a:t>, </a:t>
            </a:r>
            <a:r>
              <a:rPr lang="fr-FR" i="1" dirty="0" err="1"/>
              <a:t>del</a:t>
            </a:r>
            <a:r>
              <a:rPr lang="fr-FR" i="1" dirty="0"/>
              <a:t> </a:t>
            </a:r>
            <a:r>
              <a:rPr lang="fr-FR" i="1" dirty="0" err="1"/>
              <a:t>soccorso</a:t>
            </a:r>
            <a:r>
              <a:rPr lang="fr-FR" i="1" dirty="0"/>
              <a:t> </a:t>
            </a:r>
            <a:r>
              <a:rPr lang="fr-FR" i="1" dirty="0" err="1"/>
              <a:t>materiale</a:t>
            </a:r>
            <a:r>
              <a:rPr lang="fr-FR" i="1" dirty="0"/>
              <a:t> e morale, di quel </a:t>
            </a:r>
            <a:r>
              <a:rPr lang="fr-FR" i="1" dirty="0" err="1"/>
              <a:t>complesso</a:t>
            </a:r>
            <a:r>
              <a:rPr lang="fr-FR" i="1" dirty="0"/>
              <a:t> di </a:t>
            </a:r>
            <a:r>
              <a:rPr lang="fr-FR" i="1" dirty="0" err="1"/>
              <a:t>provvidenze</a:t>
            </a:r>
            <a:r>
              <a:rPr lang="fr-FR" i="1" dirty="0"/>
              <a:t>, </a:t>
            </a:r>
            <a:r>
              <a:rPr lang="fr-FR" i="1" dirty="0" err="1"/>
              <a:t>insomma</a:t>
            </a:r>
            <a:r>
              <a:rPr lang="fr-FR" i="1" dirty="0"/>
              <a:t>, </a:t>
            </a:r>
            <a:r>
              <a:rPr lang="fr-FR" i="1" dirty="0" err="1"/>
              <a:t>che</a:t>
            </a:r>
            <a:r>
              <a:rPr lang="fr-FR" i="1" dirty="0"/>
              <a:t> </a:t>
            </a:r>
            <a:r>
              <a:rPr lang="fr-FR" i="1" dirty="0" err="1"/>
              <a:t>fanno</a:t>
            </a:r>
            <a:r>
              <a:rPr lang="fr-FR" i="1" dirty="0"/>
              <a:t> </a:t>
            </a:r>
            <a:r>
              <a:rPr lang="fr-FR" i="1" dirty="0" err="1"/>
              <a:t>sentire</a:t>
            </a:r>
            <a:r>
              <a:rPr lang="fr-FR" i="1" dirty="0"/>
              <a:t> al </a:t>
            </a:r>
            <a:r>
              <a:rPr lang="fr-FR" i="1" dirty="0" err="1"/>
              <a:t>lavoratore</a:t>
            </a:r>
            <a:r>
              <a:rPr lang="fr-FR" i="1" dirty="0"/>
              <a:t> italiano </a:t>
            </a:r>
            <a:r>
              <a:rPr lang="fr-FR" i="1" dirty="0" err="1"/>
              <a:t>all'estero</a:t>
            </a:r>
            <a:r>
              <a:rPr lang="fr-FR" i="1" dirty="0"/>
              <a:t> </a:t>
            </a:r>
            <a:r>
              <a:rPr lang="fr-FR" i="1" dirty="0" err="1"/>
              <a:t>che</a:t>
            </a:r>
            <a:r>
              <a:rPr lang="fr-FR" i="1" dirty="0"/>
              <a:t> in </a:t>
            </a:r>
            <a:r>
              <a:rPr lang="fr-FR" i="1" dirty="0" err="1"/>
              <a:t>ogni</a:t>
            </a:r>
            <a:r>
              <a:rPr lang="fr-FR" i="1" dirty="0"/>
              <a:t> </a:t>
            </a:r>
            <a:r>
              <a:rPr lang="fr-FR" i="1" dirty="0" err="1"/>
              <a:t>eventualità</a:t>
            </a:r>
            <a:r>
              <a:rPr lang="fr-FR" i="1" dirty="0"/>
              <a:t> </a:t>
            </a:r>
            <a:r>
              <a:rPr lang="fr-FR" i="1" dirty="0" err="1"/>
              <a:t>lo</a:t>
            </a:r>
            <a:r>
              <a:rPr lang="fr-FR" i="1" dirty="0"/>
              <a:t> </a:t>
            </a:r>
            <a:r>
              <a:rPr lang="fr-FR" i="1" dirty="0" err="1"/>
              <a:t>Stato</a:t>
            </a:r>
            <a:r>
              <a:rPr lang="fr-FR" i="1" dirty="0"/>
              <a:t> </a:t>
            </a:r>
            <a:r>
              <a:rPr lang="fr-FR" i="1" dirty="0" err="1"/>
              <a:t>fascista</a:t>
            </a:r>
            <a:r>
              <a:rPr lang="fr-FR" i="1" dirty="0"/>
              <a:t> </a:t>
            </a:r>
            <a:r>
              <a:rPr lang="fr-FR" i="1" dirty="0" err="1"/>
              <a:t>è</a:t>
            </a:r>
            <a:r>
              <a:rPr lang="fr-FR" i="1" dirty="0"/>
              <a:t> e </a:t>
            </a:r>
            <a:r>
              <a:rPr lang="fr-FR" i="1" dirty="0" err="1"/>
              <a:t>sarà</a:t>
            </a:r>
            <a:r>
              <a:rPr lang="fr-FR" i="1" dirty="0"/>
              <a:t> </a:t>
            </a:r>
            <a:r>
              <a:rPr lang="fr-FR" i="1" dirty="0" err="1"/>
              <a:t>presente</a:t>
            </a:r>
            <a:r>
              <a:rPr lang="fr-FR" i="1" dirty="0"/>
              <a:t> per lui, e </a:t>
            </a:r>
            <a:r>
              <a:rPr lang="fr-FR" i="1" dirty="0" err="1"/>
              <a:t>soprattutto</a:t>
            </a:r>
            <a:r>
              <a:rPr lang="fr-FR" i="1" dirty="0"/>
              <a:t> per la sua </a:t>
            </a:r>
            <a:r>
              <a:rPr lang="fr-FR" i="1" dirty="0" err="1"/>
              <a:t>famiglia</a:t>
            </a:r>
            <a:r>
              <a:rPr lang="fr-FR" i="1" dirty="0"/>
              <a:t>.</a:t>
            </a:r>
          </a:p>
          <a:p>
            <a:pPr marL="0" indent="0" algn="just">
              <a:buNone/>
            </a:pPr>
            <a:r>
              <a:rPr lang="fr-FR" b="1" dirty="0"/>
              <a:t>Piero Parini au consul de Marseille</a:t>
            </a:r>
            <a:r>
              <a:rPr lang="fr-FR" dirty="0"/>
              <a:t>, 14 mai </a:t>
            </a:r>
            <a:r>
              <a:rPr lang="fr-FR" b="1" dirty="0"/>
              <a:t>1929</a:t>
            </a:r>
            <a:r>
              <a:rPr lang="fr-FR" dirty="0"/>
              <a:t>, in </a:t>
            </a:r>
            <a:r>
              <a:rPr lang="fr-FR" dirty="0" err="1"/>
              <a:t>Archivio</a:t>
            </a:r>
            <a:r>
              <a:rPr lang="fr-FR" dirty="0"/>
              <a:t> </a:t>
            </a:r>
            <a:r>
              <a:rPr lang="fr-FR" dirty="0" err="1"/>
              <a:t>storico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Ministero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Affari</a:t>
            </a:r>
            <a:r>
              <a:rPr lang="fr-FR" dirty="0"/>
              <a:t> </a:t>
            </a:r>
            <a:r>
              <a:rPr lang="fr-FR" dirty="0" err="1"/>
              <a:t>Esteri</a:t>
            </a:r>
            <a:r>
              <a:rPr lang="fr-FR" dirty="0"/>
              <a:t>, </a:t>
            </a:r>
            <a:r>
              <a:rPr lang="fr-FR" dirty="0" err="1"/>
              <a:t>Ambasciata</a:t>
            </a:r>
            <a:r>
              <a:rPr lang="fr-FR" dirty="0"/>
              <a:t> d’</a:t>
            </a:r>
            <a:r>
              <a:rPr lang="fr-FR" dirty="0" err="1"/>
              <a:t>Italia</a:t>
            </a:r>
            <a:r>
              <a:rPr lang="fr-FR" dirty="0"/>
              <a:t> a </a:t>
            </a:r>
            <a:r>
              <a:rPr lang="fr-FR" dirty="0" err="1"/>
              <a:t>Parigi</a:t>
            </a:r>
            <a:r>
              <a:rPr lang="fr-FR" dirty="0"/>
              <a:t>, </a:t>
            </a:r>
            <a:r>
              <a:rPr lang="fr-FR" dirty="0" err="1"/>
              <a:t>Busta</a:t>
            </a:r>
            <a:r>
              <a:rPr lang="fr-FR" dirty="0"/>
              <a:t> 194 fasc. 3.</a:t>
            </a:r>
            <a:endParaRPr lang="fr-FR" i="1" dirty="0">
              <a:solidFill>
                <a:srgbClr val="FFFFFF"/>
              </a:solidFill>
            </a:endParaRPr>
          </a:p>
          <a:p>
            <a:pPr algn="just"/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1912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bâtiment, immeuble résidentiel&#10;&#10;Description générée automatiquement">
            <a:extLst>
              <a:ext uri="{FF2B5EF4-FFF2-40B4-BE49-F238E27FC236}">
                <a16:creationId xmlns:a16="http://schemas.microsoft.com/office/drawing/2014/main" id="{B03E1684-A157-4F4A-8DA5-463925755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4891" r="9092" b="1160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FC8FB-E84E-DA40-9A72-06B18D69C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441645" cy="3546684"/>
          </a:xfrm>
        </p:spPr>
        <p:txBody>
          <a:bodyPr>
            <a:normAutofit/>
          </a:bodyPr>
          <a:lstStyle/>
          <a:p>
            <a:br>
              <a:rPr lang="fr-FR" sz="5000" dirty="0"/>
            </a:br>
            <a:r>
              <a:rPr lang="fr-FR" sz="5000" dirty="0"/>
              <a:t>2. Les</a:t>
            </a:r>
            <a:r>
              <a:rPr lang="fr-FR" sz="5400" dirty="0"/>
              <a:t> Case d’</a:t>
            </a:r>
            <a:r>
              <a:rPr lang="fr-FR" sz="5400" dirty="0" err="1"/>
              <a:t>Italia</a:t>
            </a:r>
            <a:r>
              <a:rPr lang="fr-FR" sz="5400" dirty="0"/>
              <a:t>: </a:t>
            </a:r>
            <a:r>
              <a:rPr lang="fr-FR" sz="3200" dirty="0"/>
              <a:t>« temples » de la liturgie fasciste</a:t>
            </a:r>
            <a:endParaRPr lang="fr-FR" sz="5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3698FC-9AA5-BD4E-A1FF-05876807B479}"/>
              </a:ext>
            </a:extLst>
          </p:cNvPr>
          <p:cNvSpPr txBox="1"/>
          <p:nvPr/>
        </p:nvSpPr>
        <p:spPr>
          <a:xfrm>
            <a:off x="179696" y="6352102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370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49616-522B-C243-9CC1-08C5D849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Case d’</a:t>
            </a:r>
            <a:r>
              <a:rPr lang="fr-FR" dirty="0" err="1"/>
              <a:t>Italia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E51450-8A17-4D46-A173-FCEE9EE1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Dépendent de la DGIE (</a:t>
            </a:r>
            <a:r>
              <a:rPr lang="fr-FR" dirty="0" err="1"/>
              <a:t>Direzione</a:t>
            </a:r>
            <a:r>
              <a:rPr lang="fr-FR" dirty="0"/>
              <a:t> </a:t>
            </a:r>
            <a:r>
              <a:rPr lang="fr-FR" dirty="0" err="1"/>
              <a:t>generale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Italiani</a:t>
            </a:r>
            <a:r>
              <a:rPr lang="fr-FR" dirty="0"/>
              <a:t> </a:t>
            </a:r>
            <a:r>
              <a:rPr lang="fr-FR" dirty="0" err="1"/>
              <a:t>all’estero</a:t>
            </a:r>
            <a:r>
              <a:rPr lang="fr-FR" dirty="0"/>
              <a:t>) du </a:t>
            </a:r>
            <a:r>
              <a:rPr lang="fr-FR" dirty="0" err="1"/>
              <a:t>Ministero</a:t>
            </a:r>
            <a:r>
              <a:rPr lang="fr-FR" dirty="0"/>
              <a:t> </a:t>
            </a:r>
            <a:r>
              <a:rPr lang="fr-FR" dirty="0" err="1"/>
              <a:t>degli</a:t>
            </a:r>
            <a:r>
              <a:rPr lang="fr-FR" dirty="0"/>
              <a:t> </a:t>
            </a:r>
            <a:r>
              <a:rPr lang="fr-FR" dirty="0" err="1"/>
              <a:t>Affari</a:t>
            </a:r>
            <a:r>
              <a:rPr lang="fr-FR" dirty="0"/>
              <a:t> </a:t>
            </a:r>
            <a:r>
              <a:rPr lang="fr-FR" dirty="0" err="1"/>
              <a:t>Esteri</a:t>
            </a:r>
            <a:r>
              <a:rPr lang="fr-FR" dirty="0"/>
              <a:t>.</a:t>
            </a:r>
          </a:p>
          <a:p>
            <a:r>
              <a:rPr lang="fr-FR" dirty="0"/>
              <a:t>Naissances locales puis enquête en 1933 et normalisation.</a:t>
            </a:r>
          </a:p>
          <a:p>
            <a:r>
              <a:rPr lang="it-IT" dirty="0"/>
              <a:t>Le </a:t>
            </a:r>
            <a:r>
              <a:rPr lang="it-IT" i="1" dirty="0"/>
              <a:t>Case d’Italia</a:t>
            </a:r>
            <a:r>
              <a:rPr lang="it-IT" dirty="0"/>
              <a:t> « debbono ricadere in pieno sotto il controllo e la guida delle Regie Rappresentanze all’estero » (Circolare </a:t>
            </a:r>
            <a:r>
              <a:rPr lang="fr-FR" dirty="0" err="1"/>
              <a:t>della</a:t>
            </a:r>
            <a:r>
              <a:rPr lang="fr-FR" dirty="0"/>
              <a:t> DGIE n°17, 15 </a:t>
            </a:r>
            <a:r>
              <a:rPr lang="fr-FR" dirty="0" err="1"/>
              <a:t>maggio</a:t>
            </a:r>
            <a:r>
              <a:rPr lang="fr-FR" dirty="0"/>
              <a:t> 1936).</a:t>
            </a:r>
          </a:p>
          <a:p>
            <a:r>
              <a:rPr lang="fr-FR" dirty="0"/>
              <a:t>Elles regroupent dans un même espace: le siège administratif du consulat (ou agence consulaire) , le siège politique du </a:t>
            </a:r>
            <a:r>
              <a:rPr lang="fr-FR" i="1" dirty="0" err="1"/>
              <a:t>fascio</a:t>
            </a:r>
            <a:r>
              <a:rPr lang="fr-FR" dirty="0"/>
              <a:t>, un ensemble d’activités d’assistance, culturelles, éducatives et sportives.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37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84427-4F4C-8D44-9982-6B1335C2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Case </a:t>
            </a:r>
            <a:r>
              <a:rPr lang="en-US" spc="-100" dirty="0" err="1"/>
              <a:t>d’Italia</a:t>
            </a:r>
            <a:r>
              <a:rPr lang="en-US" spc="-100" dirty="0"/>
              <a:t> </a:t>
            </a:r>
            <a:br>
              <a:rPr lang="en-US" spc="-100" dirty="0"/>
            </a:br>
            <a:r>
              <a:rPr lang="en-US" spc="-100" dirty="0" err="1"/>
              <a:t>en</a:t>
            </a:r>
            <a:r>
              <a:rPr lang="en-US" spc="-100" dirty="0"/>
              <a:t> France</a:t>
            </a:r>
            <a:endParaRPr lang="fr-FR" dirty="0"/>
          </a:p>
        </p:txBody>
      </p:sp>
      <p:pic>
        <p:nvPicPr>
          <p:cNvPr id="3" name="Espace réservé du contenu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437E0432-D48B-3E42-AAA2-D5CA6750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937" y="759103"/>
            <a:ext cx="5411827" cy="53306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4396D1-18B4-ED40-A340-BBBED07708A3}"/>
              </a:ext>
            </a:extLst>
          </p:cNvPr>
          <p:cNvSpPr txBox="1"/>
          <p:nvPr/>
        </p:nvSpPr>
        <p:spPr>
          <a:xfrm>
            <a:off x="9895764" y="5720421"/>
            <a:ext cx="57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0313196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14767</TotalTime>
  <Words>2146</Words>
  <Application>Microsoft Macintosh PowerPoint</Application>
  <PresentationFormat>Grand écran</PresentationFormat>
  <Paragraphs>161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Corbel</vt:lpstr>
      <vt:lpstr>Wingdings 2</vt:lpstr>
      <vt:lpstr>Cadre</vt:lpstr>
      <vt:lpstr>Autarcie et ouverture: les politiques culturelles du fascisme à l’étranger </vt:lpstr>
      <vt:lpstr>Introduction</vt:lpstr>
      <vt:lpstr>1. La naissance du fascisme à l’étranger</vt:lpstr>
      <vt:lpstr>Giuseppe Bastianini</vt:lpstr>
      <vt:lpstr>Piero Parini</vt:lpstr>
      <vt:lpstr>Citations</vt:lpstr>
      <vt:lpstr> 2. Les Case d’Italia: « temples » de la liturgie fasciste</vt:lpstr>
      <vt:lpstr>Case d’Italia</vt:lpstr>
      <vt:lpstr>Case d’Italia  en France</vt:lpstr>
      <vt:lpstr>La Casa d’Italia de Marseille inaugurée en novembre 1935</vt:lpstr>
      <vt:lpstr>Présentation PowerPoint</vt:lpstr>
      <vt:lpstr>Un temple de la liturgie fasciste</vt:lpstr>
      <vt:lpstr>Consuls: « prêtres de la nouvelle foi »</vt:lpstr>
      <vt:lpstr>Divertissement et sport</vt:lpstr>
      <vt:lpstr>Teatro degli Italiani Lamaro, Piacentini, 1937</vt:lpstr>
      <vt:lpstr>Présentation PowerPoint</vt:lpstr>
      <vt:lpstr>Présentation PowerPoint</vt:lpstr>
      <vt:lpstr>Œuvres de jeunesse fasciste</vt:lpstr>
      <vt:lpstr>Instruction</vt:lpstr>
      <vt:lpstr>Assistance</vt:lpstr>
      <vt:lpstr>Il Culto del littorio</vt:lpstr>
      <vt:lpstr>Présentation PowerPoint</vt:lpstr>
      <vt:lpstr>Presse et propagande</vt:lpstr>
      <vt:lpstr>Citation</vt:lpstr>
      <vt:lpstr> 3. Les relations culturelles internationales de l’Italie fasciste</vt:lpstr>
      <vt:lpstr>Les « Italiens de Paris »</vt:lpstr>
      <vt:lpstr>Les instituts italiens de culture</vt:lpstr>
      <vt:lpstr>Conclusion</vt:lpstr>
      <vt:lpstr>Bibliographie</vt:lpstr>
      <vt:lpstr>Légende des illustrations </vt:lpstr>
      <vt:lpstr>Légende des illustrations</vt:lpstr>
      <vt:lpstr>Légende des illustrations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Autarcie et ouverture</dc:title>
  <dc:creator>caroline pane</dc:creator>
  <cp:lastModifiedBy>caroline pane</cp:lastModifiedBy>
  <cp:revision>28</cp:revision>
  <dcterms:created xsi:type="dcterms:W3CDTF">2020-12-09T17:34:31Z</dcterms:created>
  <dcterms:modified xsi:type="dcterms:W3CDTF">2021-05-31T23:29:43Z</dcterms:modified>
</cp:coreProperties>
</file>