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47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8" r:id="rId12"/>
    <p:sldId id="294" r:id="rId13"/>
    <p:sldId id="295" r:id="rId14"/>
    <p:sldId id="296" r:id="rId15"/>
    <p:sldId id="297" r:id="rId16"/>
    <p:sldId id="272" r:id="rId17"/>
    <p:sldId id="274" r:id="rId18"/>
    <p:sldId id="276" r:id="rId19"/>
    <p:sldId id="277" r:id="rId20"/>
    <p:sldId id="278" r:id="rId21"/>
    <p:sldId id="287" r:id="rId22"/>
    <p:sldId id="288" r:id="rId23"/>
    <p:sldId id="282" r:id="rId24"/>
    <p:sldId id="283" r:id="rId25"/>
    <p:sldId id="284" r:id="rId26"/>
    <p:sldId id="285" r:id="rId27"/>
    <p:sldId id="286" r:id="rId28"/>
    <p:sldId id="298" r:id="rId29"/>
    <p:sldId id="299" r:id="rId30"/>
    <p:sldId id="300" r:id="rId31"/>
    <p:sldId id="301" r:id="rId32"/>
    <p:sldId id="302" r:id="rId33"/>
    <p:sldId id="303" r:id="rId34"/>
    <p:sldId id="304" r:id="rId35"/>
    <p:sldId id="305" r:id="rId36"/>
    <p:sldId id="306" r:id="rId37"/>
    <p:sldId id="307" r:id="rId38"/>
    <p:sldId id="308" r:id="rId39"/>
    <p:sldId id="309" r:id="rId40"/>
    <p:sldId id="310" r:id="rId41"/>
    <p:sldId id="311" r:id="rId42"/>
    <p:sldId id="312" r:id="rId43"/>
    <p:sldId id="313" r:id="rId44"/>
    <p:sldId id="314" r:id="rId45"/>
    <p:sldId id="315" r:id="rId46"/>
  </p:sldIdLst>
  <p:sldSz cx="9144000" cy="6858000" type="screen4x3"/>
  <p:notesSz cx="6858000" cy="9083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41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41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2AB875-3A1A-4BD8-B6F8-1CF3A0DDC68D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27915"/>
            <a:ext cx="2971800" cy="4541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27915"/>
            <a:ext cx="2971800" cy="4541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291A5A-C8C7-4660-A98B-F23B91ABFD4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0147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2A16501E-0884-4627-B6FF-4972767D9E89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EEA70FD5-4F2A-4C0F-903A-95A190782E97}" type="slidenum">
              <a:rPr lang="en-US" smtClean="0"/>
              <a:t>‹N°›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6501E-0884-4627-B6FF-4972767D9E89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70FD5-4F2A-4C0F-903A-95A190782E97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6501E-0884-4627-B6FF-4972767D9E89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70FD5-4F2A-4C0F-903A-95A190782E97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6501E-0884-4627-B6FF-4972767D9E89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70FD5-4F2A-4C0F-903A-95A190782E97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6501E-0884-4627-B6FF-4972767D9E89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70FD5-4F2A-4C0F-903A-95A190782E97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6501E-0884-4627-B6FF-4972767D9E89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70FD5-4F2A-4C0F-903A-95A190782E97}" type="slidenum">
              <a:rPr lang="en-US" smtClean="0"/>
              <a:t>‹N°›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6501E-0884-4627-B6FF-4972767D9E89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70FD5-4F2A-4C0F-903A-95A190782E97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6501E-0884-4627-B6FF-4972767D9E89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70FD5-4F2A-4C0F-903A-95A190782E97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6501E-0884-4627-B6FF-4972767D9E89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70FD5-4F2A-4C0F-903A-95A190782E97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6501E-0884-4627-B6FF-4972767D9E89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70FD5-4F2A-4C0F-903A-95A190782E97}" type="slidenum">
              <a:rPr lang="en-US" smtClean="0"/>
              <a:t>‹N°›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6501E-0884-4627-B6FF-4972767D9E89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70FD5-4F2A-4C0F-903A-95A190782E97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2A16501E-0884-4627-B6FF-4972767D9E89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EEA70FD5-4F2A-4C0F-903A-95A190782E97}" type="slidenum">
              <a:rPr lang="en-US" smtClean="0"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oetryfoundation.org/bio/gerard-manley-hopkins" TargetMode="External"/><Relationship Id="rId2" Type="http://schemas.openxmlformats.org/officeDocument/2006/relationships/hyperlink" Target="#poem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 smtClean="0"/>
              <a:t>Text</a:t>
            </a:r>
            <a:r>
              <a:rPr lang="fr-FR" dirty="0" smtClean="0"/>
              <a:t> </a:t>
            </a:r>
            <a:r>
              <a:rPr lang="fr-FR" dirty="0" err="1" smtClean="0"/>
              <a:t>worlds</a:t>
            </a:r>
            <a:r>
              <a:rPr lang="fr-FR" dirty="0" smtClean="0"/>
              <a:t> in </a:t>
            </a:r>
            <a:r>
              <a:rPr lang="fr-FR" i="1" dirty="0" err="1" smtClean="0"/>
              <a:t>Send</a:t>
            </a:r>
            <a:r>
              <a:rPr lang="fr-FR" i="1" dirty="0" smtClean="0"/>
              <a:t> </a:t>
            </a:r>
            <a:r>
              <a:rPr lang="fr-FR" i="1" dirty="0" err="1" smtClean="0"/>
              <a:t>My</a:t>
            </a:r>
            <a:r>
              <a:rPr lang="fr-FR" i="1" dirty="0" smtClean="0"/>
              <a:t> </a:t>
            </a:r>
            <a:r>
              <a:rPr lang="fr-FR" i="1" dirty="0" err="1" smtClean="0"/>
              <a:t>Roots</a:t>
            </a:r>
            <a:r>
              <a:rPr lang="fr-FR" i="1" dirty="0" smtClean="0"/>
              <a:t> </a:t>
            </a:r>
            <a:r>
              <a:rPr lang="fr-FR" i="1" dirty="0" err="1" smtClean="0"/>
              <a:t>Rain</a:t>
            </a:r>
            <a:r>
              <a:rPr lang="fr-FR" dirty="0" smtClean="0"/>
              <a:t> by Edna O’Brien</a:t>
            </a:r>
            <a:endParaRPr lang="en-US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fr-FR" dirty="0" smtClean="0"/>
              <a:t>Vanina Jobert-Martini</a:t>
            </a:r>
          </a:p>
          <a:p>
            <a:r>
              <a:rPr lang="fr-FR" dirty="0" smtClean="0"/>
              <a:t>Université Jean Moulin Lyon 3</a:t>
            </a:r>
          </a:p>
          <a:p>
            <a:r>
              <a:rPr lang="fr-FR" dirty="0" smtClean="0"/>
              <a:t>vanina.jobert-martini@wanadoo.fr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239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 smtClean="0"/>
              <a:t>Text</a:t>
            </a:r>
            <a:r>
              <a:rPr lang="fr-FR" dirty="0" smtClean="0"/>
              <a:t> World </a:t>
            </a:r>
            <a:r>
              <a:rPr lang="fr-FR" dirty="0" err="1" smtClean="0"/>
              <a:t>Theory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b="1" dirty="0" smtClean="0"/>
              <a:t>A Cognitive </a:t>
            </a:r>
            <a:r>
              <a:rPr lang="fr-FR" b="1" dirty="0" err="1" smtClean="0"/>
              <a:t>Approach</a:t>
            </a:r>
            <a:r>
              <a:rPr lang="fr-FR" b="1" dirty="0" smtClean="0"/>
              <a:t> to </a:t>
            </a:r>
            <a:r>
              <a:rPr lang="fr-FR" b="1" dirty="0" err="1" smtClean="0"/>
              <a:t>Literature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330302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562074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Introduction</a:t>
            </a:r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idx="1"/>
          </p:nvPr>
        </p:nvSpPr>
        <p:spPr>
          <a:xfrm>
            <a:off x="467544" y="836712"/>
            <a:ext cx="8280920" cy="547260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GB" sz="2200" dirty="0">
                <a:effectLst/>
              </a:rPr>
              <a:t>TWT is concerned with the global end of reading. </a:t>
            </a:r>
            <a:endParaRPr lang="en-GB" sz="2200" dirty="0" smtClean="0">
              <a:effectLst/>
            </a:endParaRPr>
          </a:p>
          <a:p>
            <a:pPr algn="just"/>
            <a:r>
              <a:rPr lang="en-GB" sz="2200" dirty="0" smtClean="0">
                <a:effectLst/>
              </a:rPr>
              <a:t>How </a:t>
            </a:r>
            <a:r>
              <a:rPr lang="en-GB" sz="2200" dirty="0">
                <a:effectLst/>
              </a:rPr>
              <a:t>the reader’s vast background knowledge is specified for application in any particular context of reading. </a:t>
            </a:r>
            <a:endParaRPr lang="en-GB" sz="2200" dirty="0" smtClean="0">
              <a:effectLst/>
            </a:endParaRPr>
          </a:p>
          <a:p>
            <a:pPr algn="just"/>
            <a:r>
              <a:rPr lang="en-GB" sz="2200" dirty="0" smtClean="0">
                <a:effectLst/>
              </a:rPr>
              <a:t>The </a:t>
            </a:r>
            <a:r>
              <a:rPr lang="en-GB" sz="2200" dirty="0">
                <a:effectLst/>
              </a:rPr>
              <a:t>text world theory model suggests that those constraints are provided by the text itself.</a:t>
            </a:r>
            <a:endParaRPr lang="fr-FR" sz="2200" dirty="0">
              <a:effectLst/>
            </a:endParaRPr>
          </a:p>
          <a:p>
            <a:pPr marL="18288" indent="0" algn="just">
              <a:buNone/>
            </a:pPr>
            <a:endParaRPr lang="fr-FR" sz="2200" dirty="0">
              <a:effectLst/>
            </a:endParaRPr>
          </a:p>
          <a:p>
            <a:pPr algn="just"/>
            <a:r>
              <a:rPr lang="en-GB" sz="2200" b="1" dirty="0">
                <a:effectLst/>
              </a:rPr>
              <a:t>Links with literary critical concepts</a:t>
            </a:r>
            <a:endParaRPr lang="fr-FR" sz="2200" dirty="0">
              <a:effectLst/>
            </a:endParaRPr>
          </a:p>
          <a:p>
            <a:pPr marL="0" indent="0" algn="just">
              <a:buNone/>
            </a:pPr>
            <a:endParaRPr lang="fr-FR" sz="2200" dirty="0">
              <a:effectLst/>
            </a:endParaRPr>
          </a:p>
          <a:p>
            <a:pPr lvl="1" algn="just"/>
            <a:r>
              <a:rPr lang="en-GB" sz="2200" dirty="0" smtClean="0">
                <a:effectLst/>
              </a:rPr>
              <a:t>Materiality </a:t>
            </a:r>
            <a:r>
              <a:rPr lang="en-GB" sz="2200" dirty="0">
                <a:effectLst/>
              </a:rPr>
              <a:t>of the words on a page (autonomic aspect: ground of traditional linguistic analysis “text-as-object” tradition).</a:t>
            </a:r>
            <a:endParaRPr lang="fr-FR" sz="2200" dirty="0">
              <a:effectLst/>
            </a:endParaRPr>
          </a:p>
          <a:p>
            <a:pPr lvl="1" algn="just"/>
            <a:r>
              <a:rPr lang="en-GB" sz="2200" dirty="0" smtClean="0">
                <a:effectLst/>
              </a:rPr>
              <a:t>Conscious </a:t>
            </a:r>
            <a:r>
              <a:rPr lang="en-GB" sz="2200" dirty="0">
                <a:effectLst/>
              </a:rPr>
              <a:t>participation of the reader</a:t>
            </a:r>
            <a:endParaRPr lang="fr-FR" sz="2200" dirty="0">
              <a:effectLst/>
            </a:endParaRPr>
          </a:p>
          <a:p>
            <a:pPr marL="0" indent="0" algn="just">
              <a:buNone/>
            </a:pPr>
            <a:endParaRPr lang="fr-FR" sz="2200" dirty="0">
              <a:effectLst/>
            </a:endParaRPr>
          </a:p>
          <a:p>
            <a:pPr algn="just"/>
            <a:r>
              <a:rPr lang="en-GB" sz="2200" dirty="0">
                <a:effectLst/>
              </a:rPr>
              <a:t>Cognitive poetics must push the 2 focus-points together so that the reader’s engagement is not an add-on feature but is inherently part of the analytical theory.</a:t>
            </a:r>
            <a:endParaRPr lang="fr-FR" sz="2200" dirty="0">
              <a:effectLst/>
            </a:endParaRPr>
          </a:p>
          <a:p>
            <a:pPr marL="0" indent="0">
              <a:buNone/>
            </a:pPr>
            <a:endParaRPr lang="fr-FR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14873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The </a:t>
            </a:r>
            <a:r>
              <a:rPr lang="fr-FR" dirty="0" err="1" smtClean="0"/>
              <a:t>reader’s</a:t>
            </a:r>
            <a:r>
              <a:rPr lang="fr-FR" dirty="0" smtClean="0"/>
              <a:t> world</a:t>
            </a:r>
            <a:br>
              <a:rPr lang="fr-FR" dirty="0" smtClean="0"/>
            </a:br>
            <a:r>
              <a:rPr lang="fr-FR" dirty="0" smtClean="0"/>
              <a:t>(</a:t>
            </a:r>
            <a:r>
              <a:rPr lang="fr-FR" dirty="0" err="1" smtClean="0"/>
              <a:t>prior</a:t>
            </a:r>
            <a:r>
              <a:rPr lang="fr-FR" dirty="0" smtClean="0"/>
              <a:t> to </a:t>
            </a:r>
            <a:r>
              <a:rPr lang="fr-FR" dirty="0" err="1" smtClean="0"/>
              <a:t>reading</a:t>
            </a:r>
            <a:r>
              <a:rPr lang="fr-FR" dirty="0" smtClean="0"/>
              <a:t>)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dirty="0" err="1" smtClean="0"/>
              <a:t>When</a:t>
            </a:r>
            <a:r>
              <a:rPr lang="fr-FR" dirty="0" smtClean="0"/>
              <a:t> an </a:t>
            </a:r>
            <a:r>
              <a:rPr lang="fr-FR" dirty="0" err="1" smtClean="0"/>
              <a:t>individual</a:t>
            </a:r>
            <a:r>
              <a:rPr lang="fr-FR" dirty="0" smtClean="0"/>
              <a:t> </a:t>
            </a:r>
            <a:r>
              <a:rPr lang="fr-FR" dirty="0" err="1" smtClean="0"/>
              <a:t>starts</a:t>
            </a:r>
            <a:r>
              <a:rPr lang="fr-FR" dirty="0" smtClean="0"/>
              <a:t> </a:t>
            </a:r>
            <a:r>
              <a:rPr lang="fr-FR" dirty="0" err="1" smtClean="0"/>
              <a:t>reading</a:t>
            </a:r>
            <a:r>
              <a:rPr lang="fr-FR" dirty="0" smtClean="0"/>
              <a:t>, the </a:t>
            </a:r>
            <a:r>
              <a:rPr lang="fr-FR" dirty="0" err="1" smtClean="0"/>
              <a:t>context</a:t>
            </a:r>
            <a:r>
              <a:rPr lang="fr-FR" dirty="0" smtClean="0"/>
              <a:t> </a:t>
            </a:r>
            <a:r>
              <a:rPr lang="fr-FR" dirty="0" err="1" smtClean="0"/>
              <a:t>he</a:t>
            </a:r>
            <a:r>
              <a:rPr lang="fr-FR" dirty="0" smtClean="0"/>
              <a:t>/</a:t>
            </a:r>
            <a:r>
              <a:rPr lang="fr-FR" dirty="0" err="1" smtClean="0"/>
              <a:t>she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situated</a:t>
            </a:r>
            <a:r>
              <a:rPr lang="fr-FR" dirty="0" smtClean="0"/>
              <a:t> in </a:t>
            </a:r>
            <a:r>
              <a:rPr lang="fr-FR" dirty="0" err="1" smtClean="0"/>
              <a:t>becomes</a:t>
            </a:r>
            <a:r>
              <a:rPr lang="fr-FR" dirty="0" smtClean="0"/>
              <a:t> </a:t>
            </a:r>
            <a:r>
              <a:rPr lang="fr-FR" dirty="0" err="1" smtClean="0"/>
              <a:t>partly</a:t>
            </a:r>
            <a:r>
              <a:rPr lang="fr-FR" dirty="0" smtClean="0"/>
              <a:t> </a:t>
            </a:r>
            <a:r>
              <a:rPr lang="fr-FR" dirty="0" err="1" smtClean="0"/>
              <a:t>irrelevant</a:t>
            </a:r>
            <a:r>
              <a:rPr lang="fr-FR" dirty="0" smtClean="0"/>
              <a:t>.</a:t>
            </a:r>
          </a:p>
          <a:p>
            <a:pPr algn="just"/>
            <a:r>
              <a:rPr lang="fr-FR" dirty="0" err="1" smtClean="0"/>
              <a:t>We</a:t>
            </a:r>
            <a:r>
              <a:rPr lang="fr-FR" dirty="0" smtClean="0"/>
              <a:t> </a:t>
            </a:r>
            <a:r>
              <a:rPr lang="fr-FR" dirty="0" err="1" smtClean="0"/>
              <a:t>actually</a:t>
            </a:r>
            <a:r>
              <a:rPr lang="fr-FR" dirty="0" smtClean="0"/>
              <a:t> tend to </a:t>
            </a:r>
            <a:r>
              <a:rPr lang="fr-FR" dirty="0" err="1" smtClean="0"/>
              <a:t>forget</a:t>
            </a:r>
            <a:r>
              <a:rPr lang="fr-FR" dirty="0" smtClean="0"/>
              <a:t> about </a:t>
            </a:r>
            <a:r>
              <a:rPr lang="fr-FR" dirty="0" err="1" smtClean="0"/>
              <a:t>our</a:t>
            </a:r>
            <a:r>
              <a:rPr lang="fr-FR" dirty="0" smtClean="0"/>
              <a:t> </a:t>
            </a:r>
            <a:r>
              <a:rPr lang="fr-FR" dirty="0" err="1" smtClean="0"/>
              <a:t>current</a:t>
            </a:r>
            <a:r>
              <a:rPr lang="fr-FR" dirty="0" smtClean="0"/>
              <a:t> position in time and </a:t>
            </a:r>
            <a:r>
              <a:rPr lang="fr-FR" dirty="0" err="1" smtClean="0"/>
              <a:t>space</a:t>
            </a:r>
            <a:r>
              <a:rPr lang="fr-FR" dirty="0" smtClean="0"/>
              <a:t>, and </a:t>
            </a:r>
            <a:r>
              <a:rPr lang="fr-FR" dirty="0" err="1" smtClean="0"/>
              <a:t>also</a:t>
            </a:r>
            <a:r>
              <a:rPr lang="fr-FR" dirty="0" smtClean="0"/>
              <a:t> </a:t>
            </a:r>
            <a:r>
              <a:rPr lang="fr-FR" dirty="0" err="1" smtClean="0"/>
              <a:t>partly</a:t>
            </a:r>
            <a:r>
              <a:rPr lang="fr-FR" dirty="0" smtClean="0"/>
              <a:t> about </a:t>
            </a:r>
            <a:r>
              <a:rPr lang="fr-FR" dirty="0" err="1" smtClean="0"/>
              <a:t>our</a:t>
            </a:r>
            <a:r>
              <a:rPr lang="fr-FR" dirty="0" smtClean="0"/>
              <a:t> </a:t>
            </a:r>
            <a:r>
              <a:rPr lang="fr-FR" dirty="0" err="1" smtClean="0"/>
              <a:t>environment</a:t>
            </a:r>
            <a:r>
              <a:rPr lang="fr-FR" dirty="0" smtClean="0"/>
              <a:t>.</a:t>
            </a:r>
          </a:p>
          <a:p>
            <a:pPr algn="just"/>
            <a:r>
              <a:rPr lang="fr-FR" dirty="0" smtClean="0"/>
              <a:t>This </a:t>
            </a:r>
            <a:r>
              <a:rPr lang="fr-FR" dirty="0" err="1" smtClean="0"/>
              <a:t>allows</a:t>
            </a:r>
            <a:r>
              <a:rPr lang="fr-FR" dirty="0" smtClean="0"/>
              <a:t> us to </a:t>
            </a:r>
            <a:r>
              <a:rPr lang="fr-FR" dirty="0" err="1" smtClean="0"/>
              <a:t>become</a:t>
            </a:r>
            <a:r>
              <a:rPr lang="fr-FR" dirty="0" smtClean="0"/>
              <a:t> </a:t>
            </a:r>
            <a:r>
              <a:rPr lang="fr-FR" dirty="0" err="1" smtClean="0"/>
              <a:t>very</a:t>
            </a:r>
            <a:r>
              <a:rPr lang="fr-FR" dirty="0" smtClean="0"/>
              <a:t> </a:t>
            </a:r>
            <a:r>
              <a:rPr lang="fr-FR" dirty="0" err="1" smtClean="0"/>
              <a:t>much</a:t>
            </a:r>
            <a:r>
              <a:rPr lang="fr-FR" dirty="0" smtClean="0"/>
              <a:t> </a:t>
            </a:r>
            <a:r>
              <a:rPr lang="fr-FR" dirty="0" err="1" smtClean="0"/>
              <a:t>aware</a:t>
            </a:r>
            <a:r>
              <a:rPr lang="fr-FR" dirty="0" smtClean="0"/>
              <a:t> of a </a:t>
            </a:r>
            <a:r>
              <a:rPr lang="fr-FR" dirty="0" err="1" smtClean="0"/>
              <a:t>different</a:t>
            </a:r>
            <a:r>
              <a:rPr lang="fr-FR" dirty="0" smtClean="0"/>
              <a:t> world.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529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fr-FR" dirty="0" smtClean="0"/>
              <a:t>As far as </a:t>
            </a:r>
            <a:r>
              <a:rPr lang="fr-FR" dirty="0" err="1" smtClean="0"/>
              <a:t>we</a:t>
            </a:r>
            <a:r>
              <a:rPr lang="fr-FR" dirty="0" smtClean="0"/>
              <a:t> are </a:t>
            </a:r>
            <a:r>
              <a:rPr lang="fr-FR" dirty="0" err="1" smtClean="0"/>
              <a:t>concerned</a:t>
            </a:r>
            <a:r>
              <a:rPr lang="fr-FR" dirty="0" smtClean="0"/>
              <a:t> in </a:t>
            </a:r>
            <a:r>
              <a:rPr lang="fr-FR" dirty="0" err="1" smtClean="0"/>
              <a:t>this</a:t>
            </a:r>
            <a:r>
              <a:rPr lang="fr-FR" dirty="0" smtClean="0"/>
              <a:t> room, </a:t>
            </a:r>
            <a:r>
              <a:rPr lang="fr-FR" dirty="0" err="1" smtClean="0"/>
              <a:t>we</a:t>
            </a:r>
            <a:r>
              <a:rPr lang="fr-FR" dirty="0" smtClean="0"/>
              <a:t> </a:t>
            </a:r>
            <a:r>
              <a:rPr lang="fr-FR" dirty="0" err="1" smtClean="0"/>
              <a:t>can</a:t>
            </a:r>
            <a:r>
              <a:rPr lang="fr-FR" dirty="0" smtClean="0"/>
              <a:t> assume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we</a:t>
            </a:r>
            <a:r>
              <a:rPr lang="fr-FR" dirty="0" smtClean="0"/>
              <a:t> do </a:t>
            </a:r>
            <a:r>
              <a:rPr lang="fr-FR" dirty="0" err="1" smtClean="0"/>
              <a:t>share</a:t>
            </a:r>
            <a:r>
              <a:rPr lang="fr-FR" dirty="0" smtClean="0"/>
              <a:t> </a:t>
            </a:r>
            <a:r>
              <a:rPr lang="fr-FR" dirty="0" err="1" smtClean="0"/>
              <a:t>knowledge</a:t>
            </a:r>
            <a:r>
              <a:rPr lang="fr-FR" dirty="0" smtClean="0"/>
              <a:t> about the English </a:t>
            </a:r>
            <a:r>
              <a:rPr lang="fr-FR" dirty="0" err="1" smtClean="0"/>
              <a:t>language</a:t>
            </a:r>
            <a:r>
              <a:rPr lang="fr-FR" dirty="0" smtClean="0"/>
              <a:t> and culture.</a:t>
            </a:r>
          </a:p>
          <a:p>
            <a:pPr algn="just"/>
            <a:r>
              <a:rPr lang="fr-FR" dirty="0" err="1" smtClean="0"/>
              <a:t>We</a:t>
            </a:r>
            <a:r>
              <a:rPr lang="fr-FR" dirty="0" smtClean="0"/>
              <a:t> have </a:t>
            </a:r>
            <a:r>
              <a:rPr lang="fr-FR" dirty="0" err="1" smtClean="0"/>
              <a:t>also</a:t>
            </a:r>
            <a:r>
              <a:rPr lang="fr-FR" dirty="0" smtClean="0"/>
              <a:t> </a:t>
            </a:r>
            <a:r>
              <a:rPr lang="fr-FR" dirty="0" err="1" smtClean="0"/>
              <a:t>experienced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our</a:t>
            </a:r>
            <a:r>
              <a:rPr lang="fr-FR" dirty="0" smtClean="0"/>
              <a:t> </a:t>
            </a:r>
            <a:r>
              <a:rPr lang="fr-FR" dirty="0" err="1" smtClean="0"/>
              <a:t>pupils</a:t>
            </a:r>
            <a:r>
              <a:rPr lang="fr-FR" dirty="0" smtClean="0"/>
              <a:t> or </a:t>
            </a:r>
            <a:r>
              <a:rPr lang="fr-FR" dirty="0" err="1" smtClean="0"/>
              <a:t>students</a:t>
            </a:r>
            <a:r>
              <a:rPr lang="fr-FR" dirty="0" smtClean="0"/>
              <a:t> do not </a:t>
            </a:r>
            <a:r>
              <a:rPr lang="fr-FR" dirty="0" err="1" smtClean="0"/>
              <a:t>necessarily</a:t>
            </a:r>
            <a:r>
              <a:rPr lang="fr-FR" dirty="0" smtClean="0"/>
              <a:t> </a:t>
            </a:r>
            <a:r>
              <a:rPr lang="fr-FR" dirty="0" err="1" smtClean="0"/>
              <a:t>share</a:t>
            </a:r>
            <a:r>
              <a:rPr lang="fr-FR" dirty="0" smtClean="0"/>
              <a:t> the </a:t>
            </a:r>
            <a:r>
              <a:rPr lang="fr-FR" dirty="0" err="1" smtClean="0"/>
              <a:t>knowledge</a:t>
            </a:r>
            <a:r>
              <a:rPr lang="fr-FR" dirty="0" smtClean="0"/>
              <a:t> </a:t>
            </a:r>
            <a:r>
              <a:rPr lang="fr-FR" dirty="0" err="1" smtClean="0"/>
              <a:t>we</a:t>
            </a:r>
            <a:r>
              <a:rPr lang="fr-FR" dirty="0" smtClean="0"/>
              <a:t> have about the Anglo-Saxon world. </a:t>
            </a:r>
          </a:p>
          <a:p>
            <a:pPr algn="just"/>
            <a:r>
              <a:rPr lang="fr-FR" dirty="0" smtClean="0"/>
              <a:t>As a </a:t>
            </a:r>
            <a:r>
              <a:rPr lang="fr-FR" dirty="0" err="1" smtClean="0"/>
              <a:t>result</a:t>
            </a:r>
            <a:r>
              <a:rPr lang="fr-FR" dirty="0" smtClean="0"/>
              <a:t>, </a:t>
            </a:r>
            <a:r>
              <a:rPr lang="fr-FR" dirty="0" err="1" smtClean="0"/>
              <a:t>they</a:t>
            </a:r>
            <a:r>
              <a:rPr lang="fr-FR" dirty="0" smtClean="0"/>
              <a:t> do not </a:t>
            </a:r>
            <a:r>
              <a:rPr lang="fr-FR" dirty="0" err="1" smtClean="0"/>
              <a:t>spontaneously</a:t>
            </a:r>
            <a:r>
              <a:rPr lang="fr-FR" dirty="0" smtClean="0"/>
              <a:t> </a:t>
            </a:r>
            <a:r>
              <a:rPr lang="fr-FR" dirty="0" err="1" smtClean="0"/>
              <a:t>respond</a:t>
            </a:r>
            <a:r>
              <a:rPr lang="fr-FR" dirty="0" smtClean="0"/>
              <a:t> to the </a:t>
            </a:r>
            <a:r>
              <a:rPr lang="fr-FR" dirty="0" err="1" smtClean="0"/>
              <a:t>texts</a:t>
            </a:r>
            <a:r>
              <a:rPr lang="fr-FR" dirty="0" smtClean="0"/>
              <a:t> in the </a:t>
            </a:r>
            <a:r>
              <a:rPr lang="fr-FR" dirty="0" err="1" smtClean="0"/>
              <a:t>same</a:t>
            </a:r>
            <a:r>
              <a:rPr lang="fr-FR" dirty="0" smtClean="0"/>
              <a:t> </a:t>
            </a:r>
            <a:r>
              <a:rPr lang="fr-FR" dirty="0" err="1" smtClean="0"/>
              <a:t>way</a:t>
            </a:r>
            <a:r>
              <a:rPr lang="fr-FR" dirty="0" smtClean="0"/>
              <a:t> as </a:t>
            </a:r>
            <a:r>
              <a:rPr lang="fr-FR" dirty="0" err="1" smtClean="0"/>
              <a:t>we</a:t>
            </a:r>
            <a:r>
              <a:rPr lang="fr-FR" dirty="0" smtClean="0"/>
              <a:t> do.</a:t>
            </a:r>
          </a:p>
          <a:p>
            <a:pPr algn="just"/>
            <a:r>
              <a:rPr lang="fr-FR" dirty="0" smtClean="0"/>
              <a:t>Our </a:t>
            </a:r>
            <a:r>
              <a:rPr lang="fr-FR" dirty="0" err="1" smtClean="0"/>
              <a:t>work</a:t>
            </a:r>
            <a:r>
              <a:rPr lang="fr-FR" dirty="0" smtClean="0"/>
              <a:t> as </a:t>
            </a:r>
            <a:r>
              <a:rPr lang="fr-FR" dirty="0" err="1" smtClean="0"/>
              <a:t>teachers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often</a:t>
            </a:r>
            <a:r>
              <a:rPr lang="fr-FR" dirty="0" smtClean="0"/>
              <a:t> to </a:t>
            </a:r>
            <a:r>
              <a:rPr lang="fr-FR" dirty="0" err="1" smtClean="0"/>
              <a:t>supply</a:t>
            </a:r>
            <a:r>
              <a:rPr lang="fr-FR" dirty="0" smtClean="0"/>
              <a:t> information to the </a:t>
            </a:r>
            <a:r>
              <a:rPr lang="fr-FR" dirty="0" err="1" smtClean="0"/>
              <a:t>pupils</a:t>
            </a:r>
            <a:r>
              <a:rPr lang="fr-FR" dirty="0" smtClean="0"/>
              <a:t> </a:t>
            </a:r>
            <a:r>
              <a:rPr lang="fr-FR" dirty="0" err="1" smtClean="0"/>
              <a:t>so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they</a:t>
            </a:r>
            <a:r>
              <a:rPr lang="fr-FR" dirty="0" smtClean="0"/>
              <a:t> </a:t>
            </a:r>
            <a:r>
              <a:rPr lang="fr-FR" dirty="0" err="1" smtClean="0"/>
              <a:t>become</a:t>
            </a:r>
            <a:r>
              <a:rPr lang="fr-FR" dirty="0" smtClean="0"/>
              <a:t> </a:t>
            </a:r>
            <a:r>
              <a:rPr lang="fr-FR" dirty="0" err="1" smtClean="0"/>
              <a:t>better</a:t>
            </a:r>
            <a:r>
              <a:rPr lang="fr-FR" dirty="0" smtClean="0"/>
              <a:t> </a:t>
            </a:r>
            <a:r>
              <a:rPr lang="fr-FR" dirty="0" err="1" smtClean="0"/>
              <a:t>informed</a:t>
            </a:r>
            <a:r>
              <a:rPr lang="fr-FR" dirty="0" smtClean="0"/>
              <a:t> and more </a:t>
            </a:r>
            <a:r>
              <a:rPr lang="fr-FR" dirty="0" err="1" smtClean="0"/>
              <a:t>qualified</a:t>
            </a:r>
            <a:r>
              <a:rPr lang="fr-FR" dirty="0" smtClean="0"/>
              <a:t> </a:t>
            </a:r>
            <a:r>
              <a:rPr lang="fr-FR" dirty="0" err="1" smtClean="0"/>
              <a:t>interpreters</a:t>
            </a:r>
            <a:r>
              <a:rPr lang="fr-F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4183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dirty="0" err="1" smtClean="0"/>
              <a:t>However</a:t>
            </a:r>
            <a:r>
              <a:rPr lang="fr-FR" dirty="0" smtClean="0"/>
              <a:t> </a:t>
            </a:r>
            <a:r>
              <a:rPr lang="fr-FR" dirty="0" err="1" smtClean="0"/>
              <a:t>readers</a:t>
            </a:r>
            <a:r>
              <a:rPr lang="fr-FR" dirty="0" smtClean="0"/>
              <a:t> </a:t>
            </a:r>
            <a:r>
              <a:rPr lang="fr-FR" dirty="0" err="1" smtClean="0"/>
              <a:t>retain</a:t>
            </a:r>
            <a:r>
              <a:rPr lang="fr-FR" dirty="0" smtClean="0"/>
              <a:t> </a:t>
            </a:r>
            <a:r>
              <a:rPr lang="fr-FR" dirty="0" err="1" smtClean="0"/>
              <a:t>characteristics</a:t>
            </a:r>
            <a:r>
              <a:rPr lang="fr-FR" dirty="0" smtClean="0"/>
              <a:t> </a:t>
            </a:r>
            <a:r>
              <a:rPr lang="fr-FR" dirty="0" err="1" smtClean="0"/>
              <a:t>defining</a:t>
            </a:r>
            <a:r>
              <a:rPr lang="fr-FR" dirty="0" smtClean="0"/>
              <a:t> </a:t>
            </a:r>
            <a:r>
              <a:rPr lang="fr-FR" dirty="0" err="1" smtClean="0"/>
              <a:t>them</a:t>
            </a:r>
            <a:r>
              <a:rPr lang="fr-FR" dirty="0" smtClean="0"/>
              <a:t> as </a:t>
            </a:r>
            <a:r>
              <a:rPr lang="fr-FR" dirty="0" err="1" smtClean="0"/>
              <a:t>individuals</a:t>
            </a:r>
            <a:r>
              <a:rPr lang="fr-FR" dirty="0" smtClean="0"/>
              <a:t> or as </a:t>
            </a:r>
            <a:r>
              <a:rPr lang="fr-FR" dirty="0" err="1" smtClean="0"/>
              <a:t>members</a:t>
            </a:r>
            <a:r>
              <a:rPr lang="fr-FR" dirty="0" smtClean="0"/>
              <a:t> of a group. </a:t>
            </a:r>
          </a:p>
          <a:p>
            <a:pPr algn="just"/>
            <a:r>
              <a:rPr lang="fr-FR" dirty="0" err="1" smtClean="0"/>
              <a:t>They</a:t>
            </a:r>
            <a:r>
              <a:rPr lang="fr-FR" dirty="0" smtClean="0"/>
              <a:t> have </a:t>
            </a:r>
            <a:r>
              <a:rPr lang="fr-FR" dirty="0" err="1" smtClean="0"/>
              <a:t>acquired</a:t>
            </a:r>
            <a:r>
              <a:rPr lang="fr-FR" dirty="0" smtClean="0"/>
              <a:t> a certain </a:t>
            </a:r>
            <a:r>
              <a:rPr lang="fr-FR" dirty="0" err="1" smtClean="0"/>
              <a:t>amount</a:t>
            </a:r>
            <a:r>
              <a:rPr lang="fr-FR" dirty="0" smtClean="0"/>
              <a:t> of </a:t>
            </a:r>
            <a:r>
              <a:rPr lang="fr-FR" dirty="0" err="1" smtClean="0"/>
              <a:t>knowledge</a:t>
            </a:r>
            <a:r>
              <a:rPr lang="fr-FR" dirty="0" smtClean="0"/>
              <a:t> </a:t>
            </a:r>
            <a:r>
              <a:rPr lang="fr-FR" dirty="0" err="1" smtClean="0"/>
              <a:t>through</a:t>
            </a:r>
            <a:r>
              <a:rPr lang="fr-FR" dirty="0" smtClean="0"/>
              <a:t> </a:t>
            </a:r>
            <a:r>
              <a:rPr lang="fr-FR" dirty="0" err="1" smtClean="0"/>
              <a:t>experience</a:t>
            </a:r>
            <a:r>
              <a:rPr lang="fr-FR" dirty="0" smtClean="0"/>
              <a:t>.</a:t>
            </a:r>
          </a:p>
          <a:p>
            <a:pPr algn="just"/>
            <a:r>
              <a:rPr lang="fr-FR" dirty="0" smtClean="0"/>
              <a:t>The </a:t>
            </a:r>
            <a:r>
              <a:rPr lang="fr-FR" dirty="0" err="1" smtClean="0"/>
              <a:t>idea</a:t>
            </a:r>
            <a:r>
              <a:rPr lang="fr-FR" dirty="0" smtClean="0"/>
              <a:t> of </a:t>
            </a:r>
            <a:r>
              <a:rPr lang="fr-FR" dirty="0" err="1" smtClean="0"/>
              <a:t>shared</a:t>
            </a:r>
            <a:r>
              <a:rPr lang="fr-FR" dirty="0" smtClean="0"/>
              <a:t> </a:t>
            </a:r>
            <a:r>
              <a:rPr lang="fr-FR" dirty="0" err="1" smtClean="0"/>
              <a:t>knowledge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a key to the </a:t>
            </a:r>
            <a:r>
              <a:rPr lang="fr-FR" dirty="0" err="1" smtClean="0"/>
              <a:t>reading</a:t>
            </a:r>
            <a:r>
              <a:rPr lang="fr-FR" dirty="0" smtClean="0"/>
              <a:t> </a:t>
            </a:r>
            <a:r>
              <a:rPr lang="fr-FR" dirty="0" err="1" smtClean="0"/>
              <a:t>process</a:t>
            </a:r>
            <a:r>
              <a:rPr lang="fr-FR" dirty="0" smtClean="0"/>
              <a:t> and to </a:t>
            </a:r>
            <a:r>
              <a:rPr lang="fr-FR" dirty="0" err="1" smtClean="0"/>
              <a:t>also</a:t>
            </a:r>
            <a:r>
              <a:rPr lang="fr-FR" dirty="0" smtClean="0"/>
              <a:t> to the </a:t>
            </a:r>
            <a:r>
              <a:rPr lang="fr-FR" dirty="0" err="1" smtClean="0"/>
              <a:t>teaching</a:t>
            </a:r>
            <a:r>
              <a:rPr lang="fr-FR" dirty="0" smtClean="0"/>
              <a:t> </a:t>
            </a:r>
            <a:r>
              <a:rPr lang="fr-FR" dirty="0" err="1" smtClean="0"/>
              <a:t>process</a:t>
            </a:r>
            <a:r>
              <a:rPr lang="fr-F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088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Discourse</a:t>
            </a:r>
            <a:r>
              <a:rPr lang="fr-FR" dirty="0" smtClean="0"/>
              <a:t> World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dirty="0" smtClean="0"/>
              <a:t>It </a:t>
            </a:r>
            <a:r>
              <a:rPr lang="fr-FR" dirty="0" err="1" smtClean="0"/>
              <a:t>involves</a:t>
            </a:r>
            <a:r>
              <a:rPr lang="fr-FR" dirty="0" smtClean="0"/>
              <a:t> 2 participants and </a:t>
            </a:r>
            <a:r>
              <a:rPr lang="fr-FR" dirty="0" err="1" smtClean="0"/>
              <a:t>becomes</a:t>
            </a:r>
            <a:r>
              <a:rPr lang="fr-FR" dirty="0" smtClean="0"/>
              <a:t> </a:t>
            </a:r>
            <a:r>
              <a:rPr lang="fr-FR" dirty="0" err="1" smtClean="0"/>
              <a:t>actual</a:t>
            </a:r>
            <a:r>
              <a:rPr lang="fr-FR" dirty="0" smtClean="0"/>
              <a:t> </a:t>
            </a:r>
            <a:r>
              <a:rPr lang="fr-FR" dirty="0" err="1" smtClean="0"/>
              <a:t>when</a:t>
            </a:r>
            <a:r>
              <a:rPr lang="fr-FR" dirty="0" smtClean="0"/>
              <a:t> </a:t>
            </a:r>
            <a:r>
              <a:rPr lang="fr-FR" dirty="0" err="1" smtClean="0"/>
              <a:t>we</a:t>
            </a:r>
            <a:r>
              <a:rPr lang="fr-FR" dirty="0" smtClean="0"/>
              <a:t> </a:t>
            </a:r>
            <a:r>
              <a:rPr lang="fr-FR" dirty="0" err="1" smtClean="0"/>
              <a:t>start</a:t>
            </a:r>
            <a:r>
              <a:rPr lang="fr-FR" dirty="0" smtClean="0"/>
              <a:t> </a:t>
            </a:r>
            <a:r>
              <a:rPr lang="fr-FR" dirty="0" err="1" smtClean="0"/>
              <a:t>reading</a:t>
            </a:r>
            <a:r>
              <a:rPr lang="fr-FR" dirty="0" smtClean="0"/>
              <a:t>.</a:t>
            </a:r>
          </a:p>
          <a:p>
            <a:pPr algn="just"/>
            <a:r>
              <a:rPr lang="fr-FR" dirty="0" smtClean="0"/>
              <a:t>It relies on the conception of </a:t>
            </a:r>
            <a:r>
              <a:rPr lang="fr-FR" dirty="0" err="1" smtClean="0"/>
              <a:t>reading</a:t>
            </a:r>
            <a:r>
              <a:rPr lang="fr-FR" dirty="0" smtClean="0"/>
              <a:t> as interaction.</a:t>
            </a:r>
          </a:p>
          <a:p>
            <a:pPr algn="just"/>
            <a:r>
              <a:rPr lang="fr-FR" dirty="0" err="1" smtClean="0"/>
              <a:t>Hence</a:t>
            </a:r>
            <a:r>
              <a:rPr lang="fr-FR" dirty="0" smtClean="0"/>
              <a:t> the importance of </a:t>
            </a:r>
            <a:r>
              <a:rPr lang="fr-FR" dirty="0" err="1" smtClean="0"/>
              <a:t>beginnings</a:t>
            </a:r>
            <a:r>
              <a:rPr lang="fr-FR" dirty="0" smtClean="0"/>
              <a:t>. The first sentences of a </a:t>
            </a:r>
            <a:r>
              <a:rPr lang="fr-FR" dirty="0" err="1" smtClean="0"/>
              <a:t>text</a:t>
            </a:r>
            <a:r>
              <a:rPr lang="fr-FR" dirty="0" smtClean="0"/>
              <a:t> </a:t>
            </a:r>
            <a:r>
              <a:rPr lang="fr-FR" dirty="0" err="1" smtClean="0"/>
              <a:t>establish</a:t>
            </a:r>
            <a:r>
              <a:rPr lang="fr-FR" dirty="0" smtClean="0"/>
              <a:t> a </a:t>
            </a:r>
            <a:r>
              <a:rPr lang="fr-FR" dirty="0" err="1" smtClean="0"/>
              <a:t>special</a:t>
            </a:r>
            <a:r>
              <a:rPr lang="fr-FR" dirty="0" smtClean="0"/>
              <a:t> </a:t>
            </a:r>
            <a:r>
              <a:rPr lang="fr-FR" dirty="0" err="1" smtClean="0"/>
              <a:t>kind</a:t>
            </a:r>
            <a:r>
              <a:rPr lang="fr-FR" dirty="0" smtClean="0"/>
              <a:t> of </a:t>
            </a:r>
            <a:r>
              <a:rPr lang="fr-FR" dirty="0" err="1" smtClean="0"/>
              <a:t>relationship</a:t>
            </a:r>
            <a:r>
              <a:rPr lang="fr-FR" dirty="0" smtClean="0"/>
              <a:t> </a:t>
            </a:r>
            <a:r>
              <a:rPr lang="fr-FR" dirty="0" err="1" smtClean="0"/>
              <a:t>between</a:t>
            </a:r>
            <a:r>
              <a:rPr lang="fr-FR" dirty="0" smtClean="0"/>
              <a:t> </a:t>
            </a:r>
            <a:r>
              <a:rPr lang="fr-FR" dirty="0" err="1" smtClean="0"/>
              <a:t>author</a:t>
            </a:r>
            <a:r>
              <a:rPr lang="fr-FR" dirty="0" smtClean="0"/>
              <a:t>/</a:t>
            </a:r>
            <a:r>
              <a:rPr lang="fr-FR" dirty="0" err="1" smtClean="0"/>
              <a:t>narrator</a:t>
            </a:r>
            <a:r>
              <a:rPr lang="fr-FR" dirty="0" smtClean="0"/>
              <a:t> and </a:t>
            </a:r>
            <a:r>
              <a:rPr lang="fr-FR" dirty="0" err="1" smtClean="0"/>
              <a:t>reader</a:t>
            </a:r>
            <a:r>
              <a:rPr lang="fr-F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6902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>
              <a:spcAft>
                <a:spcPts val="0"/>
              </a:spcAft>
            </a:pPr>
            <a:r>
              <a:rPr lang="en-GB" sz="2800" dirty="0">
                <a:latin typeface="Times New Roman"/>
                <a:ea typeface="Times New Roman"/>
              </a:rPr>
              <a:t>The language event that is the </a:t>
            </a:r>
            <a:r>
              <a:rPr lang="en-GB" sz="2800" b="1" dirty="0">
                <a:latin typeface="Times New Roman"/>
                <a:ea typeface="Times New Roman"/>
              </a:rPr>
              <a:t>discourse world</a:t>
            </a:r>
            <a:r>
              <a:rPr lang="en-GB" sz="2800" dirty="0">
                <a:latin typeface="Times New Roman"/>
                <a:ea typeface="Times New Roman"/>
              </a:rPr>
              <a:t> is the immediate situation, including the text, surrounding and including discourse participants.</a:t>
            </a:r>
            <a:endParaRPr lang="fr-FR" sz="24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en-GB" sz="2800" dirty="0">
                <a:latin typeface="Times New Roman"/>
                <a:ea typeface="Times New Roman"/>
              </a:rPr>
              <a:t>Text world theory asserts that only that information which forms a </a:t>
            </a:r>
            <a:r>
              <a:rPr lang="en-GB" sz="2800" b="1" i="1" dirty="0">
                <a:solidFill>
                  <a:srgbClr val="FF0000"/>
                </a:solidFill>
                <a:latin typeface="Times New Roman"/>
                <a:ea typeface="Times New Roman"/>
              </a:rPr>
              <a:t>necessary</a:t>
            </a:r>
            <a:r>
              <a:rPr lang="en-GB" sz="2800" dirty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en-GB" sz="2800" dirty="0">
                <a:latin typeface="Times New Roman"/>
                <a:ea typeface="Times New Roman"/>
              </a:rPr>
              <a:t>context is used. </a:t>
            </a:r>
            <a:r>
              <a:rPr lang="en-GB" sz="2800" dirty="0" smtClean="0">
                <a:latin typeface="Times New Roman"/>
                <a:ea typeface="Times New Roman"/>
              </a:rPr>
              <a:t>Elements </a:t>
            </a:r>
            <a:r>
              <a:rPr lang="en-GB" sz="2800" dirty="0">
                <a:latin typeface="Times New Roman"/>
                <a:ea typeface="Times New Roman"/>
              </a:rPr>
              <a:t>of context are </a:t>
            </a:r>
            <a:r>
              <a:rPr lang="en-GB" sz="2800" b="1" dirty="0">
                <a:latin typeface="Times New Roman"/>
                <a:ea typeface="Times New Roman"/>
              </a:rPr>
              <a:t>incremented</a:t>
            </a:r>
            <a:r>
              <a:rPr lang="en-GB" sz="2800" dirty="0">
                <a:latin typeface="Times New Roman"/>
                <a:ea typeface="Times New Roman"/>
              </a:rPr>
              <a:t> into the common ground in the course of discourse processing.</a:t>
            </a:r>
            <a:endParaRPr lang="fr-FR" sz="24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en-GB" sz="2800" b="1" dirty="0">
                <a:latin typeface="Times New Roman"/>
                <a:ea typeface="Times New Roman"/>
              </a:rPr>
              <a:t>Text-</a:t>
            </a:r>
            <a:r>
              <a:rPr lang="en-GB" sz="2800" b="1" dirty="0" err="1">
                <a:latin typeface="Times New Roman"/>
                <a:ea typeface="Times New Roman"/>
              </a:rPr>
              <a:t>drivenness</a:t>
            </a:r>
            <a:r>
              <a:rPr lang="en-GB" sz="2800" dirty="0">
                <a:latin typeface="Times New Roman"/>
                <a:ea typeface="Times New Roman"/>
              </a:rPr>
              <a:t>: the text itself provides linguistic and inferential information that narrows the search down to one or a very few specific domains of knowledge.</a:t>
            </a:r>
            <a:endParaRPr lang="fr-FR" sz="24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fr-FR" sz="2800" dirty="0" err="1" smtClean="0">
                <a:latin typeface="Times New Roman"/>
                <a:ea typeface="Times New Roman"/>
              </a:rPr>
              <a:t>Text</a:t>
            </a:r>
            <a:r>
              <a:rPr lang="fr-FR" sz="2800" dirty="0" smtClean="0">
                <a:latin typeface="Times New Roman"/>
                <a:ea typeface="Times New Roman"/>
              </a:rPr>
              <a:t> World </a:t>
            </a:r>
            <a:r>
              <a:rPr lang="fr-FR" sz="2800" dirty="0" err="1" smtClean="0">
                <a:latin typeface="Times New Roman"/>
                <a:ea typeface="Times New Roman"/>
              </a:rPr>
              <a:t>Theory</a:t>
            </a:r>
            <a:endParaRPr lang="fr-FR" sz="2400" dirty="0"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romanLcParenR"/>
              <a:tabLst>
                <a:tab pos="685800" algn="l"/>
              </a:tabLst>
            </a:pPr>
            <a:r>
              <a:rPr lang="en-GB" sz="2800" dirty="0">
                <a:latin typeface="Times New Roman"/>
                <a:ea typeface="Times New Roman"/>
              </a:rPr>
              <a:t>provides a specification of how contextual knowledge is actually managed economically.</a:t>
            </a:r>
            <a:endParaRPr lang="fr-FR" sz="2400" dirty="0"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romanLcParenR"/>
              <a:tabLst>
                <a:tab pos="685800" algn="l"/>
              </a:tabLst>
            </a:pPr>
            <a:r>
              <a:rPr lang="en-GB" sz="2800" dirty="0" smtClean="0">
                <a:latin typeface="Times New Roman"/>
                <a:ea typeface="Times New Roman"/>
              </a:rPr>
              <a:t>places </a:t>
            </a:r>
            <a:r>
              <a:rPr lang="en-GB" sz="2800" dirty="0">
                <a:latin typeface="Times New Roman"/>
                <a:ea typeface="Times New Roman"/>
              </a:rPr>
              <a:t>text and context inseparably together as part of the cognitive process</a:t>
            </a:r>
            <a:endParaRPr lang="fr-FR" sz="2400" dirty="0"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romanLcParenR"/>
              <a:tabLst>
                <a:tab pos="685800" algn="l"/>
              </a:tabLst>
            </a:pPr>
            <a:r>
              <a:rPr lang="en-GB" sz="2800" dirty="0" smtClean="0">
                <a:latin typeface="Times New Roman"/>
                <a:ea typeface="Times New Roman"/>
              </a:rPr>
              <a:t>is founded on the analysis of entire texts and not sentences</a:t>
            </a:r>
            <a:endParaRPr lang="fr-FR" sz="2400" dirty="0">
              <a:latin typeface="Times New Roman"/>
              <a:ea typeface="Times New Roman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14927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Text</a:t>
            </a:r>
            <a:r>
              <a:rPr lang="fr-FR" dirty="0" smtClean="0"/>
              <a:t> World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en-GB" dirty="0" smtClean="0"/>
              <a:t>The </a:t>
            </a:r>
            <a:r>
              <a:rPr lang="en-GB" dirty="0"/>
              <a:t>text world consists of </a:t>
            </a:r>
            <a:r>
              <a:rPr lang="en-GB" b="1" dirty="0">
                <a:solidFill>
                  <a:srgbClr val="FF0000"/>
                </a:solidFill>
              </a:rPr>
              <a:t>world-building elements</a:t>
            </a:r>
            <a:r>
              <a:rPr lang="en-GB" b="1" dirty="0"/>
              <a:t> </a:t>
            </a:r>
            <a:r>
              <a:rPr lang="en-GB" dirty="0"/>
              <a:t>and </a:t>
            </a:r>
            <a:r>
              <a:rPr lang="en-GB" b="1" dirty="0">
                <a:solidFill>
                  <a:srgbClr val="FF0000"/>
                </a:solidFill>
              </a:rPr>
              <a:t>function-advancing propositions</a:t>
            </a:r>
            <a:r>
              <a:rPr lang="en-GB" dirty="0"/>
              <a:t>.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r>
              <a:rPr lang="en-GB" b="1" i="1" dirty="0" smtClean="0"/>
              <a:t>World </a:t>
            </a:r>
            <a:r>
              <a:rPr lang="en-GB" b="1" i="1" dirty="0"/>
              <a:t>building elements</a:t>
            </a:r>
            <a:r>
              <a:rPr lang="en-GB" b="1" i="1" dirty="0" smtClean="0"/>
              <a:t>/ world builders</a:t>
            </a:r>
            <a:r>
              <a:rPr lang="en-GB" dirty="0" smtClean="0"/>
              <a:t> </a:t>
            </a:r>
            <a:r>
              <a:rPr lang="en-GB" dirty="0"/>
              <a:t>constitute the background against which the foreground events of the text will take place.</a:t>
            </a:r>
            <a:endParaRPr lang="fr-FR" dirty="0"/>
          </a:p>
          <a:p>
            <a:pPr lvl="1"/>
            <a:r>
              <a:rPr lang="en-GB" dirty="0" smtClean="0"/>
              <a:t>time </a:t>
            </a:r>
            <a:r>
              <a:rPr lang="en-GB" dirty="0"/>
              <a:t>(tense aspect, verbal system, temporal adverbs</a:t>
            </a:r>
            <a:endParaRPr lang="fr-FR" dirty="0"/>
          </a:p>
          <a:p>
            <a:pPr lvl="1"/>
            <a:r>
              <a:rPr lang="en-GB" dirty="0" smtClean="0"/>
              <a:t>location </a:t>
            </a:r>
            <a:r>
              <a:rPr lang="en-GB" dirty="0"/>
              <a:t>(locative adverbs, noun phrases specifying space)</a:t>
            </a:r>
            <a:endParaRPr lang="fr-FR" dirty="0"/>
          </a:p>
          <a:p>
            <a:pPr lvl="1"/>
            <a:r>
              <a:rPr lang="en-GB" dirty="0" smtClean="0"/>
              <a:t>characters </a:t>
            </a:r>
            <a:r>
              <a:rPr lang="en-GB" dirty="0"/>
              <a:t>&amp; objects (noun phrases and </a:t>
            </a:r>
            <a:r>
              <a:rPr lang="en-GB" dirty="0" err="1"/>
              <a:t>pronominals</a:t>
            </a:r>
            <a:r>
              <a:rPr lang="en-GB" dirty="0"/>
              <a:t>)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r>
              <a:rPr lang="en-GB" b="1" i="1" dirty="0" smtClean="0"/>
              <a:t>Function-advancing </a:t>
            </a:r>
            <a:r>
              <a:rPr lang="en-GB" b="1" i="1" dirty="0"/>
              <a:t>propositions/advancers</a:t>
            </a:r>
            <a:r>
              <a:rPr lang="en-GB" dirty="0"/>
              <a:t> propel the narrative world forward (states, actions, events, processes and arguments or predications made in relation to the objects and characters in the text word.</a:t>
            </a:r>
            <a:endParaRPr lang="fr-FR" dirty="0"/>
          </a:p>
          <a:p>
            <a:pPr lvl="1"/>
            <a:r>
              <a:rPr lang="en-GB" dirty="0"/>
              <a:t>Relational/</a:t>
            </a:r>
            <a:r>
              <a:rPr lang="en-GB" dirty="0" err="1"/>
              <a:t>attributional</a:t>
            </a:r>
            <a:r>
              <a:rPr lang="en-GB" dirty="0"/>
              <a:t> predication [mental processes] (</a:t>
            </a:r>
            <a:r>
              <a:rPr lang="en-GB" dirty="0">
                <a:sym typeface="Wingdings"/>
              </a:rPr>
              <a:t></a:t>
            </a:r>
            <a:r>
              <a:rPr lang="en-GB" dirty="0"/>
              <a:t>) (began to feel/needed sleep/did not want/gave her a feeling]</a:t>
            </a:r>
            <a:endParaRPr lang="fr-FR" dirty="0"/>
          </a:p>
          <a:p>
            <a:pPr lvl="1"/>
            <a:r>
              <a:rPr lang="en-GB" dirty="0"/>
              <a:t>Material actions/events (</a:t>
            </a:r>
            <a:r>
              <a:rPr lang="en-GB" dirty="0">
                <a:sym typeface="Symbol"/>
              </a:rPr>
              <a:t></a:t>
            </a:r>
            <a:r>
              <a:rPr lang="en-GB" dirty="0"/>
              <a:t>) (had left/came </a:t>
            </a:r>
            <a:r>
              <a:rPr lang="en-GB" dirty="0" smtClean="0"/>
              <a:t>up/came </a:t>
            </a:r>
            <a:r>
              <a:rPr lang="en-GB" dirty="0"/>
              <a:t>in/vanished)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95174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fr-FR" dirty="0" err="1" smtClean="0"/>
              <a:t>Sub-Worlds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14400" y="908720"/>
            <a:ext cx="7772400" cy="5832648"/>
          </a:xfrm>
        </p:spPr>
        <p:txBody>
          <a:bodyPr>
            <a:normAutofit fontScale="77500" lnSpcReduction="20000"/>
          </a:bodyPr>
          <a:lstStyle/>
          <a:p>
            <a:r>
              <a:rPr lang="en-GB" dirty="0"/>
              <a:t>Sub-worlds represent a variation in the texture of the world in focus, without the sense of leaving the current world.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algn="just"/>
            <a:r>
              <a:rPr lang="en-GB" b="1" i="1" dirty="0" smtClean="0"/>
              <a:t>Deictic </a:t>
            </a:r>
            <a:r>
              <a:rPr lang="en-GB" b="1" i="1" dirty="0"/>
              <a:t>sub-worlds</a:t>
            </a:r>
            <a:r>
              <a:rPr lang="en-GB" dirty="0"/>
              <a:t>: include flashbacks, </a:t>
            </a:r>
            <a:r>
              <a:rPr lang="en-GB" dirty="0" err="1" smtClean="0"/>
              <a:t>flashforwards</a:t>
            </a:r>
            <a:r>
              <a:rPr lang="en-GB" dirty="0" smtClean="0"/>
              <a:t>, </a:t>
            </a:r>
            <a:r>
              <a:rPr lang="en-GB" dirty="0"/>
              <a:t>any departure from the current situation such as direct speech, or any view onto another scene (watching a play, television)</a:t>
            </a:r>
            <a:endParaRPr lang="fr-FR" dirty="0"/>
          </a:p>
          <a:p>
            <a:r>
              <a:rPr lang="en-GB" dirty="0"/>
              <a:t>Always involves a variation in one or more world-building elements (usu. Shift in time and location)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r>
              <a:rPr lang="en-GB" b="1" i="1" dirty="0" smtClean="0"/>
              <a:t>Attitudinal </a:t>
            </a:r>
            <a:r>
              <a:rPr lang="en-GB" b="1" i="1" dirty="0"/>
              <a:t>sub-worlds</a:t>
            </a:r>
            <a:r>
              <a:rPr lang="en-GB" dirty="0"/>
              <a:t> include alternations due to desire, belief or purpose (constituting desire worlds, belief worlds, purpose worlds). (See wish, hope, dreamed, want /believe, know, think / promises, threats commands, offers, requests).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r>
              <a:rPr lang="en-GB" b="1" i="1" dirty="0" smtClean="0"/>
              <a:t>Epistemic </a:t>
            </a:r>
            <a:r>
              <a:rPr lang="en-GB" b="1" i="1" dirty="0"/>
              <a:t>sub-worlds</a:t>
            </a:r>
            <a:r>
              <a:rPr lang="en-GB" dirty="0"/>
              <a:t> deal with possibility and probability. Hypothetical words are triggered by modality (</a:t>
            </a:r>
            <a:r>
              <a:rPr lang="en-GB" dirty="0" smtClean="0"/>
              <a:t>would, </a:t>
            </a:r>
            <a:r>
              <a:rPr lang="en-GB" dirty="0"/>
              <a:t>will, should, conditional constructions </a:t>
            </a:r>
            <a:r>
              <a:rPr lang="en-GB" dirty="0" smtClean="0"/>
              <a:t>if/then). </a:t>
            </a:r>
            <a:r>
              <a:rPr lang="en-GB" dirty="0"/>
              <a:t>They can contain shifts in time, location, character or objects.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r>
              <a:rPr lang="en-GB" dirty="0" smtClean="0"/>
              <a:t>Some </a:t>
            </a:r>
            <a:r>
              <a:rPr lang="en-GB" dirty="0"/>
              <a:t>sub-worlds are accessible to the </a:t>
            </a:r>
            <a:r>
              <a:rPr lang="en-GB" dirty="0" smtClean="0"/>
              <a:t>participants, </a:t>
            </a:r>
            <a:r>
              <a:rPr lang="en-GB" dirty="0"/>
              <a:t>others only to the characters.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31670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fr-FR" dirty="0" smtClean="0"/>
              <a:t>TWT </a:t>
            </a:r>
            <a:r>
              <a:rPr lang="fr-FR" dirty="0" err="1" smtClean="0"/>
              <a:t>accounts</a:t>
            </a:r>
            <a:r>
              <a:rPr lang="fr-FR" dirty="0" smtClean="0"/>
              <a:t> for the </a:t>
            </a:r>
            <a:r>
              <a:rPr lang="fr-FR" dirty="0" err="1" smtClean="0"/>
              <a:t>continuity</a:t>
            </a:r>
            <a:r>
              <a:rPr lang="fr-FR" dirty="0" smtClean="0"/>
              <a:t> </a:t>
            </a:r>
            <a:r>
              <a:rPr lang="fr-FR" dirty="0" err="1" smtClean="0"/>
              <a:t>between</a:t>
            </a:r>
            <a:r>
              <a:rPr lang="fr-FR" dirty="0" smtClean="0"/>
              <a:t> the </a:t>
            </a:r>
            <a:r>
              <a:rPr lang="fr-FR" dirty="0" err="1" smtClean="0"/>
              <a:t>extralinguisitic</a:t>
            </a:r>
            <a:r>
              <a:rPr lang="fr-FR" dirty="0" smtClean="0"/>
              <a:t> reality and the </a:t>
            </a:r>
            <a:r>
              <a:rPr lang="fr-FR" dirty="0" err="1" smtClean="0"/>
              <a:t>fictional</a:t>
            </a:r>
            <a:r>
              <a:rPr lang="fr-FR" dirty="0" smtClean="0"/>
              <a:t> world.</a:t>
            </a:r>
          </a:p>
          <a:p>
            <a:pPr algn="just"/>
            <a:r>
              <a:rPr lang="fr-FR" dirty="0" smtClean="0"/>
              <a:t>TWT </a:t>
            </a:r>
            <a:r>
              <a:rPr lang="fr-FR" dirty="0" err="1" smtClean="0"/>
              <a:t>allows</a:t>
            </a:r>
            <a:r>
              <a:rPr lang="fr-FR" dirty="0" smtClean="0"/>
              <a:t> to </a:t>
            </a:r>
            <a:r>
              <a:rPr lang="fr-FR" dirty="0" err="1" smtClean="0"/>
              <a:t>account</a:t>
            </a:r>
            <a:r>
              <a:rPr lang="fr-FR" dirty="0" smtClean="0"/>
              <a:t> for </a:t>
            </a:r>
            <a:r>
              <a:rPr lang="fr-FR" dirty="0" err="1" smtClean="0"/>
              <a:t>phenomena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narratology</a:t>
            </a:r>
            <a:r>
              <a:rPr lang="fr-FR" dirty="0" smtClean="0"/>
              <a:t> tends to </a:t>
            </a:r>
            <a:r>
              <a:rPr lang="fr-FR" dirty="0" err="1" smtClean="0"/>
              <a:t>separate</a:t>
            </a:r>
            <a:r>
              <a:rPr lang="fr-FR" dirty="0" smtClean="0"/>
              <a:t>.</a:t>
            </a:r>
          </a:p>
          <a:p>
            <a:pPr algn="just"/>
            <a:r>
              <a:rPr lang="fr-FR" dirty="0" smtClean="0"/>
              <a:t>An </a:t>
            </a:r>
            <a:r>
              <a:rPr lang="fr-FR" dirty="0" err="1" smtClean="0"/>
              <a:t>analepsis</a:t>
            </a:r>
            <a:r>
              <a:rPr lang="fr-FR" dirty="0" smtClean="0"/>
              <a:t>, for </a:t>
            </a:r>
            <a:r>
              <a:rPr lang="fr-FR" dirty="0" err="1" smtClean="0"/>
              <a:t>example</a:t>
            </a:r>
            <a:r>
              <a:rPr lang="fr-FR" dirty="0" smtClean="0"/>
              <a:t>, or the </a:t>
            </a:r>
            <a:r>
              <a:rPr lang="fr-FR" dirty="0" err="1" smtClean="0"/>
              <a:t>the</a:t>
            </a:r>
            <a:r>
              <a:rPr lang="fr-FR" dirty="0" smtClean="0"/>
              <a:t> </a:t>
            </a:r>
            <a:r>
              <a:rPr lang="fr-FR" dirty="0" err="1" smtClean="0"/>
              <a:t>fact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a </a:t>
            </a:r>
            <a:r>
              <a:rPr lang="fr-FR" dirty="0" err="1" smtClean="0"/>
              <a:t>character</a:t>
            </a:r>
            <a:r>
              <a:rPr lang="fr-FR" dirty="0" smtClean="0"/>
              <a:t> expresses an intention of </a:t>
            </a:r>
            <a:r>
              <a:rPr lang="fr-FR" dirty="0" err="1" smtClean="0"/>
              <a:t>doing</a:t>
            </a:r>
            <a:r>
              <a:rPr lang="fr-FR" dirty="0" smtClean="0"/>
              <a:t> </a:t>
            </a:r>
            <a:r>
              <a:rPr lang="fr-FR" dirty="0" err="1" smtClean="0"/>
              <a:t>something</a:t>
            </a:r>
            <a:r>
              <a:rPr lang="fr-FR" dirty="0" smtClean="0"/>
              <a:t>, are </a:t>
            </a:r>
            <a:r>
              <a:rPr lang="fr-FR" dirty="0" err="1" smtClean="0"/>
              <a:t>analysed</a:t>
            </a:r>
            <a:r>
              <a:rPr lang="fr-FR" dirty="0" smtClean="0"/>
              <a:t> </a:t>
            </a:r>
            <a:r>
              <a:rPr lang="fr-FR" dirty="0" err="1" smtClean="0"/>
              <a:t>along</a:t>
            </a:r>
            <a:r>
              <a:rPr lang="fr-FR" dirty="0" smtClean="0"/>
              <a:t> the </a:t>
            </a:r>
            <a:r>
              <a:rPr lang="fr-FR" dirty="0" err="1" smtClean="0"/>
              <a:t>same</a:t>
            </a:r>
            <a:r>
              <a:rPr lang="fr-FR" dirty="0" smtClean="0"/>
              <a:t> </a:t>
            </a:r>
            <a:r>
              <a:rPr lang="fr-FR" dirty="0" err="1" smtClean="0"/>
              <a:t>lines</a:t>
            </a:r>
            <a:r>
              <a:rPr lang="fr-FR" dirty="0" smtClean="0"/>
              <a:t>, </a:t>
            </a:r>
            <a:r>
              <a:rPr lang="fr-FR" dirty="0" err="1" smtClean="0"/>
              <a:t>using</a:t>
            </a:r>
            <a:r>
              <a:rPr lang="fr-FR" dirty="0" smtClean="0"/>
              <a:t> the </a:t>
            </a:r>
            <a:r>
              <a:rPr lang="fr-FR" dirty="0" err="1" smtClean="0"/>
              <a:t>same</a:t>
            </a:r>
            <a:r>
              <a:rPr lang="fr-FR" dirty="0" smtClean="0"/>
              <a:t> </a:t>
            </a:r>
            <a:r>
              <a:rPr lang="fr-FR" dirty="0" err="1" smtClean="0"/>
              <a:t>tool</a:t>
            </a:r>
            <a:r>
              <a:rPr lang="fr-FR" dirty="0" smtClean="0"/>
              <a:t>, TWT.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8344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Defining</a:t>
            </a:r>
            <a:r>
              <a:rPr lang="fr-FR" dirty="0" smtClean="0"/>
              <a:t> </a:t>
            </a:r>
            <a:r>
              <a:rPr lang="fr-FR" dirty="0" err="1" smtClean="0"/>
              <a:t>stylistics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dirty="0" err="1" smtClean="0"/>
              <a:t>Stylistics</a:t>
            </a:r>
            <a:r>
              <a:rPr lang="fr-FR" dirty="0" smtClean="0"/>
              <a:t> has been </a:t>
            </a:r>
            <a:r>
              <a:rPr lang="fr-FR" dirty="0" err="1" smtClean="0"/>
              <a:t>defined</a:t>
            </a:r>
            <a:r>
              <a:rPr lang="fr-FR" dirty="0" smtClean="0"/>
              <a:t> as a </a:t>
            </a:r>
            <a:r>
              <a:rPr lang="fr-FR" dirty="0" err="1" smtClean="0"/>
              <a:t>sub</a:t>
            </a:r>
            <a:r>
              <a:rPr lang="fr-FR" dirty="0" smtClean="0"/>
              <a:t>-discipline of </a:t>
            </a:r>
            <a:r>
              <a:rPr lang="fr-FR" dirty="0" err="1" smtClean="0"/>
              <a:t>linguistics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concerned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the </a:t>
            </a:r>
            <a:r>
              <a:rPr lang="fr-FR" dirty="0" err="1" smtClean="0"/>
              <a:t>systematic</a:t>
            </a:r>
            <a:r>
              <a:rPr lang="fr-FR" dirty="0" smtClean="0"/>
              <a:t> </a:t>
            </a:r>
            <a:r>
              <a:rPr lang="fr-FR" dirty="0" err="1" smtClean="0"/>
              <a:t>analysis</a:t>
            </a:r>
            <a:r>
              <a:rPr lang="fr-FR" dirty="0" smtClean="0"/>
              <a:t> of style in </a:t>
            </a:r>
            <a:r>
              <a:rPr lang="fr-FR" dirty="0" err="1" smtClean="0"/>
              <a:t>language</a:t>
            </a:r>
            <a:r>
              <a:rPr lang="fr-FR" dirty="0" smtClean="0"/>
              <a:t> and how </a:t>
            </a:r>
            <a:r>
              <a:rPr lang="fr-FR" dirty="0" err="1" smtClean="0"/>
              <a:t>this</a:t>
            </a:r>
            <a:r>
              <a:rPr lang="fr-FR" dirty="0" smtClean="0"/>
              <a:t> </a:t>
            </a:r>
            <a:r>
              <a:rPr lang="fr-FR" dirty="0" err="1" smtClean="0"/>
              <a:t>can</a:t>
            </a:r>
            <a:r>
              <a:rPr lang="fr-FR" dirty="0" smtClean="0"/>
              <a:t> </a:t>
            </a:r>
            <a:r>
              <a:rPr lang="fr-FR" dirty="0" err="1" smtClean="0"/>
              <a:t>vary</a:t>
            </a:r>
            <a:r>
              <a:rPr lang="fr-FR" dirty="0" smtClean="0"/>
              <a:t> </a:t>
            </a:r>
            <a:r>
              <a:rPr lang="fr-FR" dirty="0" err="1" smtClean="0"/>
              <a:t>according</a:t>
            </a:r>
            <a:r>
              <a:rPr lang="fr-FR" dirty="0" smtClean="0"/>
              <a:t> to </a:t>
            </a:r>
            <a:r>
              <a:rPr lang="fr-FR" dirty="0" err="1" smtClean="0"/>
              <a:t>such</a:t>
            </a:r>
            <a:r>
              <a:rPr lang="fr-FR" dirty="0" smtClean="0"/>
              <a:t> </a:t>
            </a:r>
            <a:r>
              <a:rPr lang="fr-FR" dirty="0" err="1" smtClean="0"/>
              <a:t>factors</a:t>
            </a:r>
            <a:r>
              <a:rPr lang="fr-FR" dirty="0" smtClean="0"/>
              <a:t> as for </a:t>
            </a:r>
            <a:r>
              <a:rPr lang="fr-FR" dirty="0" err="1" smtClean="0"/>
              <a:t>example</a:t>
            </a:r>
            <a:r>
              <a:rPr lang="fr-FR" dirty="0" smtClean="0"/>
              <a:t>, genre, </a:t>
            </a:r>
            <a:r>
              <a:rPr lang="fr-FR" dirty="0" err="1" smtClean="0"/>
              <a:t>context</a:t>
            </a:r>
            <a:r>
              <a:rPr lang="fr-FR" dirty="0" smtClean="0"/>
              <a:t>, </a:t>
            </a:r>
            <a:r>
              <a:rPr lang="fr-FR" dirty="0" err="1" smtClean="0"/>
              <a:t>historical</a:t>
            </a:r>
            <a:r>
              <a:rPr lang="fr-FR" dirty="0" smtClean="0"/>
              <a:t> </a:t>
            </a:r>
            <a:r>
              <a:rPr lang="fr-FR" dirty="0" err="1" smtClean="0"/>
              <a:t>period</a:t>
            </a:r>
            <a:r>
              <a:rPr lang="fr-FR" dirty="0" smtClean="0"/>
              <a:t> and </a:t>
            </a:r>
            <a:r>
              <a:rPr lang="fr-FR" dirty="0" err="1" smtClean="0"/>
              <a:t>author</a:t>
            </a:r>
            <a:r>
              <a:rPr lang="fr-F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3424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Edna O’Brien (1930-)</a:t>
            </a:r>
            <a:endParaRPr lang="en-US" dirty="0"/>
          </a:p>
        </p:txBody>
      </p:sp>
      <p:pic>
        <p:nvPicPr>
          <p:cNvPr id="6" name="Espace réservé du contenu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9841" y="2312988"/>
            <a:ext cx="2765768" cy="3494087"/>
          </a:xfrm>
        </p:spPr>
      </p:pic>
      <p:pic>
        <p:nvPicPr>
          <p:cNvPr id="5" name="Espace réservé du contenu 3"/>
          <p:cNvPicPr>
            <a:picLocks noGrp="1" noChangeAspect="1"/>
          </p:cNvPicPr>
          <p:nvPr>
            <p:ph sz="quarter" idx="1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3430" y="2312988"/>
            <a:ext cx="2722665" cy="3494087"/>
          </a:xfrm>
        </p:spPr>
      </p:pic>
    </p:spTree>
    <p:extLst>
      <p:ext uri="{BB962C8B-B14F-4D97-AF65-F5344CB8AC3E}">
        <p14:creationId xmlns:p14="http://schemas.microsoft.com/office/powerpoint/2010/main" val="434868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What</a:t>
            </a:r>
            <a:r>
              <a:rPr lang="fr-FR" dirty="0" smtClean="0"/>
              <a:t> to </a:t>
            </a:r>
            <a:r>
              <a:rPr lang="fr-FR" dirty="0" err="1" smtClean="0"/>
              <a:t>bear</a:t>
            </a:r>
            <a:r>
              <a:rPr lang="fr-FR" dirty="0" smtClean="0"/>
              <a:t> in </a:t>
            </a:r>
            <a:r>
              <a:rPr lang="fr-FR" dirty="0" err="1" smtClean="0"/>
              <a:t>mind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fr-FR" dirty="0" err="1" smtClean="0"/>
              <a:t>Strong</a:t>
            </a:r>
            <a:r>
              <a:rPr lang="fr-FR" dirty="0" smtClean="0"/>
              <a:t> </a:t>
            </a:r>
            <a:r>
              <a:rPr lang="fr-FR" dirty="0" err="1" smtClean="0"/>
              <a:t>autobiographical</a:t>
            </a:r>
            <a:r>
              <a:rPr lang="fr-FR" dirty="0" smtClean="0"/>
              <a:t> component of </a:t>
            </a:r>
            <a:r>
              <a:rPr lang="fr-FR" dirty="0" err="1" smtClean="0"/>
              <a:t>O’Brien’s</a:t>
            </a:r>
            <a:r>
              <a:rPr lang="fr-FR" dirty="0" smtClean="0"/>
              <a:t> </a:t>
            </a:r>
            <a:r>
              <a:rPr lang="fr-FR" dirty="0" err="1" smtClean="0"/>
              <a:t>work</a:t>
            </a:r>
            <a:r>
              <a:rPr lang="fr-FR" dirty="0" smtClean="0"/>
              <a:t>, </a:t>
            </a:r>
            <a:r>
              <a:rPr lang="fr-FR" dirty="0" err="1" smtClean="0"/>
              <a:t>either</a:t>
            </a:r>
            <a:r>
              <a:rPr lang="fr-FR" dirty="0" smtClean="0"/>
              <a:t> fiction or non fiction i.e. </a:t>
            </a:r>
            <a:r>
              <a:rPr lang="fr-FR" dirty="0" err="1" smtClean="0"/>
              <a:t>continuity</a:t>
            </a:r>
            <a:r>
              <a:rPr lang="fr-FR" dirty="0" smtClean="0"/>
              <a:t> </a:t>
            </a:r>
            <a:r>
              <a:rPr lang="fr-FR" dirty="0" err="1" smtClean="0"/>
              <a:t>between</a:t>
            </a:r>
            <a:r>
              <a:rPr lang="fr-FR" dirty="0" smtClean="0"/>
              <a:t> the world of the </a:t>
            </a:r>
            <a:r>
              <a:rPr lang="fr-FR" dirty="0" err="1" smtClean="0"/>
              <a:t>author</a:t>
            </a:r>
            <a:r>
              <a:rPr lang="fr-FR" dirty="0" smtClean="0"/>
              <a:t> and the </a:t>
            </a:r>
            <a:r>
              <a:rPr lang="fr-FR" dirty="0" err="1" smtClean="0"/>
              <a:t>textual</a:t>
            </a:r>
            <a:r>
              <a:rPr lang="fr-FR" dirty="0" smtClean="0"/>
              <a:t> world.</a:t>
            </a:r>
          </a:p>
          <a:p>
            <a:pPr algn="just"/>
            <a:r>
              <a:rPr lang="fr-FR" dirty="0" smtClean="0"/>
              <a:t>An </a:t>
            </a:r>
            <a:r>
              <a:rPr lang="fr-FR" dirty="0" err="1" smtClean="0"/>
              <a:t>omnipresent</a:t>
            </a:r>
            <a:r>
              <a:rPr lang="fr-FR" dirty="0" smtClean="0"/>
              <a:t> Irish </a:t>
            </a:r>
            <a:r>
              <a:rPr lang="fr-FR" dirty="0" err="1" smtClean="0"/>
              <a:t>context</a:t>
            </a:r>
            <a:r>
              <a:rPr lang="fr-FR" dirty="0" smtClean="0"/>
              <a:t>. Most of the time </a:t>
            </a:r>
            <a:r>
              <a:rPr lang="fr-FR" dirty="0" err="1" smtClean="0"/>
              <a:t>suggested</a:t>
            </a:r>
            <a:r>
              <a:rPr lang="fr-FR" dirty="0" smtClean="0"/>
              <a:t> or </a:t>
            </a:r>
            <a:r>
              <a:rPr lang="fr-FR" dirty="0" err="1" smtClean="0"/>
              <a:t>alluded</a:t>
            </a:r>
            <a:r>
              <a:rPr lang="fr-FR" dirty="0" smtClean="0"/>
              <a:t> to. </a:t>
            </a:r>
            <a:r>
              <a:rPr lang="fr-FR" dirty="0" err="1" smtClean="0"/>
              <a:t>What</a:t>
            </a:r>
            <a:r>
              <a:rPr lang="fr-FR" dirty="0" smtClean="0"/>
              <a:t> </a:t>
            </a:r>
            <a:r>
              <a:rPr lang="fr-FR" dirty="0" err="1" smtClean="0"/>
              <a:t>kind</a:t>
            </a:r>
            <a:r>
              <a:rPr lang="fr-FR" dirty="0" smtClean="0"/>
              <a:t> of </a:t>
            </a:r>
            <a:r>
              <a:rPr lang="fr-FR" dirty="0" err="1" smtClean="0"/>
              <a:t>reader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targeted</a:t>
            </a:r>
            <a:r>
              <a:rPr lang="fr-FR" dirty="0" smtClean="0"/>
              <a:t>? A </a:t>
            </a:r>
            <a:r>
              <a:rPr lang="fr-FR" dirty="0" err="1" smtClean="0"/>
              <a:t>reader</a:t>
            </a:r>
            <a:r>
              <a:rPr lang="fr-FR" dirty="0" smtClean="0"/>
              <a:t> able to </a:t>
            </a:r>
            <a:r>
              <a:rPr lang="fr-FR" dirty="0" err="1" smtClean="0"/>
              <a:t>make</a:t>
            </a:r>
            <a:r>
              <a:rPr lang="fr-FR" dirty="0" smtClean="0"/>
              <a:t> </a:t>
            </a:r>
            <a:r>
              <a:rPr lang="fr-FR" dirty="0" err="1" smtClean="0"/>
              <a:t>sense</a:t>
            </a:r>
            <a:r>
              <a:rPr lang="fr-FR" dirty="0" smtClean="0"/>
              <a:t> of </a:t>
            </a:r>
            <a:r>
              <a:rPr lang="fr-FR" dirty="0" err="1" smtClean="0"/>
              <a:t>specific</a:t>
            </a:r>
            <a:r>
              <a:rPr lang="fr-FR" dirty="0" smtClean="0"/>
              <a:t> allusions.</a:t>
            </a:r>
          </a:p>
          <a:p>
            <a:pPr algn="just"/>
            <a:r>
              <a:rPr lang="fr-FR" dirty="0" smtClean="0"/>
              <a:t>The importance of </a:t>
            </a:r>
            <a:r>
              <a:rPr lang="fr-FR" dirty="0" err="1" smtClean="0"/>
              <a:t>interior</a:t>
            </a:r>
            <a:r>
              <a:rPr lang="fr-FR" dirty="0" smtClean="0"/>
              <a:t> life. </a:t>
            </a:r>
            <a:r>
              <a:rPr lang="fr-FR" dirty="0" err="1" smtClean="0"/>
              <a:t>True</a:t>
            </a:r>
            <a:r>
              <a:rPr lang="fr-FR" dirty="0" smtClean="0"/>
              <a:t> about the </a:t>
            </a:r>
            <a:r>
              <a:rPr lang="fr-FR" dirty="0" err="1" smtClean="0"/>
              <a:t>author</a:t>
            </a:r>
            <a:r>
              <a:rPr lang="fr-FR" dirty="0" smtClean="0"/>
              <a:t> but </a:t>
            </a:r>
            <a:r>
              <a:rPr lang="fr-FR" dirty="0" err="1" smtClean="0"/>
              <a:t>also</a:t>
            </a:r>
            <a:r>
              <a:rPr lang="fr-FR" dirty="0" smtClean="0"/>
              <a:t> of </a:t>
            </a:r>
            <a:r>
              <a:rPr lang="fr-FR" dirty="0" err="1" smtClean="0"/>
              <a:t>many</a:t>
            </a:r>
            <a:r>
              <a:rPr lang="fr-FR" dirty="0" smtClean="0"/>
              <a:t> </a:t>
            </a:r>
            <a:r>
              <a:rPr lang="fr-FR" dirty="0" err="1" smtClean="0"/>
              <a:t>characters</a:t>
            </a:r>
            <a:r>
              <a:rPr lang="fr-FR" dirty="0" smtClean="0"/>
              <a:t>, </a:t>
            </a:r>
            <a:r>
              <a:rPr lang="fr-FR" dirty="0" err="1" smtClean="0"/>
              <a:t>especially</a:t>
            </a:r>
            <a:r>
              <a:rPr lang="fr-FR" dirty="0" smtClean="0"/>
              <a:t> </a:t>
            </a:r>
            <a:r>
              <a:rPr lang="fr-FR" dirty="0" err="1" smtClean="0"/>
              <a:t>women</a:t>
            </a:r>
            <a:r>
              <a:rPr lang="fr-FR" dirty="0" smtClean="0"/>
              <a:t> , but not </a:t>
            </a:r>
            <a:r>
              <a:rPr lang="fr-FR" dirty="0" err="1" smtClean="0"/>
              <a:t>exclusively</a:t>
            </a:r>
            <a:r>
              <a:rPr lang="fr-FR" dirty="0" smtClean="0"/>
              <a:t>. A </a:t>
            </a:r>
            <a:r>
              <a:rPr lang="fr-FR" dirty="0" err="1" smtClean="0"/>
              <a:t>related</a:t>
            </a:r>
            <a:r>
              <a:rPr lang="fr-FR" dirty="0" smtClean="0"/>
              <a:t> feeling of </a:t>
            </a:r>
            <a:r>
              <a:rPr lang="fr-FR" dirty="0" err="1" smtClean="0"/>
              <a:t>loneliness</a:t>
            </a:r>
            <a:r>
              <a:rPr lang="fr-FR" dirty="0" smtClean="0"/>
              <a:t>, of </a:t>
            </a:r>
            <a:r>
              <a:rPr lang="fr-FR" dirty="0" err="1" smtClean="0"/>
              <a:t>being</a:t>
            </a:r>
            <a:r>
              <a:rPr lang="fr-FR" dirty="0" smtClean="0"/>
              <a:t> </a:t>
            </a:r>
            <a:r>
              <a:rPr lang="fr-FR" dirty="0" err="1" smtClean="0"/>
              <a:t>cut</a:t>
            </a:r>
            <a:r>
              <a:rPr lang="fr-FR" dirty="0" smtClean="0"/>
              <a:t> out </a:t>
            </a:r>
            <a:r>
              <a:rPr lang="fr-FR" dirty="0" err="1" smtClean="0"/>
              <a:t>from</a:t>
            </a:r>
            <a:r>
              <a:rPr lang="fr-FR" dirty="0" smtClean="0"/>
              <a:t> the </a:t>
            </a:r>
            <a:r>
              <a:rPr lang="fr-FR" dirty="0" err="1" smtClean="0"/>
              <a:t>rest</a:t>
            </a:r>
            <a:r>
              <a:rPr lang="fr-FR" dirty="0" smtClean="0"/>
              <a:t> of the world.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7789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dirty="0" smtClean="0"/>
              <a:t>« The </a:t>
            </a:r>
            <a:r>
              <a:rPr lang="fr-FR" dirty="0" err="1" smtClean="0"/>
              <a:t>raw</a:t>
            </a:r>
            <a:r>
              <a:rPr lang="fr-FR" dirty="0" smtClean="0"/>
              <a:t> </a:t>
            </a:r>
            <a:r>
              <a:rPr lang="fr-FR" dirty="0" err="1" smtClean="0"/>
              <a:t>stuff</a:t>
            </a:r>
            <a:r>
              <a:rPr lang="fr-FR" dirty="0" smtClean="0"/>
              <a:t> » or </a:t>
            </a:r>
            <a:r>
              <a:rPr lang="fr-FR" dirty="0" err="1" smtClean="0"/>
              <a:t>being</a:t>
            </a:r>
            <a:r>
              <a:rPr lang="fr-FR" dirty="0" smtClean="0"/>
              <a:t> </a:t>
            </a:r>
            <a:r>
              <a:rPr lang="fr-FR" dirty="0" err="1" smtClean="0"/>
              <a:t>at</a:t>
            </a:r>
            <a:r>
              <a:rPr lang="fr-FR" dirty="0" smtClean="0"/>
              <a:t> one </a:t>
            </a:r>
            <a:r>
              <a:rPr lang="fr-FR" dirty="0" err="1" smtClean="0"/>
              <a:t>with</a:t>
            </a:r>
            <a:r>
              <a:rPr lang="fr-FR" dirty="0" smtClean="0"/>
              <a:t> nature. A </a:t>
            </a:r>
            <a:r>
              <a:rPr lang="fr-FR" dirty="0" err="1" smtClean="0"/>
              <a:t>sense</a:t>
            </a:r>
            <a:r>
              <a:rPr lang="fr-FR" dirty="0" smtClean="0"/>
              <a:t> of </a:t>
            </a:r>
            <a:r>
              <a:rPr lang="fr-FR" dirty="0" err="1" smtClean="0"/>
              <a:t>what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fundamental</a:t>
            </a:r>
            <a:r>
              <a:rPr lang="fr-FR" dirty="0" smtClean="0"/>
              <a:t> in life. </a:t>
            </a:r>
            <a:r>
              <a:rPr lang="fr-FR" dirty="0" err="1" smtClean="0"/>
              <a:t>Awareness</a:t>
            </a:r>
            <a:r>
              <a:rPr lang="fr-FR" dirty="0" smtClean="0"/>
              <a:t> of </a:t>
            </a:r>
            <a:r>
              <a:rPr lang="fr-FR" dirty="0" err="1" smtClean="0"/>
              <a:t>our</a:t>
            </a:r>
            <a:r>
              <a:rPr lang="fr-FR" dirty="0" smtClean="0"/>
              <a:t> basic </a:t>
            </a:r>
            <a:r>
              <a:rPr lang="fr-FR" dirty="0" err="1" smtClean="0"/>
              <a:t>needs</a:t>
            </a:r>
            <a:r>
              <a:rPr lang="fr-FR" dirty="0" smtClean="0"/>
              <a:t> as </a:t>
            </a:r>
            <a:r>
              <a:rPr lang="fr-FR" dirty="0" err="1" smtClean="0"/>
              <a:t>human</a:t>
            </a:r>
            <a:r>
              <a:rPr lang="fr-FR" dirty="0" smtClean="0"/>
              <a:t> </a:t>
            </a:r>
            <a:r>
              <a:rPr lang="fr-FR" dirty="0" err="1" smtClean="0"/>
              <a:t>beings</a:t>
            </a:r>
            <a:r>
              <a:rPr lang="fr-FR" dirty="0" smtClean="0"/>
              <a:t>. One of the </a:t>
            </a:r>
            <a:r>
              <a:rPr lang="fr-FR" dirty="0" err="1" smtClean="0"/>
              <a:t>ingredients</a:t>
            </a:r>
            <a:r>
              <a:rPr lang="fr-FR" dirty="0" smtClean="0"/>
              <a:t> of </a:t>
            </a:r>
            <a:r>
              <a:rPr lang="fr-FR" dirty="0" err="1" smtClean="0"/>
              <a:t>sympathy</a:t>
            </a:r>
            <a:r>
              <a:rPr lang="fr-FR" dirty="0"/>
              <a:t> </a:t>
            </a:r>
            <a:r>
              <a:rPr lang="fr-FR" dirty="0" smtClean="0"/>
              <a:t>for the </a:t>
            </a:r>
            <a:r>
              <a:rPr lang="fr-FR" dirty="0" err="1" smtClean="0"/>
              <a:t>characters</a:t>
            </a:r>
            <a:r>
              <a:rPr lang="fr-FR" dirty="0" smtClean="0"/>
              <a:t>.</a:t>
            </a:r>
          </a:p>
          <a:p>
            <a:pPr algn="just"/>
            <a:r>
              <a:rPr lang="fr-FR" dirty="0" smtClean="0"/>
              <a:t>All </a:t>
            </a:r>
            <a:r>
              <a:rPr lang="fr-FR" dirty="0" err="1" smtClean="0"/>
              <a:t>these</a:t>
            </a:r>
            <a:r>
              <a:rPr lang="fr-FR" dirty="0" smtClean="0"/>
              <a:t> aspects are to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found</a:t>
            </a:r>
            <a:r>
              <a:rPr lang="fr-FR" dirty="0" smtClean="0"/>
              <a:t> in Edna </a:t>
            </a:r>
            <a:r>
              <a:rPr lang="fr-FR" dirty="0" err="1" smtClean="0"/>
              <a:t>O’Brien’s</a:t>
            </a:r>
            <a:r>
              <a:rPr lang="fr-FR" dirty="0" smtClean="0"/>
              <a:t> </a:t>
            </a:r>
            <a:r>
              <a:rPr lang="fr-FR" dirty="0" err="1" smtClean="0"/>
              <a:t>latest</a:t>
            </a:r>
            <a:r>
              <a:rPr lang="fr-FR" dirty="0" smtClean="0"/>
              <a:t> collection of short stories, </a:t>
            </a:r>
            <a:r>
              <a:rPr lang="fr-FR" dirty="0" err="1" smtClean="0"/>
              <a:t>published</a:t>
            </a:r>
            <a:r>
              <a:rPr lang="fr-FR" dirty="0" smtClean="0"/>
              <a:t> </a:t>
            </a:r>
            <a:r>
              <a:rPr lang="fr-FR" dirty="0" err="1" smtClean="0"/>
              <a:t>before</a:t>
            </a:r>
            <a:r>
              <a:rPr lang="fr-FR" dirty="0" smtClean="0"/>
              <a:t> </a:t>
            </a:r>
            <a:r>
              <a:rPr lang="fr-FR" dirty="0" err="1" smtClean="0"/>
              <a:t>her</a:t>
            </a:r>
            <a:r>
              <a:rPr lang="fr-FR" dirty="0" smtClean="0"/>
              <a:t> </a:t>
            </a:r>
            <a:r>
              <a:rPr lang="fr-FR" dirty="0" err="1" smtClean="0"/>
              <a:t>autobiography</a:t>
            </a:r>
            <a:r>
              <a:rPr lang="fr-FR" dirty="0" smtClean="0"/>
              <a:t>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570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i="1" dirty="0" smtClean="0"/>
              <a:t>Saints and </a:t>
            </a:r>
            <a:r>
              <a:rPr lang="fr-FR" i="1" dirty="0" err="1" smtClean="0"/>
              <a:t>Sinners</a:t>
            </a:r>
            <a:r>
              <a:rPr lang="fr-FR" i="1" dirty="0" smtClean="0"/>
              <a:t> 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sz="2700" dirty="0" err="1" smtClean="0"/>
              <a:t>Faber</a:t>
            </a:r>
            <a:r>
              <a:rPr lang="fr-FR" sz="2700" dirty="0" smtClean="0"/>
              <a:t> and </a:t>
            </a:r>
            <a:r>
              <a:rPr lang="fr-FR" sz="2700" dirty="0" err="1" smtClean="0"/>
              <a:t>Faber</a:t>
            </a:r>
            <a:r>
              <a:rPr lang="fr-FR" sz="2700" dirty="0" smtClean="0"/>
              <a:t> 2011</a:t>
            </a:r>
            <a:endParaRPr lang="en-US" sz="27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http://static.guim.co.uk/sys-images/Books/Pix/covers/2011/3/1/1298992462701/Saints-and-Sinner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4982" y="2136217"/>
            <a:ext cx="2389146" cy="3669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2324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« </a:t>
            </a:r>
            <a:r>
              <a:rPr lang="fr-FR" dirty="0" err="1" smtClean="0"/>
              <a:t>Send</a:t>
            </a:r>
            <a:r>
              <a:rPr lang="fr-FR" dirty="0" smtClean="0"/>
              <a:t> </a:t>
            </a:r>
            <a:r>
              <a:rPr lang="fr-FR" dirty="0" err="1" smtClean="0"/>
              <a:t>my</a:t>
            </a:r>
            <a:r>
              <a:rPr lang="fr-FR" dirty="0" smtClean="0"/>
              <a:t> </a:t>
            </a:r>
            <a:r>
              <a:rPr lang="fr-FR" dirty="0" err="1" smtClean="0"/>
              <a:t>Roots</a:t>
            </a:r>
            <a:r>
              <a:rPr lang="fr-FR" dirty="0" smtClean="0"/>
              <a:t> </a:t>
            </a:r>
            <a:r>
              <a:rPr lang="fr-FR" dirty="0" err="1" smtClean="0"/>
              <a:t>Rain</a:t>
            </a:r>
            <a:r>
              <a:rPr lang="fr-FR" dirty="0" smtClean="0"/>
              <a:t> »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fr-FR" dirty="0" smtClean="0"/>
              <a:t>A </a:t>
            </a:r>
            <a:r>
              <a:rPr lang="fr-FR" dirty="0" err="1" smtClean="0"/>
              <a:t>spinster</a:t>
            </a:r>
            <a:r>
              <a:rPr lang="fr-FR" dirty="0" smtClean="0"/>
              <a:t> </a:t>
            </a:r>
            <a:r>
              <a:rPr lang="fr-FR" dirty="0" err="1" smtClean="0"/>
              <a:t>who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a </a:t>
            </a:r>
            <a:r>
              <a:rPr lang="fr-FR" dirty="0" err="1" smtClean="0"/>
              <a:t>librarian</a:t>
            </a:r>
            <a:r>
              <a:rPr lang="fr-FR" dirty="0" smtClean="0"/>
              <a:t> in a </a:t>
            </a:r>
            <a:r>
              <a:rPr lang="fr-FR" dirty="0" err="1" smtClean="0"/>
              <a:t>small</a:t>
            </a:r>
            <a:r>
              <a:rPr lang="fr-FR" dirty="0" smtClean="0"/>
              <a:t> Irish </a:t>
            </a:r>
            <a:r>
              <a:rPr lang="fr-FR" dirty="0" err="1" smtClean="0"/>
              <a:t>town</a:t>
            </a:r>
            <a:r>
              <a:rPr lang="fr-FR" dirty="0" smtClean="0"/>
              <a:t> </a:t>
            </a:r>
            <a:r>
              <a:rPr lang="fr-FR" dirty="0" err="1" smtClean="0"/>
              <a:t>comes</a:t>
            </a:r>
            <a:r>
              <a:rPr lang="fr-FR" dirty="0" smtClean="0"/>
              <a:t> to a </a:t>
            </a:r>
            <a:r>
              <a:rPr lang="fr-FR" dirty="0" err="1" smtClean="0"/>
              <a:t>luxury</a:t>
            </a:r>
            <a:r>
              <a:rPr lang="fr-FR" dirty="0" smtClean="0"/>
              <a:t> </a:t>
            </a:r>
            <a:r>
              <a:rPr lang="fr-FR" dirty="0" err="1" smtClean="0"/>
              <a:t>hotel</a:t>
            </a:r>
            <a:r>
              <a:rPr lang="fr-FR" dirty="0" smtClean="0"/>
              <a:t> in Dublin in </a:t>
            </a:r>
            <a:r>
              <a:rPr lang="fr-FR" dirty="0" err="1" smtClean="0"/>
              <a:t>order</a:t>
            </a:r>
            <a:r>
              <a:rPr lang="fr-FR" dirty="0" smtClean="0"/>
              <a:t> to </a:t>
            </a:r>
            <a:r>
              <a:rPr lang="fr-FR" dirty="0" err="1" smtClean="0"/>
              <a:t>meet</a:t>
            </a:r>
            <a:r>
              <a:rPr lang="fr-FR" dirty="0" smtClean="0"/>
              <a:t> one of the </a:t>
            </a:r>
            <a:r>
              <a:rPr lang="fr-FR" dirty="0" err="1" smtClean="0"/>
              <a:t>poets</a:t>
            </a:r>
            <a:r>
              <a:rPr lang="fr-FR" dirty="0" smtClean="0"/>
              <a:t> </a:t>
            </a:r>
            <a:r>
              <a:rPr lang="fr-FR" dirty="0" err="1" smtClean="0"/>
              <a:t>she</a:t>
            </a:r>
            <a:r>
              <a:rPr lang="fr-FR" dirty="0" smtClean="0"/>
              <a:t> admires </a:t>
            </a:r>
            <a:r>
              <a:rPr lang="fr-FR" dirty="0" err="1" smtClean="0"/>
              <a:t>most</a:t>
            </a:r>
            <a:r>
              <a:rPr lang="fr-FR" dirty="0" smtClean="0"/>
              <a:t> and </a:t>
            </a:r>
            <a:r>
              <a:rPr lang="fr-FR" dirty="0" err="1" smtClean="0"/>
              <a:t>with</a:t>
            </a:r>
            <a:r>
              <a:rPr lang="fr-FR" dirty="0" smtClean="0"/>
              <a:t> </a:t>
            </a:r>
            <a:r>
              <a:rPr lang="fr-FR" dirty="0" err="1" smtClean="0"/>
              <a:t>whom</a:t>
            </a:r>
            <a:r>
              <a:rPr lang="fr-FR" dirty="0" smtClean="0"/>
              <a:t> </a:t>
            </a:r>
            <a:r>
              <a:rPr lang="fr-FR" dirty="0" err="1" smtClean="0"/>
              <a:t>she’s</a:t>
            </a:r>
            <a:r>
              <a:rPr lang="fr-FR" dirty="0" smtClean="0"/>
              <a:t> been in contact for </a:t>
            </a:r>
            <a:r>
              <a:rPr lang="fr-FR" dirty="0" err="1" smtClean="0"/>
              <a:t>some</a:t>
            </a:r>
            <a:r>
              <a:rPr lang="fr-FR" dirty="0" smtClean="0"/>
              <a:t> time. </a:t>
            </a:r>
            <a:r>
              <a:rPr lang="fr-FR" dirty="0" err="1" smtClean="0"/>
              <a:t>She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ushered</a:t>
            </a:r>
            <a:r>
              <a:rPr lang="fr-FR" dirty="0" smtClean="0"/>
              <a:t> </a:t>
            </a:r>
            <a:r>
              <a:rPr lang="fr-FR" dirty="0" err="1" smtClean="0"/>
              <a:t>into</a:t>
            </a:r>
            <a:r>
              <a:rPr lang="fr-FR" dirty="0" smtClean="0"/>
              <a:t> a </a:t>
            </a:r>
            <a:r>
              <a:rPr lang="fr-FR" dirty="0" err="1" smtClean="0"/>
              <a:t>lounge</a:t>
            </a:r>
            <a:r>
              <a:rPr lang="fr-FR" dirty="0" smtClean="0"/>
              <a:t> </a:t>
            </a:r>
            <a:r>
              <a:rPr lang="fr-FR" dirty="0" err="1" smtClean="0"/>
              <a:t>where</a:t>
            </a:r>
            <a:r>
              <a:rPr lang="fr-FR" dirty="0" smtClean="0"/>
              <a:t> </a:t>
            </a:r>
            <a:r>
              <a:rPr lang="fr-FR" dirty="0" err="1" smtClean="0"/>
              <a:t>she</a:t>
            </a:r>
            <a:r>
              <a:rPr lang="fr-FR" dirty="0" smtClean="0"/>
              <a:t> </a:t>
            </a:r>
            <a:r>
              <a:rPr lang="fr-FR" dirty="0" err="1" smtClean="0"/>
              <a:t>can</a:t>
            </a:r>
            <a:r>
              <a:rPr lang="fr-FR" dirty="0" smtClean="0"/>
              <a:t> </a:t>
            </a:r>
            <a:r>
              <a:rPr lang="fr-FR" dirty="0" err="1" smtClean="0"/>
              <a:t>wait</a:t>
            </a:r>
            <a:r>
              <a:rPr lang="fr-FR" dirty="0" smtClean="0"/>
              <a:t> for </a:t>
            </a:r>
            <a:r>
              <a:rPr lang="fr-FR" dirty="0" err="1" smtClean="0"/>
              <a:t>him</a:t>
            </a:r>
            <a:r>
              <a:rPr lang="fr-FR" dirty="0" smtClean="0"/>
              <a:t>, </a:t>
            </a:r>
            <a:r>
              <a:rPr lang="fr-FR" dirty="0" err="1" smtClean="0"/>
              <a:t>away</a:t>
            </a:r>
            <a:r>
              <a:rPr lang="fr-FR" dirty="0" smtClean="0"/>
              <a:t> </a:t>
            </a:r>
            <a:r>
              <a:rPr lang="fr-FR" dirty="0" err="1" smtClean="0"/>
              <a:t>from</a:t>
            </a:r>
            <a:r>
              <a:rPr lang="fr-FR" dirty="0" smtClean="0"/>
              <a:t> the agitation of the entrance hall. </a:t>
            </a:r>
            <a:r>
              <a:rPr lang="fr-FR" dirty="0" err="1" smtClean="0"/>
              <a:t>While</a:t>
            </a:r>
            <a:r>
              <a:rPr lang="fr-FR" dirty="0" smtClean="0"/>
              <a:t> </a:t>
            </a:r>
            <a:r>
              <a:rPr lang="fr-FR" dirty="0" err="1" smtClean="0"/>
              <a:t>waiting</a:t>
            </a:r>
            <a:r>
              <a:rPr lang="fr-FR" dirty="0" smtClean="0"/>
              <a:t>, </a:t>
            </a:r>
            <a:r>
              <a:rPr lang="fr-FR" dirty="0" err="1" smtClean="0"/>
              <a:t>she</a:t>
            </a:r>
            <a:r>
              <a:rPr lang="fr-FR" dirty="0" smtClean="0"/>
              <a:t> </a:t>
            </a:r>
            <a:r>
              <a:rPr lang="fr-FR" dirty="0" err="1" smtClean="0"/>
              <a:t>thinks</a:t>
            </a:r>
            <a:r>
              <a:rPr lang="fr-FR" dirty="0" smtClean="0"/>
              <a:t> of </a:t>
            </a:r>
            <a:r>
              <a:rPr lang="fr-FR" dirty="0" err="1" smtClean="0"/>
              <a:t>various</a:t>
            </a:r>
            <a:r>
              <a:rPr lang="fr-FR" dirty="0" smtClean="0"/>
              <a:t> </a:t>
            </a:r>
            <a:r>
              <a:rPr lang="fr-FR" dirty="0" err="1" smtClean="0"/>
              <a:t>episodes</a:t>
            </a:r>
            <a:r>
              <a:rPr lang="fr-FR" dirty="0" smtClean="0"/>
              <a:t> of </a:t>
            </a:r>
            <a:r>
              <a:rPr lang="fr-FR" dirty="0" err="1" smtClean="0"/>
              <a:t>her</a:t>
            </a:r>
            <a:r>
              <a:rPr lang="fr-FR" dirty="0" smtClean="0"/>
              <a:t> </a:t>
            </a:r>
            <a:r>
              <a:rPr lang="fr-FR" dirty="0" err="1" smtClean="0"/>
              <a:t>past</a:t>
            </a:r>
            <a:r>
              <a:rPr lang="fr-FR" dirty="0" smtClean="0"/>
              <a:t> life, </a:t>
            </a:r>
            <a:r>
              <a:rPr lang="fr-FR" dirty="0" err="1" smtClean="0"/>
              <a:t>most</a:t>
            </a:r>
            <a:r>
              <a:rPr lang="fr-FR" dirty="0" smtClean="0"/>
              <a:t> of </a:t>
            </a:r>
            <a:r>
              <a:rPr lang="fr-FR" dirty="0" err="1" smtClean="0"/>
              <a:t>them</a:t>
            </a:r>
            <a:r>
              <a:rPr lang="fr-FR" dirty="0" smtClean="0"/>
              <a:t> </a:t>
            </a:r>
            <a:r>
              <a:rPr lang="fr-FR" dirty="0" err="1" smtClean="0"/>
              <a:t>painful</a:t>
            </a:r>
            <a:r>
              <a:rPr lang="fr-FR" dirty="0" smtClean="0"/>
              <a:t> to </a:t>
            </a:r>
            <a:r>
              <a:rPr lang="fr-FR" dirty="0" err="1" smtClean="0"/>
              <a:t>remember</a:t>
            </a:r>
            <a:r>
              <a:rPr lang="fr-FR" dirty="0" smtClean="0"/>
              <a:t> </a:t>
            </a:r>
            <a:r>
              <a:rPr lang="fr-FR" dirty="0" err="1" smtClean="0"/>
              <a:t>because</a:t>
            </a:r>
            <a:r>
              <a:rPr lang="fr-FR" dirty="0" smtClean="0"/>
              <a:t> </a:t>
            </a:r>
            <a:r>
              <a:rPr lang="fr-FR" dirty="0" err="1" smtClean="0"/>
              <a:t>they</a:t>
            </a:r>
            <a:r>
              <a:rPr lang="fr-FR" dirty="0" smtClean="0"/>
              <a:t> </a:t>
            </a:r>
            <a:r>
              <a:rPr lang="fr-FR" dirty="0" err="1" smtClean="0"/>
              <a:t>highlight</a:t>
            </a:r>
            <a:r>
              <a:rPr lang="fr-FR" dirty="0" smtClean="0"/>
              <a:t> </a:t>
            </a:r>
            <a:r>
              <a:rPr lang="fr-FR" dirty="0" err="1" smtClean="0"/>
              <a:t>unrequited</a:t>
            </a:r>
            <a:r>
              <a:rPr lang="fr-FR" dirty="0" smtClean="0"/>
              <a:t> love and a </a:t>
            </a:r>
            <a:r>
              <a:rPr lang="fr-FR" dirty="0" err="1" smtClean="0"/>
              <a:t>sense</a:t>
            </a:r>
            <a:r>
              <a:rPr lang="fr-FR" dirty="0" smtClean="0"/>
              <a:t> of </a:t>
            </a:r>
            <a:r>
              <a:rPr lang="fr-FR" dirty="0" err="1" smtClean="0"/>
              <a:t>lonliness</a:t>
            </a:r>
            <a:r>
              <a:rPr lang="fr-F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9488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dirty="0" err="1" smtClean="0"/>
              <a:t>We</a:t>
            </a:r>
            <a:r>
              <a:rPr lang="fr-FR" dirty="0" smtClean="0"/>
              <a:t> </a:t>
            </a:r>
            <a:r>
              <a:rPr lang="fr-FR" dirty="0" err="1" smtClean="0"/>
              <a:t>learn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she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/>
              <a:t> </a:t>
            </a:r>
            <a:r>
              <a:rPr lang="fr-FR" dirty="0" err="1" smtClean="0"/>
              <a:t>very</a:t>
            </a:r>
            <a:r>
              <a:rPr lang="fr-FR" dirty="0" smtClean="0"/>
              <a:t> </a:t>
            </a:r>
            <a:r>
              <a:rPr lang="fr-FR" dirty="0" err="1" smtClean="0"/>
              <a:t>much</a:t>
            </a:r>
            <a:r>
              <a:rPr lang="fr-FR" dirty="0" smtClean="0"/>
              <a:t> </a:t>
            </a:r>
            <a:r>
              <a:rPr lang="fr-FR" dirty="0" err="1" smtClean="0"/>
              <a:t>into</a:t>
            </a:r>
            <a:r>
              <a:rPr lang="fr-FR" dirty="0" smtClean="0"/>
              <a:t> </a:t>
            </a:r>
            <a:r>
              <a:rPr lang="fr-FR" dirty="0" err="1" smtClean="0"/>
              <a:t>poetry</a:t>
            </a:r>
            <a:r>
              <a:rPr lang="fr-FR" dirty="0" smtClean="0"/>
              <a:t>, </a:t>
            </a:r>
            <a:r>
              <a:rPr lang="fr-FR" dirty="0" err="1" smtClean="0"/>
              <a:t>both</a:t>
            </a:r>
            <a:r>
              <a:rPr lang="fr-FR" dirty="0" smtClean="0"/>
              <a:t> as a </a:t>
            </a:r>
            <a:r>
              <a:rPr lang="fr-FR" dirty="0" err="1" smtClean="0"/>
              <a:t>reader</a:t>
            </a:r>
            <a:r>
              <a:rPr lang="fr-FR" dirty="0" smtClean="0"/>
              <a:t> and a </a:t>
            </a:r>
            <a:r>
              <a:rPr lang="fr-FR" dirty="0" err="1" smtClean="0"/>
              <a:t>writer</a:t>
            </a:r>
            <a:r>
              <a:rPr lang="fr-FR" dirty="0" smtClean="0"/>
              <a:t>. There are constant shifts </a:t>
            </a:r>
            <a:r>
              <a:rPr lang="fr-FR" dirty="0" err="1" smtClean="0"/>
              <a:t>from</a:t>
            </a:r>
            <a:r>
              <a:rPr lang="fr-FR" dirty="0" smtClean="0"/>
              <a:t> </a:t>
            </a:r>
            <a:r>
              <a:rPr lang="fr-FR" dirty="0" err="1" smtClean="0"/>
              <a:t>her</a:t>
            </a:r>
            <a:r>
              <a:rPr lang="fr-FR" dirty="0" smtClean="0"/>
              <a:t> </a:t>
            </a:r>
            <a:r>
              <a:rPr lang="fr-FR" dirty="0" err="1" smtClean="0"/>
              <a:t>private</a:t>
            </a:r>
            <a:r>
              <a:rPr lang="fr-FR" dirty="0" smtClean="0"/>
              <a:t> </a:t>
            </a:r>
            <a:r>
              <a:rPr lang="fr-FR" dirty="0" err="1" smtClean="0"/>
              <a:t>interior</a:t>
            </a:r>
            <a:r>
              <a:rPr lang="fr-FR" dirty="0" smtClean="0"/>
              <a:t> life and </a:t>
            </a:r>
            <a:r>
              <a:rPr lang="fr-FR" dirty="0" err="1" smtClean="0"/>
              <a:t>her</a:t>
            </a:r>
            <a:r>
              <a:rPr lang="fr-FR" dirty="0" smtClean="0"/>
              <a:t> </a:t>
            </a:r>
            <a:r>
              <a:rPr lang="fr-FR" dirty="0" err="1" smtClean="0"/>
              <a:t>actual</a:t>
            </a:r>
            <a:r>
              <a:rPr lang="fr-FR" dirty="0" smtClean="0"/>
              <a:t> </a:t>
            </a:r>
            <a:r>
              <a:rPr lang="fr-FR" dirty="0" err="1" smtClean="0"/>
              <a:t>environment</a:t>
            </a:r>
            <a:r>
              <a:rPr lang="fr-FR" dirty="0" smtClean="0"/>
              <a:t> and </a:t>
            </a:r>
            <a:r>
              <a:rPr lang="fr-FR" dirty="0" err="1" smtClean="0"/>
              <a:t>at</a:t>
            </a:r>
            <a:r>
              <a:rPr lang="fr-FR" dirty="0" smtClean="0"/>
              <a:t> </a:t>
            </a:r>
            <a:r>
              <a:rPr lang="fr-FR" dirty="0" err="1" smtClean="0"/>
              <a:t>some</a:t>
            </a:r>
            <a:r>
              <a:rPr lang="fr-FR" dirty="0" smtClean="0"/>
              <a:t> point </a:t>
            </a:r>
            <a:r>
              <a:rPr lang="fr-FR" dirty="0" err="1" smtClean="0"/>
              <a:t>she</a:t>
            </a:r>
            <a:r>
              <a:rPr lang="fr-FR" dirty="0" smtClean="0"/>
              <a:t> </a:t>
            </a:r>
            <a:r>
              <a:rPr lang="fr-FR" dirty="0" err="1" smtClean="0"/>
              <a:t>realises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the </a:t>
            </a:r>
            <a:r>
              <a:rPr lang="fr-FR" dirty="0" err="1" smtClean="0"/>
              <a:t>poet</a:t>
            </a:r>
            <a:r>
              <a:rPr lang="fr-FR" dirty="0" smtClean="0"/>
              <a:t> </a:t>
            </a:r>
            <a:r>
              <a:rPr lang="fr-FR" dirty="0" err="1" smtClean="0"/>
              <a:t>she</a:t>
            </a:r>
            <a:r>
              <a:rPr lang="fr-FR" dirty="0" smtClean="0"/>
              <a:t> has been </a:t>
            </a:r>
            <a:r>
              <a:rPr lang="fr-FR" dirty="0" err="1" smtClean="0"/>
              <a:t>waiting</a:t>
            </a:r>
            <a:r>
              <a:rPr lang="fr-FR" dirty="0" smtClean="0"/>
              <a:t> for </a:t>
            </a:r>
            <a:r>
              <a:rPr lang="fr-FR" dirty="0" err="1" smtClean="0"/>
              <a:t>is</a:t>
            </a:r>
            <a:r>
              <a:rPr lang="fr-FR" dirty="0" smtClean="0"/>
              <a:t> not </a:t>
            </a:r>
            <a:r>
              <a:rPr lang="fr-FR" dirty="0" err="1" smtClean="0"/>
              <a:t>going</a:t>
            </a:r>
            <a:r>
              <a:rPr lang="fr-FR" dirty="0" smtClean="0"/>
              <a:t> to </a:t>
            </a:r>
            <a:r>
              <a:rPr lang="fr-FR" dirty="0" err="1" smtClean="0"/>
              <a:t>turn</a:t>
            </a:r>
            <a:r>
              <a:rPr lang="fr-FR" dirty="0" smtClean="0"/>
              <a:t> up. </a:t>
            </a:r>
            <a:r>
              <a:rPr lang="fr-FR" dirty="0" err="1" smtClean="0"/>
              <a:t>She</a:t>
            </a:r>
            <a:r>
              <a:rPr lang="fr-FR" dirty="0" smtClean="0"/>
              <a:t> </a:t>
            </a:r>
            <a:r>
              <a:rPr lang="fr-FR" dirty="0" err="1" smtClean="0"/>
              <a:t>then</a:t>
            </a:r>
            <a:r>
              <a:rPr lang="fr-FR" dirty="0" smtClean="0"/>
              <a:t> </a:t>
            </a:r>
            <a:r>
              <a:rPr lang="fr-FR" dirty="0" err="1" smtClean="0"/>
              <a:t>decides</a:t>
            </a:r>
            <a:r>
              <a:rPr lang="fr-FR" dirty="0" smtClean="0"/>
              <a:t> to </a:t>
            </a:r>
            <a:r>
              <a:rPr lang="fr-FR" dirty="0" err="1" smtClean="0"/>
              <a:t>leave</a:t>
            </a:r>
            <a:r>
              <a:rPr lang="fr-FR" dirty="0" smtClean="0"/>
              <a:t> the </a:t>
            </a:r>
            <a:r>
              <a:rPr lang="fr-FR" dirty="0" err="1" smtClean="0"/>
              <a:t>hotel</a:t>
            </a:r>
            <a:r>
              <a:rPr lang="fr-FR" dirty="0" smtClean="0"/>
              <a:t> and go back home by bus, as </a:t>
            </a:r>
            <a:r>
              <a:rPr lang="fr-FR" dirty="0" err="1" smtClean="0"/>
              <a:t>she</a:t>
            </a:r>
            <a:r>
              <a:rPr lang="fr-FR" dirty="0" smtClean="0"/>
              <a:t> </a:t>
            </a:r>
            <a:r>
              <a:rPr lang="fr-FR" dirty="0" err="1" smtClean="0"/>
              <a:t>had</a:t>
            </a:r>
            <a:r>
              <a:rPr lang="fr-FR" dirty="0" smtClean="0"/>
              <a:t> come.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819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fr-FR" dirty="0" smtClean="0"/>
              <a:t>The structure of the story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extremely</a:t>
            </a:r>
            <a:r>
              <a:rPr lang="fr-FR" dirty="0" smtClean="0"/>
              <a:t> </a:t>
            </a:r>
            <a:r>
              <a:rPr lang="fr-FR" dirty="0" err="1" smtClean="0"/>
              <a:t>complex</a:t>
            </a:r>
            <a:r>
              <a:rPr lang="fr-FR" dirty="0" smtClean="0"/>
              <a:t> </a:t>
            </a:r>
            <a:r>
              <a:rPr lang="fr-FR" dirty="0" err="1" smtClean="0"/>
              <a:t>because</a:t>
            </a:r>
            <a:r>
              <a:rPr lang="fr-FR" dirty="0" smtClean="0"/>
              <a:t> </a:t>
            </a:r>
            <a:r>
              <a:rPr lang="fr-FR" dirty="0" err="1" smtClean="0"/>
              <a:t>there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hardly</a:t>
            </a:r>
            <a:r>
              <a:rPr lang="fr-FR" dirty="0" smtClean="0"/>
              <a:t> </a:t>
            </a:r>
            <a:r>
              <a:rPr lang="fr-FR" dirty="0" err="1" smtClean="0"/>
              <a:t>any</a:t>
            </a:r>
            <a:r>
              <a:rPr lang="fr-FR" dirty="0" smtClean="0"/>
              <a:t> plot to </a:t>
            </a:r>
            <a:r>
              <a:rPr lang="fr-FR" dirty="0" err="1" smtClean="0"/>
              <a:t>rely</a:t>
            </a:r>
            <a:r>
              <a:rPr lang="fr-FR" dirty="0" smtClean="0"/>
              <a:t> on and </a:t>
            </a:r>
            <a:r>
              <a:rPr lang="fr-FR" dirty="0" err="1" smtClean="0"/>
              <a:t>most</a:t>
            </a:r>
            <a:r>
              <a:rPr lang="fr-FR" dirty="0" smtClean="0"/>
              <a:t> of the action </a:t>
            </a:r>
            <a:r>
              <a:rPr lang="fr-FR" dirty="0" err="1" smtClean="0"/>
              <a:t>takes</a:t>
            </a:r>
            <a:r>
              <a:rPr lang="fr-FR" dirty="0" smtClean="0"/>
              <a:t> place in the </a:t>
            </a:r>
            <a:r>
              <a:rPr lang="fr-FR" dirty="0" err="1" smtClean="0"/>
              <a:t>mind</a:t>
            </a:r>
            <a:r>
              <a:rPr lang="fr-FR" dirty="0" smtClean="0"/>
              <a:t> of the </a:t>
            </a:r>
            <a:r>
              <a:rPr lang="fr-FR" dirty="0" err="1" smtClean="0"/>
              <a:t>female</a:t>
            </a:r>
            <a:r>
              <a:rPr lang="fr-FR" dirty="0" smtClean="0"/>
              <a:t> </a:t>
            </a:r>
            <a:r>
              <a:rPr lang="fr-FR" dirty="0" err="1" smtClean="0"/>
              <a:t>character</a:t>
            </a:r>
            <a:r>
              <a:rPr lang="fr-FR" dirty="0" smtClean="0"/>
              <a:t> </a:t>
            </a:r>
            <a:r>
              <a:rPr lang="fr-FR" dirty="0" err="1" smtClean="0"/>
              <a:t>who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the main </a:t>
            </a:r>
            <a:r>
              <a:rPr lang="fr-FR" dirty="0" err="1" smtClean="0"/>
              <a:t>reflector</a:t>
            </a:r>
            <a:r>
              <a:rPr lang="fr-FR" dirty="0" smtClean="0"/>
              <a:t> or focaliser but not the </a:t>
            </a:r>
            <a:r>
              <a:rPr lang="fr-FR" dirty="0" err="1" smtClean="0"/>
              <a:t>narrator</a:t>
            </a:r>
            <a:r>
              <a:rPr lang="fr-FR" dirty="0" smtClean="0"/>
              <a:t> of the story.</a:t>
            </a:r>
          </a:p>
          <a:p>
            <a:pPr algn="just"/>
            <a:r>
              <a:rPr lang="fr-FR" dirty="0" smtClean="0"/>
              <a:t>The progression of the story </a:t>
            </a:r>
            <a:r>
              <a:rPr lang="fr-FR" dirty="0" err="1" smtClean="0"/>
              <a:t>hinges</a:t>
            </a:r>
            <a:r>
              <a:rPr lang="fr-FR" dirty="0" smtClean="0"/>
              <a:t> on </a:t>
            </a:r>
            <a:r>
              <a:rPr lang="fr-FR" dirty="0" err="1" smtClean="0"/>
              <a:t>subtle</a:t>
            </a:r>
            <a:r>
              <a:rPr lang="fr-FR" dirty="0" smtClean="0"/>
              <a:t> shifts </a:t>
            </a:r>
            <a:r>
              <a:rPr lang="fr-FR" dirty="0" err="1" smtClean="0"/>
              <a:t>from</a:t>
            </a:r>
            <a:r>
              <a:rPr lang="fr-FR" dirty="0" smtClean="0"/>
              <a:t> one time to </a:t>
            </a:r>
            <a:r>
              <a:rPr lang="fr-FR" dirty="0" err="1" smtClean="0"/>
              <a:t>another</a:t>
            </a:r>
            <a:r>
              <a:rPr lang="fr-FR" dirty="0" smtClean="0"/>
              <a:t>, one perspective to </a:t>
            </a:r>
            <a:r>
              <a:rPr lang="fr-FR" dirty="0" err="1" smtClean="0"/>
              <a:t>another</a:t>
            </a:r>
            <a:r>
              <a:rPr lang="fr-FR" dirty="0" smtClean="0"/>
              <a:t>, one </a:t>
            </a:r>
            <a:r>
              <a:rPr lang="fr-FR" dirty="0" err="1" smtClean="0"/>
              <a:t>wish</a:t>
            </a:r>
            <a:r>
              <a:rPr lang="fr-FR" dirty="0" smtClean="0"/>
              <a:t> to </a:t>
            </a:r>
            <a:r>
              <a:rPr lang="fr-FR" dirty="0" err="1" smtClean="0"/>
              <a:t>another</a:t>
            </a:r>
            <a:r>
              <a:rPr lang="fr-FR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253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dirty="0" smtClean="0"/>
              <a:t>TWT </a:t>
            </a:r>
            <a:r>
              <a:rPr lang="fr-FR" dirty="0" err="1" smtClean="0"/>
              <a:t>appeared</a:t>
            </a:r>
            <a:r>
              <a:rPr lang="fr-FR" dirty="0" smtClean="0"/>
              <a:t> to </a:t>
            </a:r>
            <a:r>
              <a:rPr lang="fr-FR" dirty="0" err="1" smtClean="0"/>
              <a:t>be</a:t>
            </a:r>
            <a:r>
              <a:rPr lang="fr-FR" dirty="0" smtClean="0"/>
              <a:t> a </a:t>
            </a:r>
            <a:r>
              <a:rPr lang="fr-FR" dirty="0" err="1" smtClean="0"/>
              <a:t>particularly</a:t>
            </a:r>
            <a:r>
              <a:rPr lang="fr-FR" dirty="0" smtClean="0"/>
              <a:t> relevant </a:t>
            </a:r>
            <a:r>
              <a:rPr lang="fr-FR" dirty="0" err="1" smtClean="0"/>
              <a:t>way</a:t>
            </a:r>
            <a:r>
              <a:rPr lang="fr-FR" dirty="0" smtClean="0"/>
              <a:t> of </a:t>
            </a:r>
            <a:r>
              <a:rPr lang="fr-FR" dirty="0" err="1" smtClean="0"/>
              <a:t>dealing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</a:t>
            </a:r>
            <a:r>
              <a:rPr lang="fr-FR" dirty="0" err="1" smtClean="0"/>
              <a:t>such</a:t>
            </a:r>
            <a:r>
              <a:rPr lang="fr-FR" dirty="0" smtClean="0"/>
              <a:t> a story </a:t>
            </a:r>
            <a:r>
              <a:rPr lang="fr-FR" dirty="0" err="1" smtClean="0"/>
              <a:t>which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in </a:t>
            </a:r>
            <a:r>
              <a:rPr lang="fr-FR" dirty="0" err="1" smtClean="0"/>
              <a:t>many</a:t>
            </a:r>
            <a:r>
              <a:rPr lang="fr-FR" dirty="0" smtClean="0"/>
              <a:t> </a:t>
            </a:r>
            <a:r>
              <a:rPr lang="fr-FR" dirty="0" err="1" smtClean="0"/>
              <a:t>ways</a:t>
            </a:r>
            <a:r>
              <a:rPr lang="fr-FR" dirty="0" smtClean="0"/>
              <a:t> </a:t>
            </a:r>
            <a:r>
              <a:rPr lang="fr-FR" dirty="0" err="1" smtClean="0"/>
              <a:t>characterisitic</a:t>
            </a:r>
            <a:r>
              <a:rPr lang="fr-FR" dirty="0" smtClean="0"/>
              <a:t> of the </a:t>
            </a:r>
            <a:r>
              <a:rPr lang="fr-FR" dirty="0" err="1" smtClean="0"/>
              <a:t>themes</a:t>
            </a:r>
            <a:r>
              <a:rPr lang="fr-FR" dirty="0" smtClean="0"/>
              <a:t> </a:t>
            </a:r>
            <a:r>
              <a:rPr lang="fr-FR" dirty="0" err="1" smtClean="0"/>
              <a:t>frequently</a:t>
            </a:r>
            <a:r>
              <a:rPr lang="fr-FR" dirty="0" smtClean="0"/>
              <a:t> </a:t>
            </a:r>
            <a:r>
              <a:rPr lang="fr-FR" dirty="0" err="1" smtClean="0"/>
              <a:t>tackled</a:t>
            </a:r>
            <a:r>
              <a:rPr lang="fr-FR" dirty="0" smtClean="0"/>
              <a:t> by Edna O’Brien and </a:t>
            </a:r>
            <a:r>
              <a:rPr lang="fr-FR" dirty="0" err="1" smtClean="0"/>
              <a:t>also</a:t>
            </a:r>
            <a:r>
              <a:rPr lang="fr-FR" dirty="0" smtClean="0"/>
              <a:t> of </a:t>
            </a:r>
            <a:r>
              <a:rPr lang="fr-FR" dirty="0" err="1" smtClean="0"/>
              <a:t>her</a:t>
            </a:r>
            <a:r>
              <a:rPr lang="fr-FR" dirty="0" smtClean="0"/>
              <a:t> </a:t>
            </a:r>
            <a:r>
              <a:rPr lang="fr-FR" dirty="0" err="1" smtClean="0"/>
              <a:t>specific</a:t>
            </a:r>
            <a:r>
              <a:rPr lang="fr-FR" dirty="0" smtClean="0"/>
              <a:t> </a:t>
            </a:r>
            <a:r>
              <a:rPr lang="fr-FR" dirty="0" err="1" smtClean="0"/>
              <a:t>often</a:t>
            </a:r>
            <a:r>
              <a:rPr lang="fr-FR" dirty="0" smtClean="0"/>
              <a:t> introspective style.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393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 smtClean="0"/>
              <a:t>Discourse</a:t>
            </a:r>
            <a:r>
              <a:rPr lang="fr-FR" dirty="0" smtClean="0"/>
              <a:t> world</a:t>
            </a:r>
            <a:endParaRPr lang="en-US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0603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Title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fr-FR" dirty="0" smtClean="0"/>
              <a:t>It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usually</a:t>
            </a:r>
            <a:r>
              <a:rPr lang="fr-FR" dirty="0" smtClean="0"/>
              <a:t> </a:t>
            </a:r>
            <a:r>
              <a:rPr lang="fr-FR" dirty="0" err="1" smtClean="0"/>
              <a:t>considered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the </a:t>
            </a:r>
            <a:r>
              <a:rPr lang="fr-FR" dirty="0" err="1" smtClean="0"/>
              <a:t>author</a:t>
            </a:r>
            <a:r>
              <a:rPr lang="fr-FR" dirty="0" smtClean="0"/>
              <a:t> – and not the </a:t>
            </a:r>
            <a:r>
              <a:rPr lang="fr-FR" dirty="0" err="1" smtClean="0"/>
              <a:t>narrator</a:t>
            </a:r>
            <a:r>
              <a:rPr lang="fr-FR" dirty="0" smtClean="0"/>
              <a:t> –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responsible</a:t>
            </a:r>
            <a:r>
              <a:rPr lang="fr-FR" dirty="0" smtClean="0"/>
              <a:t> for the </a:t>
            </a:r>
            <a:r>
              <a:rPr lang="fr-FR" dirty="0" err="1" smtClean="0"/>
              <a:t>title</a:t>
            </a:r>
            <a:r>
              <a:rPr lang="fr-FR" dirty="0" smtClean="0"/>
              <a:t> of a short story.</a:t>
            </a:r>
          </a:p>
          <a:p>
            <a:pPr algn="just"/>
            <a:r>
              <a:rPr lang="fr-FR" dirty="0" smtClean="0"/>
              <a:t>« </a:t>
            </a:r>
            <a:r>
              <a:rPr lang="fr-FR" dirty="0" err="1" smtClean="0"/>
              <a:t>Send</a:t>
            </a:r>
            <a:r>
              <a:rPr lang="fr-FR" dirty="0" smtClean="0"/>
              <a:t> </a:t>
            </a:r>
            <a:r>
              <a:rPr lang="fr-FR" dirty="0" err="1" smtClean="0"/>
              <a:t>My</a:t>
            </a:r>
            <a:r>
              <a:rPr lang="fr-FR" dirty="0" smtClean="0"/>
              <a:t> </a:t>
            </a:r>
            <a:r>
              <a:rPr lang="fr-FR" dirty="0" err="1" smtClean="0"/>
              <a:t>Roots</a:t>
            </a:r>
            <a:r>
              <a:rPr lang="fr-FR" dirty="0" smtClean="0"/>
              <a:t> </a:t>
            </a:r>
            <a:r>
              <a:rPr lang="fr-FR" dirty="0" err="1" smtClean="0"/>
              <a:t>Rain</a:t>
            </a:r>
            <a:r>
              <a:rPr lang="fr-FR" dirty="0" smtClean="0"/>
              <a:t> »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enigmatic</a:t>
            </a:r>
            <a:r>
              <a:rPr lang="fr-FR" dirty="0" smtClean="0"/>
              <a:t> </a:t>
            </a:r>
            <a:r>
              <a:rPr lang="fr-FR" dirty="0" err="1" smtClean="0"/>
              <a:t>when</a:t>
            </a:r>
            <a:r>
              <a:rPr lang="fr-FR" dirty="0" smtClean="0"/>
              <a:t> </a:t>
            </a:r>
            <a:r>
              <a:rPr lang="fr-FR" dirty="0" err="1" smtClean="0"/>
              <a:t>we</a:t>
            </a:r>
            <a:r>
              <a:rPr lang="fr-FR" dirty="0" smtClean="0"/>
              <a:t> </a:t>
            </a:r>
            <a:r>
              <a:rPr lang="fr-FR" dirty="0" err="1" smtClean="0"/>
              <a:t>start</a:t>
            </a:r>
            <a:r>
              <a:rPr lang="fr-FR" dirty="0" smtClean="0"/>
              <a:t> </a:t>
            </a:r>
            <a:r>
              <a:rPr lang="fr-FR" dirty="0" err="1" smtClean="0"/>
              <a:t>reading</a:t>
            </a:r>
            <a:r>
              <a:rPr lang="fr-FR" dirty="0" smtClean="0"/>
              <a:t> </a:t>
            </a:r>
            <a:r>
              <a:rPr lang="fr-FR" dirty="0" err="1" smtClean="0"/>
              <a:t>unless</a:t>
            </a:r>
            <a:r>
              <a:rPr lang="fr-FR" dirty="0" smtClean="0"/>
              <a:t> </a:t>
            </a:r>
            <a:r>
              <a:rPr lang="fr-FR" dirty="0" err="1" smtClean="0"/>
              <a:t>we</a:t>
            </a:r>
            <a:r>
              <a:rPr lang="fr-FR" dirty="0" smtClean="0"/>
              <a:t> do know Hopkins’ </a:t>
            </a:r>
            <a:r>
              <a:rPr lang="fr-FR" dirty="0" err="1" smtClean="0"/>
              <a:t>poem</a:t>
            </a:r>
            <a:r>
              <a:rPr lang="fr-FR" dirty="0" smtClean="0"/>
              <a:t> by </a:t>
            </a:r>
            <a:r>
              <a:rPr lang="fr-FR" dirty="0" err="1" smtClean="0"/>
              <a:t>heart</a:t>
            </a:r>
            <a:r>
              <a:rPr lang="fr-FR" dirty="0" smtClean="0"/>
              <a:t>. </a:t>
            </a:r>
            <a:r>
              <a:rPr lang="fr-FR" dirty="0" err="1" smtClean="0"/>
              <a:t>Shared</a:t>
            </a:r>
            <a:r>
              <a:rPr lang="fr-FR" dirty="0" smtClean="0"/>
              <a:t> </a:t>
            </a:r>
            <a:r>
              <a:rPr lang="fr-FR" dirty="0" err="1" smtClean="0"/>
              <a:t>knowledge</a:t>
            </a:r>
            <a:r>
              <a:rPr lang="fr-FR" dirty="0" smtClean="0"/>
              <a:t> </a:t>
            </a:r>
            <a:r>
              <a:rPr lang="fr-FR" dirty="0" err="1" smtClean="0"/>
              <a:t>between</a:t>
            </a:r>
            <a:r>
              <a:rPr lang="fr-FR" dirty="0" smtClean="0"/>
              <a:t> </a:t>
            </a:r>
            <a:r>
              <a:rPr lang="fr-FR" dirty="0" err="1" smtClean="0"/>
              <a:t>author</a:t>
            </a:r>
            <a:r>
              <a:rPr lang="fr-FR" dirty="0" smtClean="0"/>
              <a:t> and </a:t>
            </a:r>
            <a:r>
              <a:rPr lang="fr-FR" dirty="0" err="1" smtClean="0"/>
              <a:t>reader</a:t>
            </a:r>
            <a:r>
              <a:rPr lang="fr-FR" dirty="0" smtClean="0"/>
              <a:t> or not.</a:t>
            </a:r>
          </a:p>
          <a:p>
            <a:pPr algn="just"/>
            <a:r>
              <a:rPr lang="fr-FR" dirty="0" smtClean="0"/>
              <a:t>The </a:t>
            </a:r>
            <a:r>
              <a:rPr lang="fr-FR" dirty="0" err="1" smtClean="0"/>
              <a:t>enigmatic</a:t>
            </a:r>
            <a:r>
              <a:rPr lang="fr-FR" dirty="0" smtClean="0"/>
              <a:t> aspect of the </a:t>
            </a:r>
            <a:r>
              <a:rPr lang="fr-FR" dirty="0" err="1" smtClean="0"/>
              <a:t>title</a:t>
            </a:r>
            <a:r>
              <a:rPr lang="fr-FR" dirty="0" smtClean="0"/>
              <a:t> </a:t>
            </a:r>
            <a:r>
              <a:rPr lang="fr-FR" dirty="0" err="1" smtClean="0"/>
              <a:t>stimulates</a:t>
            </a:r>
            <a:r>
              <a:rPr lang="fr-FR" dirty="0" smtClean="0"/>
              <a:t> the </a:t>
            </a:r>
            <a:r>
              <a:rPr lang="fr-FR" dirty="0" err="1" smtClean="0"/>
              <a:t>reader’s</a:t>
            </a:r>
            <a:r>
              <a:rPr lang="fr-FR" dirty="0" smtClean="0"/>
              <a:t> </a:t>
            </a:r>
            <a:r>
              <a:rPr lang="fr-FR" dirty="0" err="1" smtClean="0"/>
              <a:t>curiosity</a:t>
            </a:r>
            <a:r>
              <a:rPr lang="fr-FR" dirty="0" smtClean="0"/>
              <a:t>. An </a:t>
            </a:r>
            <a:r>
              <a:rPr lang="fr-FR" dirty="0" err="1" smtClean="0"/>
              <a:t>incentive</a:t>
            </a:r>
            <a:r>
              <a:rPr lang="fr-FR" dirty="0" smtClean="0"/>
              <a:t> to </a:t>
            </a:r>
            <a:r>
              <a:rPr lang="fr-FR" dirty="0" err="1" smtClean="0"/>
              <a:t>read</a:t>
            </a:r>
            <a:r>
              <a:rPr lang="fr-FR" dirty="0" smtClean="0"/>
              <a:t> </a:t>
            </a:r>
            <a:r>
              <a:rPr lang="fr-FR" dirty="0" err="1" smtClean="0"/>
              <a:t>further</a:t>
            </a:r>
            <a:r>
              <a:rPr lang="fr-FR" dirty="0" smtClean="0"/>
              <a:t> in </a:t>
            </a:r>
            <a:r>
              <a:rPr lang="fr-FR" dirty="0" err="1" smtClean="0"/>
              <a:t>order</a:t>
            </a:r>
            <a:r>
              <a:rPr lang="fr-FR" dirty="0" smtClean="0"/>
              <a:t> to </a:t>
            </a:r>
            <a:r>
              <a:rPr lang="fr-FR" dirty="0" err="1" smtClean="0"/>
              <a:t>discover</a:t>
            </a:r>
            <a:r>
              <a:rPr lang="fr-FR" dirty="0" smtClean="0"/>
              <a:t> the </a:t>
            </a:r>
            <a:r>
              <a:rPr lang="fr-FR" dirty="0" err="1" smtClean="0"/>
              <a:t>meaning</a:t>
            </a:r>
            <a:r>
              <a:rPr lang="fr-FR" dirty="0" smtClean="0"/>
              <a:t>.</a:t>
            </a:r>
          </a:p>
          <a:p>
            <a:pPr algn="just"/>
            <a:r>
              <a:rPr lang="fr-FR" dirty="0" err="1" smtClean="0"/>
              <a:t>Discovery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postponed</a:t>
            </a:r>
            <a:r>
              <a:rPr lang="fr-FR" dirty="0" smtClean="0"/>
              <a:t> </a:t>
            </a:r>
            <a:r>
              <a:rPr lang="fr-FR" dirty="0" err="1" smtClean="0"/>
              <a:t>until</a:t>
            </a:r>
            <a:r>
              <a:rPr lang="fr-FR" dirty="0" smtClean="0"/>
              <a:t> page 157, last but one </a:t>
            </a:r>
            <a:r>
              <a:rPr lang="fr-FR" dirty="0" err="1" smtClean="0"/>
              <a:t>paragraph</a:t>
            </a:r>
            <a:r>
              <a:rPr lang="fr-FR" dirty="0" smtClean="0"/>
              <a:t>: ‘O </a:t>
            </a:r>
            <a:r>
              <a:rPr lang="fr-FR" dirty="0" err="1" smtClean="0"/>
              <a:t>thou</a:t>
            </a:r>
            <a:r>
              <a:rPr lang="fr-FR" dirty="0" smtClean="0"/>
              <a:t> Lord of life, </a:t>
            </a:r>
            <a:r>
              <a:rPr lang="fr-FR" dirty="0" err="1" smtClean="0"/>
              <a:t>send</a:t>
            </a:r>
            <a:r>
              <a:rPr lang="fr-FR" dirty="0" smtClean="0"/>
              <a:t> </a:t>
            </a:r>
            <a:r>
              <a:rPr lang="fr-FR" dirty="0" err="1" smtClean="0"/>
              <a:t>my</a:t>
            </a:r>
            <a:r>
              <a:rPr lang="fr-FR" dirty="0" smtClean="0"/>
              <a:t> </a:t>
            </a:r>
            <a:r>
              <a:rPr lang="fr-FR" dirty="0" err="1" smtClean="0"/>
              <a:t>roots</a:t>
            </a:r>
            <a:r>
              <a:rPr lang="fr-FR" dirty="0" smtClean="0"/>
              <a:t> </a:t>
            </a:r>
            <a:r>
              <a:rPr lang="fr-FR" dirty="0" err="1" smtClean="0"/>
              <a:t>rain</a:t>
            </a:r>
            <a:r>
              <a:rPr lang="fr-FR" dirty="0" smtClean="0"/>
              <a:t>.’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7283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fr-FR" dirty="0" err="1" smtClean="0"/>
              <a:t>Analysing</a:t>
            </a:r>
            <a:r>
              <a:rPr lang="fr-FR" dirty="0" smtClean="0"/>
              <a:t> style </a:t>
            </a:r>
            <a:r>
              <a:rPr lang="fr-FR" dirty="0" err="1" smtClean="0"/>
              <a:t>means</a:t>
            </a:r>
            <a:r>
              <a:rPr lang="fr-FR" dirty="0" smtClean="0"/>
              <a:t> </a:t>
            </a:r>
            <a:r>
              <a:rPr lang="fr-FR" dirty="0" err="1" smtClean="0"/>
              <a:t>looking</a:t>
            </a:r>
            <a:r>
              <a:rPr lang="fr-FR" dirty="0" smtClean="0"/>
              <a:t> </a:t>
            </a:r>
            <a:r>
              <a:rPr lang="fr-FR" dirty="0" err="1" smtClean="0"/>
              <a:t>systematically</a:t>
            </a:r>
            <a:r>
              <a:rPr lang="fr-FR" dirty="0" smtClean="0"/>
              <a:t> </a:t>
            </a:r>
            <a:r>
              <a:rPr lang="fr-FR" dirty="0" err="1" smtClean="0"/>
              <a:t>at</a:t>
            </a:r>
            <a:r>
              <a:rPr lang="fr-FR" dirty="0" smtClean="0"/>
              <a:t> the </a:t>
            </a:r>
            <a:r>
              <a:rPr lang="fr-FR" dirty="0" err="1" smtClean="0"/>
              <a:t>formal</a:t>
            </a:r>
            <a:r>
              <a:rPr lang="fr-FR" dirty="0" smtClean="0"/>
              <a:t> </a:t>
            </a:r>
            <a:r>
              <a:rPr lang="fr-FR" dirty="0" err="1" smtClean="0"/>
              <a:t>features</a:t>
            </a:r>
            <a:r>
              <a:rPr lang="fr-FR" dirty="0" smtClean="0"/>
              <a:t> of a </a:t>
            </a:r>
            <a:r>
              <a:rPr lang="fr-FR" dirty="0" err="1" smtClean="0"/>
              <a:t>text</a:t>
            </a:r>
            <a:r>
              <a:rPr lang="fr-FR" dirty="0" smtClean="0"/>
              <a:t> and </a:t>
            </a:r>
            <a:r>
              <a:rPr lang="fr-FR" dirty="0" err="1" smtClean="0"/>
              <a:t>determining</a:t>
            </a:r>
            <a:r>
              <a:rPr lang="fr-FR" dirty="0" smtClean="0"/>
              <a:t> </a:t>
            </a:r>
            <a:r>
              <a:rPr lang="fr-FR" dirty="0" err="1" smtClean="0"/>
              <a:t>their</a:t>
            </a:r>
            <a:r>
              <a:rPr lang="fr-FR" dirty="0" smtClean="0"/>
              <a:t> </a:t>
            </a:r>
            <a:r>
              <a:rPr lang="fr-FR" dirty="0" err="1" smtClean="0"/>
              <a:t>functional</a:t>
            </a:r>
            <a:r>
              <a:rPr lang="fr-FR" dirty="0" smtClean="0"/>
              <a:t> </a:t>
            </a:r>
            <a:r>
              <a:rPr lang="fr-FR" dirty="0" err="1" smtClean="0"/>
              <a:t>signficance</a:t>
            </a:r>
            <a:r>
              <a:rPr lang="fr-FR" dirty="0" smtClean="0"/>
              <a:t> for the </a:t>
            </a:r>
            <a:r>
              <a:rPr lang="fr-FR" dirty="0" err="1" smtClean="0"/>
              <a:t>interpretation</a:t>
            </a:r>
            <a:r>
              <a:rPr lang="fr-FR" dirty="0" smtClean="0"/>
              <a:t> of the </a:t>
            </a:r>
            <a:r>
              <a:rPr lang="fr-FR" dirty="0" err="1" smtClean="0"/>
              <a:t>text</a:t>
            </a:r>
            <a:r>
              <a:rPr lang="fr-FR" dirty="0" smtClean="0"/>
              <a:t> in question.</a:t>
            </a:r>
          </a:p>
          <a:p>
            <a:pPr algn="just"/>
            <a:r>
              <a:rPr lang="fr-FR" dirty="0" smtClean="0"/>
              <a:t>The </a:t>
            </a:r>
            <a:r>
              <a:rPr lang="fr-FR" dirty="0" err="1" smtClean="0"/>
              <a:t>predominance</a:t>
            </a:r>
            <a:r>
              <a:rPr lang="fr-FR" dirty="0" smtClean="0"/>
              <a:t> of </a:t>
            </a:r>
            <a:r>
              <a:rPr lang="fr-FR" dirty="0" err="1" smtClean="0"/>
              <a:t>literary</a:t>
            </a:r>
            <a:r>
              <a:rPr lang="fr-FR" dirty="0" smtClean="0"/>
              <a:t> </a:t>
            </a:r>
            <a:r>
              <a:rPr lang="fr-FR" dirty="0" err="1" smtClean="0"/>
              <a:t>texts</a:t>
            </a:r>
            <a:r>
              <a:rPr lang="fr-FR" dirty="0" smtClean="0"/>
              <a:t> as the focus of </a:t>
            </a:r>
            <a:r>
              <a:rPr lang="fr-FR" dirty="0" err="1" smtClean="0"/>
              <a:t>study</a:t>
            </a:r>
            <a:r>
              <a:rPr lang="fr-FR" dirty="0" smtClean="0"/>
              <a:t> </a:t>
            </a:r>
            <a:r>
              <a:rPr lang="fr-FR" dirty="0" err="1" smtClean="0"/>
              <a:t>within</a:t>
            </a:r>
            <a:r>
              <a:rPr lang="fr-FR" dirty="0" smtClean="0"/>
              <a:t> </a:t>
            </a:r>
            <a:r>
              <a:rPr lang="fr-FR" dirty="0" err="1" smtClean="0"/>
              <a:t>stylistics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reflected</a:t>
            </a:r>
            <a:r>
              <a:rPr lang="fr-FR" dirty="0" smtClean="0"/>
              <a:t> in </a:t>
            </a:r>
            <a:r>
              <a:rPr lang="fr-FR" dirty="0" err="1" smtClean="0"/>
              <a:t>some</a:t>
            </a:r>
            <a:r>
              <a:rPr lang="fr-FR" dirty="0" smtClean="0"/>
              <a:t> of the alternative </a:t>
            </a:r>
            <a:r>
              <a:rPr lang="fr-FR" dirty="0" err="1" smtClean="0"/>
              <a:t>names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stylistics</a:t>
            </a:r>
            <a:r>
              <a:rPr lang="fr-FR" dirty="0" smtClean="0"/>
              <a:t> </a:t>
            </a:r>
            <a:r>
              <a:rPr lang="fr-FR" dirty="0" err="1" smtClean="0"/>
              <a:t>sometimes</a:t>
            </a:r>
            <a:r>
              <a:rPr lang="fr-FR" dirty="0" smtClean="0"/>
              <a:t> </a:t>
            </a:r>
            <a:r>
              <a:rPr lang="fr-FR" dirty="0" err="1" smtClean="0"/>
              <a:t>goes</a:t>
            </a:r>
            <a:r>
              <a:rPr lang="fr-FR" dirty="0" smtClean="0"/>
              <a:t> by. </a:t>
            </a:r>
            <a:r>
              <a:rPr lang="fr-FR" dirty="0" err="1" smtClean="0"/>
              <a:t>These</a:t>
            </a:r>
            <a:r>
              <a:rPr lang="fr-FR" dirty="0" smtClean="0"/>
              <a:t> </a:t>
            </a:r>
            <a:r>
              <a:rPr lang="fr-FR" dirty="0" err="1" smtClean="0"/>
              <a:t>include</a:t>
            </a:r>
            <a:r>
              <a:rPr lang="fr-FR" dirty="0" smtClean="0"/>
              <a:t> </a:t>
            </a:r>
            <a:r>
              <a:rPr lang="fr-FR" b="1" dirty="0" err="1" smtClean="0"/>
              <a:t>literary</a:t>
            </a:r>
            <a:r>
              <a:rPr lang="fr-FR" b="1" dirty="0" smtClean="0"/>
              <a:t> </a:t>
            </a:r>
            <a:r>
              <a:rPr lang="fr-FR" b="1" dirty="0" err="1" smtClean="0"/>
              <a:t>linguistics</a:t>
            </a:r>
            <a:r>
              <a:rPr lang="fr-FR" dirty="0" smtClean="0"/>
              <a:t>, </a:t>
            </a:r>
            <a:r>
              <a:rPr lang="fr-FR" b="1" dirty="0" err="1" smtClean="0"/>
              <a:t>critical</a:t>
            </a:r>
            <a:r>
              <a:rPr lang="fr-FR" dirty="0" smtClean="0"/>
              <a:t> </a:t>
            </a:r>
            <a:r>
              <a:rPr lang="fr-FR" b="1" dirty="0" err="1" smtClean="0"/>
              <a:t>linguistics</a:t>
            </a:r>
            <a:r>
              <a:rPr lang="fr-FR" dirty="0" smtClean="0"/>
              <a:t>, </a:t>
            </a:r>
            <a:r>
              <a:rPr lang="fr-FR" b="1" dirty="0" err="1" smtClean="0"/>
              <a:t>literary</a:t>
            </a:r>
            <a:r>
              <a:rPr lang="fr-FR" b="1" dirty="0" smtClean="0"/>
              <a:t> </a:t>
            </a:r>
            <a:r>
              <a:rPr lang="fr-FR" b="1" dirty="0" err="1" smtClean="0"/>
              <a:t>semantics</a:t>
            </a:r>
            <a:r>
              <a:rPr lang="fr-FR" dirty="0" smtClean="0"/>
              <a:t>, </a:t>
            </a:r>
            <a:r>
              <a:rPr lang="fr-FR" b="1" dirty="0" err="1" smtClean="0"/>
              <a:t>literary</a:t>
            </a:r>
            <a:r>
              <a:rPr lang="fr-FR" b="1" dirty="0" smtClean="0"/>
              <a:t> </a:t>
            </a:r>
            <a:r>
              <a:rPr lang="fr-FR" b="1" dirty="0" err="1" smtClean="0"/>
              <a:t>pragmatics</a:t>
            </a:r>
            <a:r>
              <a:rPr lang="fr-FR" b="1" dirty="0" smtClean="0"/>
              <a:t> </a:t>
            </a:r>
            <a:r>
              <a:rPr lang="fr-FR" dirty="0" smtClean="0"/>
              <a:t>and </a:t>
            </a:r>
            <a:r>
              <a:rPr lang="fr-FR" b="1" dirty="0" err="1" smtClean="0"/>
              <a:t>poetics</a:t>
            </a:r>
            <a:r>
              <a:rPr lang="fr-F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740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3568" y="19405"/>
            <a:ext cx="8229600" cy="11430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980728"/>
            <a:ext cx="8219256" cy="5145435"/>
          </a:xfrm>
        </p:spPr>
        <p:txBody>
          <a:bodyPr>
            <a:normAutofit fontScale="62500" lnSpcReduction="20000"/>
          </a:bodyPr>
          <a:lstStyle/>
          <a:p>
            <a:r>
              <a:rPr lang="en-US" b="1" dirty="0"/>
              <a:t>'Thou art indeed just, Lord, if I contend'</a:t>
            </a:r>
          </a:p>
          <a:p>
            <a:r>
              <a:rPr lang="en-US" b="1" dirty="0">
                <a:hlinkClick r:id="rId2" action="ppaction://hlinkfile"/>
              </a:rPr>
              <a:t>'Thou art indeed just, Lord, if I contend'</a:t>
            </a:r>
            <a:endParaRPr lang="en-US" b="1" dirty="0"/>
          </a:p>
          <a:p>
            <a:r>
              <a:rPr lang="en-US" dirty="0"/>
              <a:t>By </a:t>
            </a:r>
            <a:r>
              <a:rPr lang="en-US" dirty="0">
                <a:hlinkClick r:id="rId3" action="ppaction://hlinkfile"/>
              </a:rPr>
              <a:t>Gerard Manley Hopkins</a:t>
            </a:r>
            <a:r>
              <a:rPr lang="en-US" dirty="0"/>
              <a:t> 1844–1889 Gerard Manley Hopkins </a:t>
            </a:r>
            <a:r>
              <a:rPr lang="en-US" i="1" dirty="0"/>
              <a:t>Justus </a:t>
            </a:r>
            <a:r>
              <a:rPr lang="en-US" i="1" dirty="0" err="1"/>
              <a:t>quidem</a:t>
            </a:r>
            <a:r>
              <a:rPr lang="en-US" i="1" dirty="0"/>
              <a:t> </a:t>
            </a:r>
            <a:r>
              <a:rPr lang="en-US" i="1" dirty="0" err="1"/>
              <a:t>tu</a:t>
            </a:r>
            <a:r>
              <a:rPr lang="en-US" i="1" dirty="0"/>
              <a:t> </a:t>
            </a:r>
            <a:r>
              <a:rPr lang="en-US" i="1" dirty="0" err="1"/>
              <a:t>es</a:t>
            </a:r>
            <a:r>
              <a:rPr lang="en-US" i="1" dirty="0"/>
              <a:t>, </a:t>
            </a:r>
            <a:r>
              <a:rPr lang="en-US" i="1" dirty="0" err="1"/>
              <a:t>Domine</a:t>
            </a:r>
            <a:r>
              <a:rPr lang="en-US" i="1" dirty="0"/>
              <a:t>, </a:t>
            </a:r>
            <a:r>
              <a:rPr lang="en-US" i="1" dirty="0" err="1"/>
              <a:t>si</a:t>
            </a:r>
            <a:r>
              <a:rPr lang="en-US" i="1" dirty="0"/>
              <a:t> </a:t>
            </a:r>
            <a:r>
              <a:rPr lang="en-US" i="1" dirty="0" err="1"/>
              <a:t>disputem</a:t>
            </a:r>
            <a:r>
              <a:rPr lang="en-US" i="1" dirty="0"/>
              <a:t> </a:t>
            </a:r>
            <a:r>
              <a:rPr lang="en-US" i="1" dirty="0" err="1"/>
              <a:t>tecum</a:t>
            </a:r>
            <a:r>
              <a:rPr lang="en-US" i="1" dirty="0"/>
              <a:t>; </a:t>
            </a:r>
            <a:r>
              <a:rPr lang="en-US" i="1" dirty="0" err="1"/>
              <a:t>verumtamen</a:t>
            </a:r>
            <a:r>
              <a:rPr lang="en-US" i="1" dirty="0"/>
              <a:t> </a:t>
            </a:r>
            <a:br>
              <a:rPr lang="en-US" i="1" dirty="0"/>
            </a:br>
            <a:r>
              <a:rPr lang="en-US" i="1" dirty="0" err="1"/>
              <a:t>justa</a:t>
            </a:r>
            <a:r>
              <a:rPr lang="en-US" i="1" dirty="0"/>
              <a:t> </a:t>
            </a:r>
            <a:r>
              <a:rPr lang="en-US" i="1" dirty="0" err="1"/>
              <a:t>loquar</a:t>
            </a:r>
            <a:r>
              <a:rPr lang="en-US" i="1" dirty="0"/>
              <a:t> ad </a:t>
            </a:r>
            <a:r>
              <a:rPr lang="en-US" i="1" dirty="0" err="1"/>
              <a:t>te</a:t>
            </a:r>
            <a:r>
              <a:rPr lang="en-US" i="1" dirty="0"/>
              <a:t>: </a:t>
            </a:r>
            <a:r>
              <a:rPr lang="en-US" i="1" dirty="0" err="1"/>
              <a:t>Quare</a:t>
            </a:r>
            <a:r>
              <a:rPr lang="en-US" i="1" dirty="0"/>
              <a:t> via </a:t>
            </a:r>
            <a:r>
              <a:rPr lang="en-US" i="1" dirty="0" err="1"/>
              <a:t>impiorum</a:t>
            </a:r>
            <a:r>
              <a:rPr lang="en-US" i="1" dirty="0"/>
              <a:t> </a:t>
            </a:r>
            <a:r>
              <a:rPr lang="en-US" i="1" dirty="0" err="1"/>
              <a:t>prosperatur</a:t>
            </a:r>
            <a:r>
              <a:rPr lang="en-US" i="1" dirty="0"/>
              <a:t>? &amp;c. </a:t>
            </a:r>
            <a:br>
              <a:rPr lang="en-US" i="1" dirty="0"/>
            </a:br>
            <a:endParaRPr lang="en-US" dirty="0"/>
          </a:p>
          <a:p>
            <a:r>
              <a:rPr lang="en-US" dirty="0"/>
              <a:t>Thou art indeed just, Lord, if I contend </a:t>
            </a:r>
          </a:p>
          <a:p>
            <a:r>
              <a:rPr lang="en-US" dirty="0"/>
              <a:t>With thee; but, sir, so what I plead is just. </a:t>
            </a:r>
          </a:p>
          <a:p>
            <a:r>
              <a:rPr lang="en-US" dirty="0"/>
              <a:t>Why do sinners’ ways prosper? and why must </a:t>
            </a:r>
          </a:p>
          <a:p>
            <a:r>
              <a:rPr lang="en-US" dirty="0"/>
              <a:t>Disappointment all I </a:t>
            </a:r>
            <a:r>
              <a:rPr lang="en-US" dirty="0" err="1"/>
              <a:t>endeavour</a:t>
            </a:r>
            <a:r>
              <a:rPr lang="en-US" dirty="0"/>
              <a:t> end? </a:t>
            </a:r>
          </a:p>
          <a:p>
            <a:r>
              <a:rPr lang="en-US" dirty="0"/>
              <a:t>Wert thou my enemy, O thou my friend, </a:t>
            </a:r>
          </a:p>
          <a:p>
            <a:r>
              <a:rPr lang="en-US" dirty="0"/>
              <a:t>How wouldst thou worse, I wonder, than thou dost </a:t>
            </a:r>
          </a:p>
          <a:p>
            <a:r>
              <a:rPr lang="en-US" dirty="0"/>
              <a:t>Defeat, thwart me? Oh, the sots and thralls of lust </a:t>
            </a:r>
          </a:p>
          <a:p>
            <a:r>
              <a:rPr lang="en-US" dirty="0"/>
              <a:t>Do in spare hours more thrive than I that spend, </a:t>
            </a:r>
          </a:p>
          <a:p>
            <a:r>
              <a:rPr lang="en-US" dirty="0"/>
              <a:t>Sir, life upon thy cause. See, banks and brakes </a:t>
            </a:r>
          </a:p>
          <a:p>
            <a:r>
              <a:rPr lang="en-US" dirty="0"/>
              <a:t>Now, </a:t>
            </a:r>
            <a:r>
              <a:rPr lang="en-US" dirty="0" err="1"/>
              <a:t>leavèd</a:t>
            </a:r>
            <a:r>
              <a:rPr lang="en-US" dirty="0"/>
              <a:t> how thick! </a:t>
            </a:r>
            <a:r>
              <a:rPr lang="en-US" dirty="0" err="1"/>
              <a:t>lacèd</a:t>
            </a:r>
            <a:r>
              <a:rPr lang="en-US" dirty="0"/>
              <a:t> they are again </a:t>
            </a:r>
          </a:p>
          <a:p>
            <a:r>
              <a:rPr lang="en-US" dirty="0"/>
              <a:t>With </a:t>
            </a:r>
            <a:r>
              <a:rPr lang="en-US" dirty="0" err="1"/>
              <a:t>fretty</a:t>
            </a:r>
            <a:r>
              <a:rPr lang="en-US" dirty="0"/>
              <a:t> chervil, look, and fresh wind shakes </a:t>
            </a:r>
          </a:p>
          <a:p>
            <a:r>
              <a:rPr lang="en-US" dirty="0"/>
              <a:t>Them; birds build – but not I build; no, but strain, </a:t>
            </a:r>
          </a:p>
          <a:p>
            <a:r>
              <a:rPr lang="en-US" dirty="0"/>
              <a:t>Time’s eunuch, and not breed one work that wakes. </a:t>
            </a:r>
          </a:p>
          <a:p>
            <a:r>
              <a:rPr lang="en-US" dirty="0"/>
              <a:t>Mine, O thou lord of life, send my roots rain.</a:t>
            </a:r>
          </a:p>
          <a:p>
            <a:r>
              <a:rPr lang="en-US" dirty="0"/>
              <a:t>Source: </a:t>
            </a:r>
            <a:r>
              <a:rPr lang="en-US" i="1" dirty="0"/>
              <a:t>Gerard Manley Hopkins: Poems and Prose</a:t>
            </a:r>
            <a:r>
              <a:rPr lang="en-US" dirty="0"/>
              <a:t> (Penguin Classics, 1985)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065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fr-FR" dirty="0" smtClean="0"/>
              <a:t>A case of </a:t>
            </a:r>
            <a:r>
              <a:rPr lang="fr-FR" dirty="0" err="1" smtClean="0"/>
              <a:t>implicit</a:t>
            </a:r>
            <a:r>
              <a:rPr lang="fr-FR" dirty="0" smtClean="0"/>
              <a:t> </a:t>
            </a:r>
            <a:r>
              <a:rPr lang="fr-FR" dirty="0" err="1" smtClean="0"/>
              <a:t>embedded</a:t>
            </a:r>
            <a:r>
              <a:rPr lang="fr-FR" dirty="0" smtClean="0"/>
              <a:t> story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may</a:t>
            </a:r>
            <a:r>
              <a:rPr lang="fr-FR" dirty="0" smtClean="0"/>
              <a:t> </a:t>
            </a:r>
            <a:r>
              <a:rPr lang="fr-FR" dirty="0" err="1" smtClean="0"/>
              <a:t>either</a:t>
            </a:r>
            <a:r>
              <a:rPr lang="fr-FR" dirty="0" smtClean="0"/>
              <a:t> lead the </a:t>
            </a:r>
            <a:r>
              <a:rPr lang="fr-FR" dirty="0" err="1" smtClean="0"/>
              <a:t>readers</a:t>
            </a:r>
            <a:r>
              <a:rPr lang="fr-FR" dirty="0" smtClean="0"/>
              <a:t> to </a:t>
            </a:r>
            <a:r>
              <a:rPr lang="fr-FR" dirty="0" err="1" smtClean="0"/>
              <a:t>project</a:t>
            </a:r>
            <a:r>
              <a:rPr lang="fr-FR" dirty="0" smtClean="0"/>
              <a:t> </a:t>
            </a:r>
            <a:r>
              <a:rPr lang="fr-FR" dirty="0" err="1" smtClean="0"/>
              <a:t>themselves</a:t>
            </a:r>
            <a:r>
              <a:rPr lang="fr-FR" dirty="0" smtClean="0"/>
              <a:t> </a:t>
            </a:r>
            <a:r>
              <a:rPr lang="fr-FR" dirty="0" err="1" smtClean="0"/>
              <a:t>into</a:t>
            </a:r>
            <a:r>
              <a:rPr lang="fr-FR" dirty="0" smtClean="0"/>
              <a:t> the world of Hopkins or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lost</a:t>
            </a:r>
            <a:r>
              <a:rPr lang="fr-FR" dirty="0" smtClean="0"/>
              <a:t> on </a:t>
            </a:r>
            <a:r>
              <a:rPr lang="fr-FR" dirty="0" err="1" smtClean="0"/>
              <a:t>them</a:t>
            </a:r>
            <a:r>
              <a:rPr lang="fr-FR" dirty="0" smtClean="0"/>
              <a:t>, </a:t>
            </a:r>
            <a:r>
              <a:rPr lang="fr-FR" dirty="0" err="1" smtClean="0"/>
              <a:t>depending</a:t>
            </a:r>
            <a:r>
              <a:rPr lang="fr-FR" dirty="0" smtClean="0"/>
              <a:t> if the final line of the </a:t>
            </a:r>
            <a:r>
              <a:rPr lang="fr-FR" dirty="0" err="1" smtClean="0"/>
              <a:t>poem</a:t>
            </a:r>
            <a:r>
              <a:rPr lang="fr-FR" dirty="0" smtClean="0"/>
              <a:t> rings a </a:t>
            </a:r>
            <a:r>
              <a:rPr lang="fr-FR" dirty="0" err="1" smtClean="0"/>
              <a:t>bell</a:t>
            </a:r>
            <a:r>
              <a:rPr lang="fr-FR" dirty="0" smtClean="0"/>
              <a:t> or not.</a:t>
            </a:r>
          </a:p>
          <a:p>
            <a:pPr algn="just"/>
            <a:r>
              <a:rPr lang="fr-FR" dirty="0" err="1" smtClean="0"/>
              <a:t>Readers</a:t>
            </a:r>
            <a:r>
              <a:rPr lang="fr-FR" dirty="0" smtClean="0"/>
              <a:t> </a:t>
            </a:r>
            <a:r>
              <a:rPr lang="fr-FR" dirty="0" err="1" smtClean="0"/>
              <a:t>either</a:t>
            </a:r>
            <a:r>
              <a:rPr lang="fr-FR" dirty="0" smtClean="0"/>
              <a:t> </a:t>
            </a:r>
            <a:r>
              <a:rPr lang="fr-FR" dirty="0" err="1" smtClean="0"/>
              <a:t>remain</a:t>
            </a:r>
            <a:r>
              <a:rPr lang="fr-FR" dirty="0" smtClean="0"/>
              <a:t> on the surface of the </a:t>
            </a:r>
            <a:r>
              <a:rPr lang="fr-FR" dirty="0" err="1" smtClean="0"/>
              <a:t>text</a:t>
            </a:r>
            <a:r>
              <a:rPr lang="fr-FR" dirty="0" smtClean="0"/>
              <a:t> or </a:t>
            </a:r>
            <a:r>
              <a:rPr lang="fr-FR" dirty="0" err="1" smtClean="0"/>
              <a:t>plunge</a:t>
            </a:r>
            <a:r>
              <a:rPr lang="fr-FR" dirty="0" smtClean="0"/>
              <a:t> </a:t>
            </a:r>
            <a:r>
              <a:rPr lang="fr-FR" dirty="0" err="1" smtClean="0"/>
              <a:t>deeper</a:t>
            </a:r>
            <a:r>
              <a:rPr lang="fr-FR" dirty="0" smtClean="0"/>
              <a:t> </a:t>
            </a:r>
            <a:r>
              <a:rPr lang="fr-FR" dirty="0" err="1" smtClean="0"/>
              <a:t>into</a:t>
            </a:r>
            <a:r>
              <a:rPr lang="fr-FR" dirty="0" smtClean="0"/>
              <a:t> a </a:t>
            </a:r>
            <a:r>
              <a:rPr lang="fr-FR" dirty="0" err="1" smtClean="0"/>
              <a:t>subworld</a:t>
            </a:r>
            <a:r>
              <a:rPr lang="fr-FR" dirty="0" smtClean="0"/>
              <a:t> </a:t>
            </a:r>
            <a:r>
              <a:rPr lang="fr-FR" dirty="0" err="1" smtClean="0"/>
              <a:t>from</a:t>
            </a:r>
            <a:r>
              <a:rPr lang="fr-FR" dirty="0" smtClean="0"/>
              <a:t> the </a:t>
            </a:r>
            <a:r>
              <a:rPr lang="fr-FR" dirty="0" err="1" smtClean="0"/>
              <a:t>very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.</a:t>
            </a:r>
          </a:p>
          <a:p>
            <a:pPr algn="just"/>
            <a:r>
              <a:rPr lang="fr-FR" dirty="0" smtClean="0"/>
              <a:t>In </a:t>
            </a:r>
            <a:r>
              <a:rPr lang="fr-FR" dirty="0" err="1" smtClean="0"/>
              <a:t>that</a:t>
            </a:r>
            <a:r>
              <a:rPr lang="fr-FR" dirty="0" smtClean="0"/>
              <a:t> case the </a:t>
            </a:r>
            <a:r>
              <a:rPr lang="fr-FR" dirty="0" err="1" smtClean="0"/>
              <a:t>title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not a </a:t>
            </a:r>
            <a:r>
              <a:rPr lang="fr-FR" dirty="0" err="1" smtClean="0"/>
              <a:t>very</a:t>
            </a:r>
            <a:r>
              <a:rPr lang="fr-FR" dirty="0" smtClean="0"/>
              <a:t> efficient introduction </a:t>
            </a:r>
            <a:r>
              <a:rPr lang="fr-FR" dirty="0" err="1" smtClean="0"/>
              <a:t>into</a:t>
            </a:r>
            <a:r>
              <a:rPr lang="fr-FR" dirty="0" smtClean="0"/>
              <a:t> the </a:t>
            </a:r>
            <a:r>
              <a:rPr lang="fr-FR" dirty="0" err="1" smtClean="0"/>
              <a:t>fictional</a:t>
            </a:r>
            <a:r>
              <a:rPr lang="fr-FR" dirty="0" smtClean="0"/>
              <a:t> world. </a:t>
            </a:r>
            <a:r>
              <a:rPr lang="fr-FR" dirty="0" err="1" smtClean="0"/>
              <a:t>We</a:t>
            </a:r>
            <a:r>
              <a:rPr lang="fr-FR" dirty="0" smtClean="0"/>
              <a:t> </a:t>
            </a:r>
            <a:r>
              <a:rPr lang="fr-FR" dirty="0" err="1" smtClean="0"/>
              <a:t>thus</a:t>
            </a:r>
            <a:r>
              <a:rPr lang="fr-FR" dirty="0" smtClean="0"/>
              <a:t> have to move to the </a:t>
            </a:r>
            <a:r>
              <a:rPr lang="fr-FR" dirty="0" err="1" smtClean="0"/>
              <a:t>opening</a:t>
            </a:r>
            <a:r>
              <a:rPr lang="fr-FR" dirty="0" smtClean="0"/>
              <a:t> sentence.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4548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Opening</a:t>
            </a:r>
            <a:r>
              <a:rPr lang="fr-FR" dirty="0" smtClean="0"/>
              <a:t> </a:t>
            </a:r>
            <a:r>
              <a:rPr lang="fr-FR" dirty="0" err="1" smtClean="0"/>
              <a:t>paragraph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fr-FR" dirty="0" smtClean="0"/>
              <a:t>An omniscient </a:t>
            </a:r>
            <a:r>
              <a:rPr lang="fr-FR" dirty="0" err="1" smtClean="0"/>
              <a:t>narrator</a:t>
            </a:r>
            <a:r>
              <a:rPr lang="fr-FR" dirty="0" smtClean="0"/>
              <a:t> </a:t>
            </a:r>
            <a:r>
              <a:rPr lang="fr-FR" dirty="0" err="1" smtClean="0"/>
              <a:t>providing</a:t>
            </a:r>
            <a:r>
              <a:rPr lang="fr-FR" dirty="0" smtClean="0"/>
              <a:t> information about place and people.</a:t>
            </a:r>
          </a:p>
          <a:p>
            <a:pPr algn="just"/>
            <a:r>
              <a:rPr lang="fr-FR" dirty="0" smtClean="0"/>
              <a:t>Dublin. A </a:t>
            </a:r>
            <a:r>
              <a:rPr lang="fr-FR" dirty="0" err="1" smtClean="0"/>
              <a:t>luxurious</a:t>
            </a:r>
            <a:r>
              <a:rPr lang="fr-FR" dirty="0" smtClean="0"/>
              <a:t> </a:t>
            </a:r>
            <a:r>
              <a:rPr lang="fr-FR" dirty="0" err="1" smtClean="0"/>
              <a:t>hotel</a:t>
            </a:r>
            <a:r>
              <a:rPr lang="fr-FR" dirty="0" smtClean="0"/>
              <a:t>.</a:t>
            </a:r>
          </a:p>
          <a:p>
            <a:pPr algn="just"/>
            <a:r>
              <a:rPr lang="fr-FR" dirty="0" err="1" smtClean="0"/>
              <a:t>Two</a:t>
            </a:r>
            <a:r>
              <a:rPr lang="fr-FR" dirty="0" smtClean="0"/>
              <a:t> </a:t>
            </a:r>
            <a:r>
              <a:rPr lang="fr-FR" dirty="0" err="1" smtClean="0"/>
              <a:t>characters</a:t>
            </a:r>
            <a:r>
              <a:rPr lang="fr-FR" dirty="0" smtClean="0"/>
              <a:t> and </a:t>
            </a:r>
            <a:r>
              <a:rPr lang="fr-FR" dirty="0" err="1" smtClean="0"/>
              <a:t>two</a:t>
            </a:r>
            <a:r>
              <a:rPr lang="fr-FR" dirty="0" smtClean="0"/>
              <a:t> </a:t>
            </a:r>
            <a:r>
              <a:rPr lang="fr-FR" dirty="0" err="1" smtClean="0"/>
              <a:t>reflectors</a:t>
            </a:r>
            <a:r>
              <a:rPr lang="fr-FR" dirty="0" smtClean="0"/>
              <a:t>: Miss </a:t>
            </a:r>
            <a:r>
              <a:rPr lang="fr-FR" dirty="0" err="1" smtClean="0"/>
              <a:t>Gilhooley</a:t>
            </a:r>
            <a:r>
              <a:rPr lang="fr-FR" dirty="0" smtClean="0"/>
              <a:t> (</a:t>
            </a:r>
            <a:r>
              <a:rPr lang="fr-FR" dirty="0" err="1" smtClean="0"/>
              <a:t>imagined</a:t>
            </a:r>
            <a:r>
              <a:rPr lang="fr-FR" dirty="0" smtClean="0"/>
              <a:t>…) and Pat the Porter (</a:t>
            </a:r>
            <a:r>
              <a:rPr lang="fr-FR" dirty="0" err="1" smtClean="0"/>
              <a:t>noticed</a:t>
            </a:r>
            <a:r>
              <a:rPr lang="fr-FR" dirty="0" smtClean="0"/>
              <a:t> </a:t>
            </a:r>
            <a:r>
              <a:rPr lang="fr-FR" dirty="0" err="1" smtClean="0"/>
              <a:t>her</a:t>
            </a:r>
            <a:r>
              <a:rPr lang="fr-FR" dirty="0" smtClean="0"/>
              <a:t> …).</a:t>
            </a:r>
          </a:p>
          <a:p>
            <a:pPr algn="just"/>
            <a:r>
              <a:rPr lang="fr-FR" dirty="0" smtClean="0"/>
              <a:t>The incipit </a:t>
            </a:r>
            <a:r>
              <a:rPr lang="fr-FR" dirty="0" err="1" smtClean="0"/>
              <a:t>is</a:t>
            </a:r>
            <a:r>
              <a:rPr lang="fr-FR" dirty="0" smtClean="0"/>
              <a:t> the moment of the switch </a:t>
            </a:r>
            <a:r>
              <a:rPr lang="fr-FR" dirty="0" err="1" smtClean="0"/>
              <a:t>from</a:t>
            </a:r>
            <a:r>
              <a:rPr lang="fr-FR" dirty="0" smtClean="0"/>
              <a:t> </a:t>
            </a:r>
            <a:r>
              <a:rPr lang="fr-FR" dirty="0" err="1" smtClean="0"/>
              <a:t>discourse</a:t>
            </a:r>
            <a:r>
              <a:rPr lang="fr-FR" dirty="0" smtClean="0"/>
              <a:t> world to </a:t>
            </a:r>
            <a:r>
              <a:rPr lang="fr-FR" dirty="0" err="1" smtClean="0"/>
              <a:t>text</a:t>
            </a:r>
            <a:r>
              <a:rPr lang="fr-FR" dirty="0" smtClean="0"/>
              <a:t> world. </a:t>
            </a:r>
            <a:r>
              <a:rPr lang="fr-FR" dirty="0" err="1" smtClean="0"/>
              <a:t>Readers</a:t>
            </a:r>
            <a:r>
              <a:rPr lang="fr-FR" dirty="0" smtClean="0"/>
              <a:t> are </a:t>
            </a:r>
            <a:r>
              <a:rPr lang="fr-FR" dirty="0" err="1" smtClean="0"/>
              <a:t>drawn</a:t>
            </a:r>
            <a:r>
              <a:rPr lang="fr-FR" dirty="0" smtClean="0"/>
              <a:t> </a:t>
            </a:r>
            <a:r>
              <a:rPr lang="fr-FR" dirty="0" err="1" smtClean="0"/>
              <a:t>into</a:t>
            </a:r>
            <a:r>
              <a:rPr lang="fr-FR" dirty="0" smtClean="0"/>
              <a:t> </a:t>
            </a:r>
            <a:r>
              <a:rPr lang="fr-FR" dirty="0" smtClean="0"/>
              <a:t>the </a:t>
            </a:r>
            <a:r>
              <a:rPr lang="fr-FR" dirty="0" err="1" smtClean="0"/>
              <a:t>text</a:t>
            </a:r>
            <a:r>
              <a:rPr lang="fr-FR" dirty="0" smtClean="0"/>
              <a:t> world </a:t>
            </a:r>
            <a:r>
              <a:rPr lang="fr-FR" dirty="0" err="1" smtClean="0"/>
              <a:t>through</a:t>
            </a:r>
            <a:r>
              <a:rPr lang="fr-FR" dirty="0" smtClean="0"/>
              <a:t> </a:t>
            </a:r>
            <a:r>
              <a:rPr lang="fr-FR" dirty="0" err="1" smtClean="0"/>
              <a:t>discourse</a:t>
            </a:r>
            <a:r>
              <a:rPr lang="fr-FR" dirty="0" smtClean="0"/>
              <a:t> world.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3385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Last sentence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dirty="0" err="1" smtClean="0"/>
              <a:t>Discourse</a:t>
            </a:r>
            <a:r>
              <a:rPr lang="fr-FR" dirty="0" smtClean="0"/>
              <a:t> world ends </a:t>
            </a:r>
            <a:r>
              <a:rPr lang="fr-FR" dirty="0" err="1" smtClean="0"/>
              <a:t>with</a:t>
            </a:r>
            <a:r>
              <a:rPr lang="fr-FR" dirty="0" smtClean="0"/>
              <a:t> the final full stop. « The </a:t>
            </a:r>
            <a:r>
              <a:rPr lang="fr-FR" dirty="0" err="1" smtClean="0"/>
              <a:t>rest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silence. »</a:t>
            </a:r>
          </a:p>
          <a:p>
            <a:pPr algn="just"/>
            <a:r>
              <a:rPr lang="fr-FR" dirty="0" smtClean="0"/>
              <a:t>In SMRR, the end of </a:t>
            </a:r>
            <a:r>
              <a:rPr lang="fr-FR" dirty="0" err="1" smtClean="0"/>
              <a:t>text</a:t>
            </a:r>
            <a:r>
              <a:rPr lang="fr-FR" dirty="0" smtClean="0"/>
              <a:t> world and </a:t>
            </a:r>
            <a:r>
              <a:rPr lang="fr-FR" dirty="0" err="1" smtClean="0"/>
              <a:t>discourse</a:t>
            </a:r>
            <a:r>
              <a:rPr lang="fr-FR" dirty="0" smtClean="0"/>
              <a:t> world </a:t>
            </a:r>
            <a:r>
              <a:rPr lang="fr-FR" dirty="0" err="1" smtClean="0"/>
              <a:t>coincide</a:t>
            </a:r>
            <a:r>
              <a:rPr lang="fr-FR" dirty="0" smtClean="0"/>
              <a:t>. It </a:t>
            </a:r>
            <a:r>
              <a:rPr lang="fr-FR" dirty="0" err="1" smtClean="0"/>
              <a:t>is</a:t>
            </a:r>
            <a:r>
              <a:rPr lang="fr-FR" dirty="0" smtClean="0"/>
              <a:t> not </a:t>
            </a:r>
            <a:r>
              <a:rPr lang="fr-FR" dirty="0" err="1" smtClean="0"/>
              <a:t>always</a:t>
            </a:r>
            <a:r>
              <a:rPr lang="fr-FR" dirty="0" smtClean="0"/>
              <a:t> the case.</a:t>
            </a:r>
          </a:p>
        </p:txBody>
      </p:sp>
    </p:spTree>
    <p:extLst>
      <p:ext uri="{BB962C8B-B14F-4D97-AF65-F5344CB8AC3E}">
        <p14:creationId xmlns:p14="http://schemas.microsoft.com/office/powerpoint/2010/main" val="4151275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Throughout</a:t>
            </a:r>
            <a:r>
              <a:rPr lang="fr-FR" dirty="0" smtClean="0"/>
              <a:t> the short story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fr-FR" dirty="0" err="1"/>
              <a:t>Discourse</a:t>
            </a:r>
            <a:r>
              <a:rPr lang="fr-FR" dirty="0"/>
              <a:t> world </a:t>
            </a:r>
            <a:r>
              <a:rPr lang="fr-FR" dirty="0" err="1"/>
              <a:t>remain</a:t>
            </a:r>
            <a:r>
              <a:rPr lang="fr-FR" dirty="0"/>
              <a:t> active </a:t>
            </a:r>
            <a:r>
              <a:rPr lang="fr-FR" dirty="0" err="1"/>
              <a:t>throughout</a:t>
            </a:r>
            <a:r>
              <a:rPr lang="fr-FR" dirty="0"/>
              <a:t> the </a:t>
            </a:r>
            <a:r>
              <a:rPr lang="fr-FR" dirty="0" err="1"/>
              <a:t>text</a:t>
            </a:r>
            <a:r>
              <a:rPr lang="fr-FR" dirty="0"/>
              <a:t>, </a:t>
            </a:r>
            <a:r>
              <a:rPr lang="fr-FR" dirty="0" err="1"/>
              <a:t>even</a:t>
            </a:r>
            <a:r>
              <a:rPr lang="fr-FR" dirty="0"/>
              <a:t> if </a:t>
            </a:r>
            <a:r>
              <a:rPr lang="fr-FR" dirty="0" err="1"/>
              <a:t>readers</a:t>
            </a:r>
            <a:r>
              <a:rPr lang="fr-FR" dirty="0"/>
              <a:t> </a:t>
            </a:r>
            <a:r>
              <a:rPr lang="fr-FR" dirty="0" err="1"/>
              <a:t>often</a:t>
            </a:r>
            <a:r>
              <a:rPr lang="fr-FR" dirty="0"/>
              <a:t> tend to </a:t>
            </a:r>
            <a:r>
              <a:rPr lang="fr-FR" dirty="0" err="1"/>
              <a:t>forget</a:t>
            </a:r>
            <a:r>
              <a:rPr lang="fr-FR" dirty="0"/>
              <a:t> about </a:t>
            </a:r>
            <a:r>
              <a:rPr lang="fr-FR" dirty="0" err="1"/>
              <a:t>it</a:t>
            </a:r>
            <a:r>
              <a:rPr lang="fr-FR" dirty="0"/>
              <a:t> to </a:t>
            </a:r>
            <a:r>
              <a:rPr lang="fr-FR" dirty="0" err="1"/>
              <a:t>concentrate</a:t>
            </a:r>
            <a:r>
              <a:rPr lang="fr-FR" dirty="0"/>
              <a:t> on </a:t>
            </a:r>
            <a:r>
              <a:rPr lang="fr-FR" dirty="0" err="1"/>
              <a:t>text</a:t>
            </a:r>
            <a:r>
              <a:rPr lang="fr-FR" dirty="0"/>
              <a:t> world</a:t>
            </a:r>
            <a:r>
              <a:rPr lang="fr-FR" dirty="0" smtClean="0"/>
              <a:t>.</a:t>
            </a:r>
          </a:p>
          <a:p>
            <a:pPr algn="just"/>
            <a:r>
              <a:rPr lang="fr-FR" dirty="0" smtClean="0"/>
              <a:t>The question of </a:t>
            </a:r>
            <a:r>
              <a:rPr lang="fr-FR" dirty="0" err="1" smtClean="0"/>
              <a:t>shared</a:t>
            </a:r>
            <a:r>
              <a:rPr lang="fr-FR" dirty="0" smtClean="0"/>
              <a:t> </a:t>
            </a:r>
            <a:r>
              <a:rPr lang="fr-FR" dirty="0" err="1" smtClean="0"/>
              <a:t>knowledge</a:t>
            </a:r>
            <a:r>
              <a:rPr lang="fr-FR" dirty="0" smtClean="0"/>
              <a:t> </a:t>
            </a:r>
            <a:r>
              <a:rPr lang="fr-FR" dirty="0" err="1" smtClean="0"/>
              <a:t>between</a:t>
            </a:r>
            <a:r>
              <a:rPr lang="fr-FR" dirty="0" smtClean="0"/>
              <a:t> </a:t>
            </a:r>
            <a:r>
              <a:rPr lang="fr-FR" dirty="0" err="1" smtClean="0"/>
              <a:t>author</a:t>
            </a:r>
            <a:r>
              <a:rPr lang="fr-FR" dirty="0" smtClean="0"/>
              <a:t> and </a:t>
            </a:r>
            <a:r>
              <a:rPr lang="fr-FR" dirty="0" err="1" smtClean="0"/>
              <a:t>reader</a:t>
            </a:r>
            <a:r>
              <a:rPr lang="fr-FR" dirty="0" smtClean="0"/>
              <a:t> </a:t>
            </a:r>
            <a:r>
              <a:rPr lang="fr-FR" dirty="0" err="1" smtClean="0"/>
              <a:t>resurfaces</a:t>
            </a:r>
            <a:r>
              <a:rPr lang="fr-FR" dirty="0" smtClean="0"/>
              <a:t> </a:t>
            </a:r>
            <a:r>
              <a:rPr lang="fr-FR" dirty="0" err="1" smtClean="0"/>
              <a:t>occasionally</a:t>
            </a:r>
            <a:r>
              <a:rPr lang="fr-FR" dirty="0" smtClean="0"/>
              <a:t>.</a:t>
            </a:r>
          </a:p>
          <a:p>
            <a:pPr algn="just"/>
            <a:r>
              <a:rPr lang="fr-FR" dirty="0" smtClean="0"/>
              <a:t>P.150: 1916 and the </a:t>
            </a:r>
            <a:r>
              <a:rPr lang="fr-FR" dirty="0" smtClean="0"/>
              <a:t>Irish </a:t>
            </a:r>
            <a:r>
              <a:rPr lang="fr-FR" dirty="0" smtClean="0"/>
              <a:t>constitution.</a:t>
            </a:r>
          </a:p>
          <a:p>
            <a:pPr algn="just"/>
            <a:r>
              <a:rPr lang="fr-FR" dirty="0" smtClean="0"/>
              <a:t>P.153: the changes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had</a:t>
            </a:r>
            <a:r>
              <a:rPr lang="fr-FR" dirty="0" smtClean="0"/>
              <a:t> </a:t>
            </a:r>
            <a:r>
              <a:rPr lang="fr-FR" dirty="0" err="1" smtClean="0"/>
              <a:t>occurred</a:t>
            </a:r>
            <a:r>
              <a:rPr lang="fr-FR" dirty="0" smtClean="0"/>
              <a:t> in </a:t>
            </a:r>
            <a:r>
              <a:rPr lang="fr-FR" dirty="0" err="1" smtClean="0"/>
              <a:t>their</a:t>
            </a:r>
            <a:r>
              <a:rPr lang="fr-FR" dirty="0" smtClean="0"/>
              <a:t> country.</a:t>
            </a:r>
          </a:p>
          <a:p>
            <a:pPr algn="just"/>
            <a:r>
              <a:rPr lang="fr-FR" dirty="0" smtClean="0"/>
              <a:t>P.154:  a statue of Wolfe </a:t>
            </a:r>
            <a:r>
              <a:rPr lang="fr-FR" dirty="0" err="1" smtClean="0"/>
              <a:t>Tone</a:t>
            </a:r>
            <a:r>
              <a:rPr lang="fr-FR" dirty="0" smtClean="0"/>
              <a:t>.</a:t>
            </a:r>
          </a:p>
          <a:p>
            <a:pPr algn="just"/>
            <a:r>
              <a:rPr lang="fr-FR" dirty="0" smtClean="0"/>
              <a:t>P.159 : Robert </a:t>
            </a:r>
            <a:r>
              <a:rPr lang="fr-FR" dirty="0" err="1" smtClean="0"/>
              <a:t>Emmet</a:t>
            </a:r>
            <a:endParaRPr lang="fr-FR" dirty="0" smtClean="0"/>
          </a:p>
          <a:p>
            <a:pPr algn="just"/>
            <a:r>
              <a:rPr lang="fr-FR" dirty="0" smtClean="0"/>
              <a:t>P.162: Yeats </a:t>
            </a:r>
            <a:r>
              <a:rPr lang="fr-FR" dirty="0" err="1" smtClean="0"/>
              <a:t>cf</a:t>
            </a:r>
            <a:r>
              <a:rPr lang="fr-FR" dirty="0" smtClean="0"/>
              <a:t> Hopkins</a:t>
            </a:r>
          </a:p>
          <a:p>
            <a:pPr algn="just"/>
            <a:r>
              <a:rPr lang="fr-FR" dirty="0" smtClean="0"/>
              <a:t>P.167: Conrad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484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 smtClean="0"/>
              <a:t>Text</a:t>
            </a:r>
            <a:r>
              <a:rPr lang="fr-FR" dirty="0" smtClean="0"/>
              <a:t> world</a:t>
            </a:r>
            <a:endParaRPr lang="en-US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53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World building </a:t>
            </a:r>
            <a:r>
              <a:rPr lang="fr-FR" dirty="0" err="1" smtClean="0"/>
              <a:t>elements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fr-FR" b="1" dirty="0" smtClean="0"/>
              <a:t>Time</a:t>
            </a:r>
            <a:r>
              <a:rPr lang="fr-FR" dirty="0" smtClean="0"/>
              <a:t>: point of </a:t>
            </a:r>
            <a:r>
              <a:rPr lang="fr-FR" dirty="0" err="1" smtClean="0"/>
              <a:t>reference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the </a:t>
            </a:r>
            <a:r>
              <a:rPr lang="fr-FR" dirty="0" err="1" smtClean="0"/>
              <a:t>very</a:t>
            </a:r>
            <a:r>
              <a:rPr lang="fr-FR" dirty="0" smtClean="0"/>
              <a:t> first sentence: « Men and </a:t>
            </a:r>
            <a:r>
              <a:rPr lang="fr-FR" dirty="0" err="1" smtClean="0"/>
              <a:t>women</a:t>
            </a:r>
            <a:r>
              <a:rPr lang="fr-FR" dirty="0" smtClean="0"/>
              <a:t> </a:t>
            </a:r>
            <a:r>
              <a:rPr lang="fr-FR" b="1" dirty="0" err="1" smtClean="0"/>
              <a:t>hurled</a:t>
            </a:r>
            <a:r>
              <a:rPr lang="fr-FR" dirty="0" smtClean="0"/>
              <a:t> </a:t>
            </a:r>
            <a:r>
              <a:rPr lang="fr-FR" dirty="0" err="1" smtClean="0"/>
              <a:t>themselves</a:t>
            </a:r>
            <a:r>
              <a:rPr lang="fr-FR" dirty="0" smtClean="0"/>
              <a:t> </a:t>
            </a:r>
            <a:r>
              <a:rPr lang="fr-FR" dirty="0" err="1" smtClean="0"/>
              <a:t>through</a:t>
            </a:r>
            <a:r>
              <a:rPr lang="fr-FR" dirty="0" smtClean="0"/>
              <a:t> the revolving </a:t>
            </a:r>
            <a:r>
              <a:rPr lang="fr-FR" dirty="0" err="1" smtClean="0"/>
              <a:t>doors</a:t>
            </a:r>
            <a:r>
              <a:rPr lang="fr-FR" dirty="0" smtClean="0"/>
              <a:t> ».</a:t>
            </a:r>
          </a:p>
          <a:p>
            <a:pPr algn="just"/>
            <a:r>
              <a:rPr lang="fr-FR" dirty="0" smtClean="0"/>
              <a:t>Temporal progression uses </a:t>
            </a:r>
            <a:r>
              <a:rPr lang="fr-FR" dirty="0" err="1" smtClean="0"/>
              <a:t>this</a:t>
            </a:r>
            <a:r>
              <a:rPr lang="fr-FR" dirty="0" smtClean="0"/>
              <a:t> as the </a:t>
            </a:r>
            <a:r>
              <a:rPr lang="fr-FR" dirty="0" err="1" smtClean="0"/>
              <a:t>starting</a:t>
            </a:r>
            <a:r>
              <a:rPr lang="fr-FR" dirty="0" smtClean="0"/>
              <a:t> point.</a:t>
            </a:r>
          </a:p>
          <a:p>
            <a:pPr algn="just"/>
            <a:r>
              <a:rPr lang="fr-FR" dirty="0" smtClean="0"/>
              <a:t>P. 151: </a:t>
            </a:r>
            <a:r>
              <a:rPr lang="fr-FR" dirty="0" err="1" smtClean="0"/>
              <a:t>She</a:t>
            </a:r>
            <a:r>
              <a:rPr lang="fr-FR" dirty="0" smtClean="0"/>
              <a:t> </a:t>
            </a:r>
            <a:r>
              <a:rPr lang="fr-FR" dirty="0" err="1" smtClean="0"/>
              <a:t>was</a:t>
            </a:r>
            <a:r>
              <a:rPr lang="fr-FR" dirty="0" smtClean="0"/>
              <a:t> about to come face to face </a:t>
            </a:r>
            <a:r>
              <a:rPr lang="fr-FR" dirty="0" err="1" smtClean="0"/>
              <a:t>with</a:t>
            </a:r>
            <a:r>
              <a:rPr lang="fr-FR" dirty="0" smtClean="0"/>
              <a:t> a </a:t>
            </a:r>
            <a:r>
              <a:rPr lang="fr-FR" dirty="0" err="1" smtClean="0"/>
              <a:t>great</a:t>
            </a:r>
            <a:r>
              <a:rPr lang="fr-FR" dirty="0" smtClean="0"/>
              <a:t> </a:t>
            </a:r>
            <a:r>
              <a:rPr lang="fr-FR" dirty="0" err="1" smtClean="0"/>
              <a:t>poet</a:t>
            </a:r>
            <a:r>
              <a:rPr lang="fr-FR" dirty="0" smtClean="0"/>
              <a:t>…</a:t>
            </a:r>
          </a:p>
          <a:p>
            <a:pPr algn="just"/>
            <a:r>
              <a:rPr lang="fr-FR" dirty="0" smtClean="0"/>
              <a:t>P.152: </a:t>
            </a:r>
            <a:r>
              <a:rPr lang="fr-FR" dirty="0" err="1" smtClean="0"/>
              <a:t>Now</a:t>
            </a:r>
            <a:r>
              <a:rPr lang="fr-FR" dirty="0" smtClean="0"/>
              <a:t> </a:t>
            </a:r>
            <a:r>
              <a:rPr lang="fr-FR" dirty="0" err="1" smtClean="0"/>
              <a:t>she</a:t>
            </a:r>
            <a:r>
              <a:rPr lang="fr-FR" dirty="0" smtClean="0"/>
              <a:t> </a:t>
            </a:r>
            <a:r>
              <a:rPr lang="fr-FR" dirty="0" err="1" smtClean="0"/>
              <a:t>was</a:t>
            </a:r>
            <a:r>
              <a:rPr lang="fr-FR" dirty="0" smtClean="0"/>
              <a:t> </a:t>
            </a:r>
            <a:r>
              <a:rPr lang="fr-FR" dirty="0" err="1" smtClean="0"/>
              <a:t>here</a:t>
            </a:r>
            <a:r>
              <a:rPr lang="fr-FR" dirty="0" smtClean="0"/>
              <a:t> </a:t>
            </a:r>
            <a:r>
              <a:rPr lang="fr-FR" dirty="0" err="1" smtClean="0"/>
              <a:t>picturing</a:t>
            </a:r>
            <a:r>
              <a:rPr lang="fr-FR" dirty="0" smtClean="0"/>
              <a:t> </a:t>
            </a:r>
            <a:r>
              <a:rPr lang="fr-FR" dirty="0" err="1" smtClean="0"/>
              <a:t>him</a:t>
            </a:r>
            <a:r>
              <a:rPr lang="fr-FR" dirty="0" smtClean="0"/>
              <a:t> </a:t>
            </a:r>
            <a:r>
              <a:rPr lang="fr-FR" dirty="0" err="1" smtClean="0"/>
              <a:t>arriving</a:t>
            </a:r>
            <a:r>
              <a:rPr lang="fr-FR" dirty="0" smtClean="0"/>
              <a:t>… (</a:t>
            </a:r>
            <a:r>
              <a:rPr lang="fr-FR" dirty="0" err="1" smtClean="0"/>
              <a:t>deictic</a:t>
            </a:r>
            <a:r>
              <a:rPr lang="fr-FR" dirty="0" smtClean="0"/>
              <a:t> expressions)</a:t>
            </a:r>
          </a:p>
          <a:p>
            <a:pPr algn="just"/>
            <a:r>
              <a:rPr lang="fr-FR" dirty="0" smtClean="0"/>
              <a:t>P. 154: one of </a:t>
            </a:r>
            <a:r>
              <a:rPr lang="fr-FR" dirty="0" err="1" smtClean="0"/>
              <a:t>her</a:t>
            </a:r>
            <a:r>
              <a:rPr lang="fr-FR" dirty="0" smtClean="0"/>
              <a:t> </a:t>
            </a:r>
            <a:r>
              <a:rPr lang="fr-FR" dirty="0" err="1" smtClean="0"/>
              <a:t>cheeks</a:t>
            </a:r>
            <a:r>
              <a:rPr lang="fr-FR" dirty="0" smtClean="0"/>
              <a:t> </a:t>
            </a:r>
            <a:r>
              <a:rPr lang="fr-FR" dirty="0" err="1" smtClean="0"/>
              <a:t>was</a:t>
            </a:r>
            <a:r>
              <a:rPr lang="fr-FR" dirty="0" smtClean="0"/>
              <a:t> </a:t>
            </a:r>
            <a:r>
              <a:rPr lang="fr-FR" dirty="0" err="1" smtClean="0"/>
              <a:t>now</a:t>
            </a:r>
            <a:r>
              <a:rPr lang="fr-FR" dirty="0" smtClean="0"/>
              <a:t> </a:t>
            </a:r>
            <a:r>
              <a:rPr lang="fr-FR" dirty="0" err="1" smtClean="0"/>
              <a:t>scalding</a:t>
            </a:r>
            <a:r>
              <a:rPr lang="fr-FR" dirty="0" smtClean="0"/>
              <a:t>…</a:t>
            </a:r>
          </a:p>
          <a:p>
            <a:pPr algn="just"/>
            <a:r>
              <a:rPr lang="fr-FR" dirty="0" smtClean="0"/>
              <a:t>P. 155: </a:t>
            </a:r>
            <a:r>
              <a:rPr lang="fr-FR" dirty="0" err="1" smtClean="0"/>
              <a:t>Though</a:t>
            </a:r>
            <a:r>
              <a:rPr lang="fr-FR" dirty="0" smtClean="0"/>
              <a:t> feeling hot…</a:t>
            </a:r>
          </a:p>
          <a:p>
            <a:pPr algn="just"/>
            <a:r>
              <a:rPr lang="fr-FR" dirty="0" smtClean="0"/>
              <a:t>P. 163: The </a:t>
            </a:r>
            <a:r>
              <a:rPr lang="fr-FR" dirty="0" err="1" smtClean="0"/>
              <a:t>poet</a:t>
            </a:r>
            <a:r>
              <a:rPr lang="fr-FR" dirty="0" smtClean="0"/>
              <a:t> </a:t>
            </a:r>
            <a:r>
              <a:rPr lang="fr-FR" dirty="0" err="1" smtClean="0"/>
              <a:t>was</a:t>
            </a:r>
            <a:r>
              <a:rPr lang="fr-FR" dirty="0" smtClean="0"/>
              <a:t> </a:t>
            </a:r>
            <a:r>
              <a:rPr lang="fr-FR" dirty="0" err="1" smtClean="0"/>
              <a:t>late</a:t>
            </a:r>
            <a:r>
              <a:rPr lang="fr-FR" dirty="0" smtClean="0"/>
              <a:t>…</a:t>
            </a:r>
          </a:p>
          <a:p>
            <a:pPr algn="just"/>
            <a:r>
              <a:rPr lang="fr-FR" dirty="0" smtClean="0"/>
              <a:t>P. 164: </a:t>
            </a:r>
            <a:r>
              <a:rPr lang="fr-FR" dirty="0" err="1" smtClean="0"/>
              <a:t>She</a:t>
            </a:r>
            <a:r>
              <a:rPr lang="fr-FR" dirty="0" smtClean="0"/>
              <a:t> </a:t>
            </a:r>
            <a:r>
              <a:rPr lang="fr-FR" dirty="0" err="1" smtClean="0"/>
              <a:t>consulted</a:t>
            </a:r>
            <a:r>
              <a:rPr lang="fr-FR" dirty="0" smtClean="0"/>
              <a:t> </a:t>
            </a:r>
            <a:r>
              <a:rPr lang="fr-FR" dirty="0" err="1" smtClean="0"/>
              <a:t>her</a:t>
            </a:r>
            <a:r>
              <a:rPr lang="fr-FR" dirty="0" smtClean="0"/>
              <a:t> </a:t>
            </a:r>
            <a:r>
              <a:rPr lang="fr-FR" dirty="0" err="1" smtClean="0"/>
              <a:t>watch</a:t>
            </a:r>
            <a:r>
              <a:rPr lang="fr-FR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938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fr-FR" dirty="0" smtClean="0"/>
              <a:t>P. 164: The </a:t>
            </a:r>
            <a:r>
              <a:rPr lang="fr-FR" dirty="0" err="1" smtClean="0"/>
              <a:t>heat</a:t>
            </a:r>
            <a:r>
              <a:rPr lang="fr-FR" dirty="0" smtClean="0"/>
              <a:t> in the room…</a:t>
            </a:r>
          </a:p>
          <a:p>
            <a:pPr algn="just"/>
            <a:r>
              <a:rPr lang="fr-FR" dirty="0" smtClean="0"/>
              <a:t>P. 165: All of a </a:t>
            </a:r>
            <a:r>
              <a:rPr lang="fr-FR" dirty="0" err="1" smtClean="0"/>
              <a:t>sudden</a:t>
            </a:r>
            <a:r>
              <a:rPr lang="fr-FR" dirty="0" smtClean="0"/>
              <a:t> </a:t>
            </a:r>
            <a:r>
              <a:rPr lang="fr-FR" dirty="0" err="1" smtClean="0"/>
              <a:t>she</a:t>
            </a:r>
            <a:r>
              <a:rPr lang="fr-FR" dirty="0" smtClean="0"/>
              <a:t> </a:t>
            </a:r>
            <a:r>
              <a:rPr lang="fr-FR" dirty="0" err="1" smtClean="0"/>
              <a:t>pictured</a:t>
            </a:r>
            <a:r>
              <a:rPr lang="fr-FR" dirty="0" smtClean="0"/>
              <a:t> </a:t>
            </a:r>
            <a:r>
              <a:rPr lang="fr-FR" dirty="0" err="1" smtClean="0"/>
              <a:t>her</a:t>
            </a:r>
            <a:r>
              <a:rPr lang="fr-FR" dirty="0" smtClean="0"/>
              <a:t> </a:t>
            </a:r>
            <a:r>
              <a:rPr lang="fr-FR" dirty="0" err="1" smtClean="0"/>
              <a:t>own</a:t>
            </a:r>
            <a:r>
              <a:rPr lang="fr-FR" dirty="0" smtClean="0"/>
              <a:t> </a:t>
            </a:r>
            <a:r>
              <a:rPr lang="fr-FR" dirty="0" err="1" smtClean="0"/>
              <a:t>hallway</a:t>
            </a:r>
            <a:r>
              <a:rPr lang="fr-FR" dirty="0" smtClean="0"/>
              <a:t>…</a:t>
            </a:r>
          </a:p>
          <a:p>
            <a:pPr algn="just"/>
            <a:r>
              <a:rPr lang="fr-FR" dirty="0" smtClean="0"/>
              <a:t>P. 165: It </a:t>
            </a:r>
            <a:r>
              <a:rPr lang="fr-FR" dirty="0" err="1" smtClean="0"/>
              <a:t>was</a:t>
            </a:r>
            <a:r>
              <a:rPr lang="fr-FR" dirty="0" smtClean="0"/>
              <a:t> not </a:t>
            </a:r>
            <a:r>
              <a:rPr lang="fr-FR" dirty="0" err="1" smtClean="0"/>
              <a:t>at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moment …</a:t>
            </a:r>
            <a:r>
              <a:rPr lang="fr-FR" dirty="0" err="1" smtClean="0"/>
              <a:t>fifteen</a:t>
            </a:r>
            <a:r>
              <a:rPr lang="fr-FR" dirty="0" smtClean="0"/>
              <a:t> minutes </a:t>
            </a:r>
            <a:r>
              <a:rPr lang="fr-FR" dirty="0" err="1" smtClean="0"/>
              <a:t>later</a:t>
            </a:r>
            <a:r>
              <a:rPr lang="fr-FR" dirty="0" smtClean="0"/>
              <a:t>.</a:t>
            </a:r>
          </a:p>
          <a:p>
            <a:pPr algn="just"/>
            <a:r>
              <a:rPr lang="fr-FR" dirty="0" err="1" smtClean="0"/>
              <a:t>From</a:t>
            </a:r>
            <a:r>
              <a:rPr lang="fr-FR" dirty="0" smtClean="0"/>
              <a:t> </a:t>
            </a:r>
            <a:r>
              <a:rPr lang="fr-FR" dirty="0" err="1" smtClean="0"/>
              <a:t>stasis</a:t>
            </a:r>
            <a:r>
              <a:rPr lang="fr-FR" dirty="0" smtClean="0"/>
              <a:t> to </a:t>
            </a:r>
            <a:r>
              <a:rPr lang="fr-FR" dirty="0" err="1" smtClean="0"/>
              <a:t>movement</a:t>
            </a:r>
            <a:r>
              <a:rPr lang="fr-FR" dirty="0" smtClean="0"/>
              <a:t>. </a:t>
            </a:r>
            <a:r>
              <a:rPr lang="fr-FR" dirty="0" err="1" smtClean="0"/>
              <a:t>Rythm</a:t>
            </a:r>
            <a:r>
              <a:rPr lang="fr-FR" dirty="0" smtClean="0"/>
              <a:t> of the narrative speeds up </a:t>
            </a:r>
            <a:r>
              <a:rPr lang="fr-FR" dirty="0" err="1" smtClean="0"/>
              <a:t>from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point. The </a:t>
            </a:r>
            <a:r>
              <a:rPr lang="fr-FR" dirty="0" err="1" smtClean="0"/>
              <a:t>librarian</a:t>
            </a:r>
            <a:r>
              <a:rPr lang="fr-FR" dirty="0" smtClean="0"/>
              <a:t> </a:t>
            </a:r>
            <a:r>
              <a:rPr lang="fr-FR" dirty="0" err="1" smtClean="0"/>
              <a:t>becomes</a:t>
            </a:r>
            <a:r>
              <a:rPr lang="fr-FR" dirty="0" smtClean="0"/>
              <a:t> the </a:t>
            </a:r>
            <a:r>
              <a:rPr lang="fr-FR" dirty="0" err="1" smtClean="0"/>
              <a:t>subject</a:t>
            </a:r>
            <a:r>
              <a:rPr lang="fr-FR" dirty="0" smtClean="0"/>
              <a:t> of action </a:t>
            </a:r>
            <a:r>
              <a:rPr lang="fr-FR" dirty="0" err="1" smtClean="0"/>
              <a:t>verbs</a:t>
            </a:r>
            <a:r>
              <a:rPr lang="fr-FR" dirty="0" smtClean="0"/>
              <a:t>.</a:t>
            </a:r>
          </a:p>
          <a:p>
            <a:pPr algn="just"/>
            <a:r>
              <a:rPr lang="fr-FR" dirty="0" smtClean="0"/>
              <a:t>Narrative progression of the short story. The </a:t>
            </a:r>
            <a:r>
              <a:rPr lang="fr-FR" dirty="0" err="1" smtClean="0"/>
              <a:t>reader</a:t>
            </a:r>
            <a:r>
              <a:rPr lang="fr-FR" dirty="0" smtClean="0"/>
              <a:t> </a:t>
            </a:r>
            <a:r>
              <a:rPr lang="fr-FR" dirty="0" err="1" smtClean="0"/>
              <a:t>perceives</a:t>
            </a:r>
            <a:r>
              <a:rPr lang="fr-FR" dirty="0" smtClean="0"/>
              <a:t> the passage of time </a:t>
            </a:r>
            <a:r>
              <a:rPr lang="fr-FR" dirty="0" err="1" smtClean="0"/>
              <a:t>through</a:t>
            </a:r>
            <a:r>
              <a:rPr lang="fr-FR" dirty="0" smtClean="0"/>
              <a:t> the </a:t>
            </a:r>
            <a:r>
              <a:rPr lang="fr-FR" dirty="0" err="1" smtClean="0"/>
              <a:t>consciousness</a:t>
            </a:r>
            <a:r>
              <a:rPr lang="fr-FR" dirty="0" smtClean="0"/>
              <a:t> of the main </a:t>
            </a:r>
            <a:r>
              <a:rPr lang="fr-FR" dirty="0" err="1" smtClean="0"/>
              <a:t>character</a:t>
            </a:r>
            <a:r>
              <a:rPr lang="fr-F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100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fr-FR" b="1" dirty="0" smtClean="0"/>
              <a:t>Place </a:t>
            </a:r>
            <a:r>
              <a:rPr lang="fr-FR" dirty="0" smtClean="0"/>
              <a:t>or</a:t>
            </a:r>
            <a:r>
              <a:rPr lang="fr-FR" b="1" dirty="0" smtClean="0"/>
              <a:t> location</a:t>
            </a:r>
            <a:r>
              <a:rPr lang="fr-FR" dirty="0" smtClean="0"/>
              <a:t> </a:t>
            </a:r>
            <a:r>
              <a:rPr lang="fr-FR" dirty="0" err="1" smtClean="0"/>
              <a:t>also</a:t>
            </a:r>
            <a:r>
              <a:rPr lang="fr-FR" dirty="0" smtClean="0"/>
              <a:t> </a:t>
            </a:r>
            <a:r>
              <a:rPr lang="fr-FR" dirty="0" err="1" smtClean="0"/>
              <a:t>plays</a:t>
            </a:r>
            <a:r>
              <a:rPr lang="fr-FR" dirty="0" smtClean="0"/>
              <a:t> a crucial </a:t>
            </a:r>
            <a:r>
              <a:rPr lang="fr-FR" dirty="0" err="1" smtClean="0"/>
              <a:t>role</a:t>
            </a:r>
            <a:r>
              <a:rPr lang="fr-FR" dirty="0" smtClean="0"/>
              <a:t>.</a:t>
            </a:r>
          </a:p>
          <a:p>
            <a:pPr algn="just"/>
            <a:r>
              <a:rPr lang="fr-FR" dirty="0" err="1" smtClean="0"/>
              <a:t>Many</a:t>
            </a:r>
            <a:r>
              <a:rPr lang="fr-FR" dirty="0" smtClean="0"/>
              <a:t> descriptions of the </a:t>
            </a:r>
            <a:r>
              <a:rPr lang="fr-FR" dirty="0" err="1" smtClean="0"/>
              <a:t>hotel</a:t>
            </a:r>
            <a:r>
              <a:rPr lang="fr-FR" dirty="0" smtClean="0"/>
              <a:t>.</a:t>
            </a:r>
          </a:p>
          <a:p>
            <a:pPr algn="just"/>
            <a:r>
              <a:rPr lang="fr-FR" dirty="0" smtClean="0"/>
              <a:t>Reader </a:t>
            </a:r>
            <a:r>
              <a:rPr lang="fr-FR" dirty="0" err="1" smtClean="0"/>
              <a:t>penetrates</a:t>
            </a:r>
            <a:r>
              <a:rPr lang="fr-FR" dirty="0" smtClean="0"/>
              <a:t> </a:t>
            </a:r>
            <a:r>
              <a:rPr lang="fr-FR" dirty="0" err="1" smtClean="0"/>
              <a:t>into</a:t>
            </a:r>
            <a:r>
              <a:rPr lang="fr-FR" dirty="0" smtClean="0"/>
              <a:t> the </a:t>
            </a:r>
            <a:r>
              <a:rPr lang="fr-FR" dirty="0" err="1" smtClean="0"/>
              <a:t>hotel</a:t>
            </a:r>
            <a:r>
              <a:rPr lang="fr-FR" dirty="0" smtClean="0"/>
              <a:t> </a:t>
            </a:r>
            <a:r>
              <a:rPr lang="fr-FR" dirty="0" err="1" smtClean="0"/>
              <a:t>at</a:t>
            </a:r>
            <a:r>
              <a:rPr lang="fr-FR" dirty="0" smtClean="0"/>
              <a:t> the </a:t>
            </a:r>
            <a:r>
              <a:rPr lang="fr-FR" dirty="0" err="1" smtClean="0"/>
              <a:t>same</a:t>
            </a:r>
            <a:r>
              <a:rPr lang="fr-FR" dirty="0" smtClean="0"/>
              <a:t> time as the main </a:t>
            </a:r>
            <a:r>
              <a:rPr lang="fr-FR" dirty="0" err="1" smtClean="0"/>
              <a:t>character</a:t>
            </a:r>
            <a:r>
              <a:rPr lang="fr-FR" dirty="0" smtClean="0"/>
              <a:t>, and </a:t>
            </a:r>
            <a:r>
              <a:rPr lang="fr-FR" dirty="0" err="1" smtClean="0"/>
              <a:t>leaves</a:t>
            </a:r>
            <a:r>
              <a:rPr lang="fr-FR" dirty="0" smtClean="0"/>
              <a:t> </a:t>
            </a:r>
            <a:r>
              <a:rPr lang="fr-FR" dirty="0" err="1" smtClean="0"/>
              <a:t>it</a:t>
            </a:r>
            <a:r>
              <a:rPr lang="fr-FR" dirty="0" smtClean="0"/>
              <a:t> in the </a:t>
            </a:r>
            <a:r>
              <a:rPr lang="fr-FR" dirty="0" err="1" smtClean="0"/>
              <a:t>same</a:t>
            </a:r>
            <a:r>
              <a:rPr lang="fr-FR" dirty="0" smtClean="0"/>
              <a:t> </a:t>
            </a:r>
            <a:r>
              <a:rPr lang="fr-FR" dirty="0" err="1" smtClean="0"/>
              <a:t>way</a:t>
            </a:r>
            <a:r>
              <a:rPr lang="fr-FR" dirty="0" smtClean="0"/>
              <a:t>: p.166: He </a:t>
            </a:r>
            <a:r>
              <a:rPr lang="fr-FR" dirty="0" err="1" smtClean="0"/>
              <a:t>steered</a:t>
            </a:r>
            <a:r>
              <a:rPr lang="fr-FR" dirty="0" smtClean="0"/>
              <a:t> </a:t>
            </a:r>
            <a:r>
              <a:rPr lang="fr-FR" dirty="0" err="1" smtClean="0"/>
              <a:t>her</a:t>
            </a:r>
            <a:r>
              <a:rPr lang="fr-FR" dirty="0" smtClean="0"/>
              <a:t> </a:t>
            </a:r>
            <a:r>
              <a:rPr lang="fr-FR" dirty="0" err="1" smtClean="0"/>
              <a:t>through</a:t>
            </a:r>
            <a:r>
              <a:rPr lang="fr-FR" dirty="0" smtClean="0"/>
              <a:t> the revolving </a:t>
            </a:r>
            <a:r>
              <a:rPr lang="fr-FR" dirty="0" err="1" smtClean="0"/>
              <a:t>doors</a:t>
            </a:r>
            <a:r>
              <a:rPr lang="fr-FR" dirty="0" smtClean="0"/>
              <a:t>.</a:t>
            </a:r>
          </a:p>
          <a:p>
            <a:pPr algn="just"/>
            <a:r>
              <a:rPr lang="fr-FR" dirty="0" err="1" smtClean="0"/>
              <a:t>Preparing</a:t>
            </a:r>
            <a:r>
              <a:rPr lang="fr-FR" dirty="0" smtClean="0"/>
              <a:t> the </a:t>
            </a:r>
            <a:r>
              <a:rPr lang="fr-FR" dirty="0" err="1" smtClean="0"/>
              <a:t>reader</a:t>
            </a:r>
            <a:r>
              <a:rPr lang="fr-FR" dirty="0" smtClean="0"/>
              <a:t> </a:t>
            </a:r>
            <a:r>
              <a:rPr lang="fr-FR" dirty="0" err="1" smtClean="0"/>
              <a:t>some</a:t>
            </a:r>
            <a:r>
              <a:rPr lang="fr-FR" dirty="0" smtClean="0"/>
              <a:t> time in </a:t>
            </a:r>
            <a:r>
              <a:rPr lang="fr-FR" dirty="0" err="1" smtClean="0"/>
              <a:t>advance</a:t>
            </a:r>
            <a:r>
              <a:rPr lang="fr-FR" dirty="0" smtClean="0"/>
              <a:t> to exit the </a:t>
            </a:r>
            <a:r>
              <a:rPr lang="fr-FR" dirty="0" err="1" smtClean="0"/>
              <a:t>text</a:t>
            </a:r>
            <a:r>
              <a:rPr lang="fr-FR" dirty="0" smtClean="0"/>
              <a:t> world.</a:t>
            </a:r>
          </a:p>
          <a:p>
            <a:pPr algn="just"/>
            <a:r>
              <a:rPr lang="fr-FR" dirty="0" smtClean="0"/>
              <a:t>Reader </a:t>
            </a:r>
            <a:r>
              <a:rPr lang="fr-FR" dirty="0" err="1" smtClean="0"/>
              <a:t>follows</a:t>
            </a:r>
            <a:r>
              <a:rPr lang="fr-FR" dirty="0" smtClean="0"/>
              <a:t> the </a:t>
            </a:r>
            <a:r>
              <a:rPr lang="fr-FR" dirty="0" err="1" smtClean="0"/>
              <a:t>character</a:t>
            </a:r>
            <a:r>
              <a:rPr lang="fr-FR" dirty="0" smtClean="0"/>
              <a:t> on </a:t>
            </a:r>
            <a:r>
              <a:rPr lang="fr-FR" dirty="0" err="1" smtClean="0"/>
              <a:t>her</a:t>
            </a:r>
            <a:r>
              <a:rPr lang="fr-FR" dirty="0" smtClean="0"/>
              <a:t> </a:t>
            </a:r>
            <a:r>
              <a:rPr lang="fr-FR" dirty="0" err="1" smtClean="0"/>
              <a:t>journey</a:t>
            </a:r>
            <a:r>
              <a:rPr lang="fr-FR" dirty="0" smtClean="0"/>
              <a:t> back home. (p.166) </a:t>
            </a:r>
          </a:p>
          <a:p>
            <a:pPr algn="just"/>
            <a:r>
              <a:rPr lang="fr-FR" dirty="0" smtClean="0"/>
              <a:t>Change of location </a:t>
            </a:r>
            <a:r>
              <a:rPr lang="fr-FR" dirty="0" err="1" smtClean="0"/>
              <a:t>also</a:t>
            </a:r>
            <a:r>
              <a:rPr lang="fr-FR" dirty="0" smtClean="0"/>
              <a:t> </a:t>
            </a:r>
            <a:r>
              <a:rPr lang="fr-FR" dirty="0" err="1" smtClean="0"/>
              <a:t>indicates</a:t>
            </a:r>
            <a:r>
              <a:rPr lang="fr-FR" dirty="0" smtClean="0"/>
              <a:t> narrative progression.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5342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b="1" dirty="0" err="1" smtClean="0"/>
              <a:t>Characters</a:t>
            </a:r>
            <a:r>
              <a:rPr lang="fr-FR" dirty="0" smtClean="0"/>
              <a:t> </a:t>
            </a:r>
            <a:r>
              <a:rPr lang="fr-FR" dirty="0" err="1" smtClean="0"/>
              <a:t>contribute</a:t>
            </a:r>
            <a:r>
              <a:rPr lang="fr-FR" dirty="0" smtClean="0"/>
              <a:t> to the building of the </a:t>
            </a:r>
            <a:r>
              <a:rPr lang="fr-FR" dirty="0" err="1" smtClean="0"/>
              <a:t>text</a:t>
            </a:r>
            <a:r>
              <a:rPr lang="fr-FR" dirty="0" smtClean="0"/>
              <a:t> world.</a:t>
            </a:r>
          </a:p>
          <a:p>
            <a:pPr algn="just"/>
            <a:r>
              <a:rPr lang="fr-FR" dirty="0" err="1" smtClean="0"/>
              <a:t>Although</a:t>
            </a:r>
            <a:r>
              <a:rPr lang="fr-FR" dirty="0" smtClean="0"/>
              <a:t> </a:t>
            </a:r>
            <a:r>
              <a:rPr lang="fr-FR" dirty="0" err="1" smtClean="0"/>
              <a:t>we</a:t>
            </a:r>
            <a:r>
              <a:rPr lang="fr-FR" dirty="0" smtClean="0"/>
              <a:t> </a:t>
            </a:r>
            <a:r>
              <a:rPr lang="fr-FR" dirty="0" err="1" smtClean="0"/>
              <a:t>mentioned</a:t>
            </a:r>
            <a:r>
              <a:rPr lang="fr-FR" dirty="0" smtClean="0"/>
              <a:t> </a:t>
            </a:r>
            <a:r>
              <a:rPr lang="fr-FR" dirty="0" err="1" smtClean="0"/>
              <a:t>two</a:t>
            </a:r>
            <a:r>
              <a:rPr lang="fr-FR" dirty="0" smtClean="0"/>
              <a:t> </a:t>
            </a:r>
            <a:r>
              <a:rPr lang="fr-FR" dirty="0" err="1" smtClean="0"/>
              <a:t>reflectors</a:t>
            </a:r>
            <a:r>
              <a:rPr lang="fr-FR" dirty="0" smtClean="0"/>
              <a:t> in the </a:t>
            </a:r>
            <a:r>
              <a:rPr lang="fr-FR" dirty="0" err="1" smtClean="0"/>
              <a:t>opening</a:t>
            </a:r>
            <a:r>
              <a:rPr lang="fr-FR" dirty="0" smtClean="0"/>
              <a:t> </a:t>
            </a:r>
            <a:r>
              <a:rPr lang="fr-FR" dirty="0" err="1" smtClean="0"/>
              <a:t>paragraph</a:t>
            </a:r>
            <a:r>
              <a:rPr lang="fr-FR" dirty="0" smtClean="0"/>
              <a:t>, the main one </a:t>
            </a:r>
            <a:r>
              <a:rPr lang="fr-FR" dirty="0" err="1" smtClean="0"/>
              <a:t>throughout</a:t>
            </a:r>
            <a:r>
              <a:rPr lang="fr-FR" dirty="0" smtClean="0"/>
              <a:t> the story </a:t>
            </a:r>
            <a:r>
              <a:rPr lang="fr-FR" dirty="0" err="1" smtClean="0"/>
              <a:t>is</a:t>
            </a:r>
            <a:r>
              <a:rPr lang="fr-FR" dirty="0" smtClean="0"/>
              <a:t> the </a:t>
            </a:r>
            <a:r>
              <a:rPr lang="fr-FR" dirty="0" err="1" smtClean="0"/>
              <a:t>spinster</a:t>
            </a:r>
            <a:r>
              <a:rPr lang="fr-FR" dirty="0" smtClean="0"/>
              <a:t>, </a:t>
            </a:r>
            <a:r>
              <a:rPr lang="fr-FR" dirty="0" err="1" smtClean="0"/>
              <a:t>even</a:t>
            </a:r>
            <a:r>
              <a:rPr lang="fr-FR" dirty="0" smtClean="0"/>
              <a:t> </a:t>
            </a:r>
            <a:r>
              <a:rPr lang="fr-FR" dirty="0" err="1" smtClean="0"/>
              <a:t>though</a:t>
            </a:r>
            <a:r>
              <a:rPr lang="fr-FR" dirty="0" smtClean="0"/>
              <a:t> </a:t>
            </a:r>
            <a:r>
              <a:rPr lang="fr-FR" dirty="0" err="1" smtClean="0"/>
              <a:t>she’s</a:t>
            </a:r>
            <a:r>
              <a:rPr lang="fr-FR" dirty="0" smtClean="0"/>
              <a:t> </a:t>
            </a:r>
            <a:r>
              <a:rPr lang="fr-FR" dirty="0" err="1" smtClean="0"/>
              <a:t>watched</a:t>
            </a:r>
            <a:r>
              <a:rPr lang="fr-FR" dirty="0" smtClean="0"/>
              <a:t> by the </a:t>
            </a:r>
            <a:r>
              <a:rPr lang="fr-FR" dirty="0" err="1" smtClean="0"/>
              <a:t>employees</a:t>
            </a:r>
            <a:r>
              <a:rPr lang="fr-FR" dirty="0" smtClean="0"/>
              <a:t> of the </a:t>
            </a:r>
            <a:r>
              <a:rPr lang="fr-FR" dirty="0" err="1" smtClean="0"/>
              <a:t>hotel</a:t>
            </a:r>
            <a:r>
              <a:rPr lang="fr-FR" dirty="0" smtClean="0"/>
              <a:t> and </a:t>
            </a:r>
            <a:r>
              <a:rPr lang="fr-FR" dirty="0" err="1" smtClean="0"/>
              <a:t>especially</a:t>
            </a:r>
            <a:r>
              <a:rPr lang="fr-FR" dirty="0" smtClean="0"/>
              <a:t> by Pat the Porter (p.166)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7475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fr-FR" dirty="0" err="1" smtClean="0"/>
              <a:t>When</a:t>
            </a:r>
            <a:r>
              <a:rPr lang="fr-FR" dirty="0" smtClean="0"/>
              <a:t> the </a:t>
            </a:r>
            <a:r>
              <a:rPr lang="fr-FR" dirty="0" err="1" smtClean="0"/>
              <a:t>term</a:t>
            </a:r>
            <a:r>
              <a:rPr lang="fr-FR" dirty="0" smtClean="0"/>
              <a:t> </a:t>
            </a:r>
            <a:r>
              <a:rPr lang="fr-FR" dirty="0" err="1" smtClean="0"/>
              <a:t>literary</a:t>
            </a:r>
            <a:r>
              <a:rPr lang="fr-FR" dirty="0" smtClean="0"/>
              <a:t> </a:t>
            </a:r>
            <a:r>
              <a:rPr lang="fr-FR" dirty="0" err="1" smtClean="0"/>
              <a:t>stylistics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used</a:t>
            </a:r>
            <a:r>
              <a:rPr lang="fr-FR" dirty="0" smtClean="0"/>
              <a:t> in </a:t>
            </a:r>
            <a:r>
              <a:rPr lang="fr-FR" dirty="0" err="1" smtClean="0"/>
              <a:t>contrast</a:t>
            </a:r>
            <a:r>
              <a:rPr lang="fr-FR" dirty="0" smtClean="0"/>
              <a:t> to </a:t>
            </a:r>
            <a:r>
              <a:rPr lang="fr-FR" dirty="0" err="1" smtClean="0"/>
              <a:t>linguistic</a:t>
            </a:r>
            <a:r>
              <a:rPr lang="fr-FR" dirty="0" smtClean="0"/>
              <a:t> </a:t>
            </a:r>
            <a:r>
              <a:rPr lang="fr-FR" dirty="0" err="1" smtClean="0"/>
              <a:t>stylistics</a:t>
            </a:r>
            <a:r>
              <a:rPr lang="fr-FR" dirty="0" smtClean="0"/>
              <a:t>, the distinction </a:t>
            </a:r>
            <a:r>
              <a:rPr lang="fr-FR" dirty="0" err="1" smtClean="0"/>
              <a:t>is</a:t>
            </a:r>
            <a:r>
              <a:rPr lang="fr-FR" dirty="0" smtClean="0"/>
              <a:t> not </a:t>
            </a:r>
            <a:r>
              <a:rPr lang="fr-FR" dirty="0" err="1" smtClean="0"/>
              <a:t>between</a:t>
            </a:r>
            <a:r>
              <a:rPr lang="fr-FR" dirty="0" smtClean="0"/>
              <a:t> the </a:t>
            </a:r>
            <a:r>
              <a:rPr lang="fr-FR" dirty="0" err="1" smtClean="0"/>
              <a:t>kinds</a:t>
            </a:r>
            <a:r>
              <a:rPr lang="fr-FR" dirty="0" smtClean="0"/>
              <a:t> of </a:t>
            </a:r>
            <a:r>
              <a:rPr lang="fr-FR" dirty="0" err="1" smtClean="0"/>
              <a:t>texts</a:t>
            </a:r>
            <a:r>
              <a:rPr lang="fr-FR" dirty="0" smtClean="0"/>
              <a:t> </a:t>
            </a:r>
            <a:r>
              <a:rPr lang="fr-FR" dirty="0" err="1" smtClean="0"/>
              <a:t>studied</a:t>
            </a:r>
            <a:r>
              <a:rPr lang="fr-FR" dirty="0" smtClean="0"/>
              <a:t> but </a:t>
            </a:r>
            <a:r>
              <a:rPr lang="fr-FR" dirty="0" err="1" smtClean="0"/>
              <a:t>between</a:t>
            </a:r>
            <a:r>
              <a:rPr lang="fr-FR" dirty="0" smtClean="0"/>
              <a:t> the objectives </a:t>
            </a:r>
            <a:r>
              <a:rPr lang="fr-FR" dirty="0" err="1" smtClean="0"/>
              <a:t>behind</a:t>
            </a:r>
            <a:r>
              <a:rPr lang="fr-FR" dirty="0" smtClean="0"/>
              <a:t> </a:t>
            </a:r>
            <a:r>
              <a:rPr lang="fr-FR" dirty="0" err="1" smtClean="0"/>
              <a:t>such</a:t>
            </a:r>
            <a:r>
              <a:rPr lang="fr-FR" dirty="0" smtClean="0"/>
              <a:t> </a:t>
            </a:r>
            <a:r>
              <a:rPr lang="fr-FR" dirty="0" err="1" smtClean="0"/>
              <a:t>analysis</a:t>
            </a:r>
            <a:r>
              <a:rPr lang="fr-FR" dirty="0" smtClean="0"/>
              <a:t>.</a:t>
            </a:r>
          </a:p>
          <a:p>
            <a:pPr algn="just"/>
            <a:r>
              <a:rPr lang="fr-FR" dirty="0" err="1" smtClean="0"/>
              <a:t>Literary</a:t>
            </a:r>
            <a:r>
              <a:rPr lang="fr-FR" dirty="0" smtClean="0"/>
              <a:t> </a:t>
            </a:r>
            <a:r>
              <a:rPr lang="fr-FR" dirty="0" err="1" smtClean="0"/>
              <a:t>stylistics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concerned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</a:t>
            </a:r>
            <a:r>
              <a:rPr lang="fr-FR" dirty="0" err="1" smtClean="0"/>
              <a:t>using</a:t>
            </a:r>
            <a:r>
              <a:rPr lang="fr-FR" dirty="0" smtClean="0"/>
              <a:t> </a:t>
            </a:r>
            <a:r>
              <a:rPr lang="fr-FR" dirty="0" err="1" smtClean="0"/>
              <a:t>linguistic</a:t>
            </a:r>
            <a:r>
              <a:rPr lang="fr-FR" dirty="0"/>
              <a:t> </a:t>
            </a:r>
            <a:r>
              <a:rPr lang="fr-FR" dirty="0" smtClean="0"/>
              <a:t>techniques to </a:t>
            </a:r>
            <a:r>
              <a:rPr lang="fr-FR" dirty="0" err="1" smtClean="0"/>
              <a:t>assist</a:t>
            </a:r>
            <a:r>
              <a:rPr lang="fr-FR" dirty="0" smtClean="0"/>
              <a:t> in the </a:t>
            </a:r>
            <a:r>
              <a:rPr lang="fr-FR" dirty="0" err="1" smtClean="0"/>
              <a:t>interpretation</a:t>
            </a:r>
            <a:r>
              <a:rPr lang="fr-FR" dirty="0" smtClean="0"/>
              <a:t> of </a:t>
            </a:r>
            <a:r>
              <a:rPr lang="fr-FR" dirty="0" err="1" smtClean="0"/>
              <a:t>texts</a:t>
            </a:r>
            <a:r>
              <a:rPr lang="fr-FR" dirty="0" smtClean="0"/>
              <a:t>.</a:t>
            </a:r>
          </a:p>
          <a:p>
            <a:pPr algn="just"/>
            <a:r>
              <a:rPr lang="fr-FR" dirty="0" err="1" smtClean="0"/>
              <a:t>Linguistic</a:t>
            </a:r>
            <a:r>
              <a:rPr lang="fr-FR" dirty="0" smtClean="0"/>
              <a:t> </a:t>
            </a:r>
            <a:r>
              <a:rPr lang="fr-FR" dirty="0" err="1" smtClean="0"/>
              <a:t>stylistics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about </a:t>
            </a:r>
            <a:r>
              <a:rPr lang="fr-FR" dirty="0" err="1" smtClean="0"/>
              <a:t>doing</a:t>
            </a:r>
            <a:r>
              <a:rPr lang="fr-FR" dirty="0" smtClean="0"/>
              <a:t> </a:t>
            </a:r>
            <a:r>
              <a:rPr lang="fr-FR" dirty="0" err="1" smtClean="0"/>
              <a:t>stylistic</a:t>
            </a:r>
            <a:r>
              <a:rPr lang="fr-FR" dirty="0" smtClean="0"/>
              <a:t> </a:t>
            </a:r>
            <a:r>
              <a:rPr lang="fr-FR" dirty="0" err="1" smtClean="0"/>
              <a:t>analysis</a:t>
            </a:r>
            <a:r>
              <a:rPr lang="fr-FR" dirty="0" smtClean="0"/>
              <a:t> in </a:t>
            </a:r>
            <a:r>
              <a:rPr lang="fr-FR" dirty="0" err="1" smtClean="0"/>
              <a:t>order</a:t>
            </a:r>
            <a:r>
              <a:rPr lang="fr-FR" dirty="0" smtClean="0"/>
              <a:t> to test or </a:t>
            </a:r>
            <a:r>
              <a:rPr lang="fr-FR" dirty="0" err="1" smtClean="0"/>
              <a:t>refine</a:t>
            </a:r>
            <a:r>
              <a:rPr lang="fr-FR" dirty="0" smtClean="0"/>
              <a:t> a </a:t>
            </a:r>
            <a:r>
              <a:rPr lang="fr-FR" dirty="0" err="1" smtClean="0"/>
              <a:t>linguistic</a:t>
            </a:r>
            <a:r>
              <a:rPr lang="fr-FR" dirty="0" smtClean="0"/>
              <a:t> model in </a:t>
            </a:r>
            <a:r>
              <a:rPr lang="fr-FR" dirty="0" err="1" smtClean="0"/>
              <a:t>order</a:t>
            </a:r>
            <a:r>
              <a:rPr lang="fr-FR" dirty="0" smtClean="0"/>
              <a:t> to </a:t>
            </a:r>
            <a:r>
              <a:rPr lang="fr-FR" dirty="0" err="1" smtClean="0"/>
              <a:t>contribute</a:t>
            </a:r>
            <a:r>
              <a:rPr lang="fr-FR" dirty="0" smtClean="0"/>
              <a:t> to </a:t>
            </a:r>
            <a:r>
              <a:rPr lang="fr-FR" dirty="0" err="1" smtClean="0"/>
              <a:t>linguistic</a:t>
            </a:r>
            <a:r>
              <a:rPr lang="fr-FR" dirty="0" smtClean="0"/>
              <a:t> </a:t>
            </a:r>
            <a:r>
              <a:rPr lang="fr-FR" dirty="0" err="1" smtClean="0"/>
              <a:t>theory</a:t>
            </a:r>
            <a:r>
              <a:rPr lang="fr-F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168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fr-FR" dirty="0" smtClean="0"/>
              <a:t>Most of the story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contained</a:t>
            </a:r>
            <a:r>
              <a:rPr lang="fr-FR" dirty="0" smtClean="0"/>
              <a:t> in the time the main </a:t>
            </a:r>
            <a:r>
              <a:rPr lang="fr-FR" dirty="0" err="1" smtClean="0"/>
              <a:t>character</a:t>
            </a:r>
            <a:r>
              <a:rPr lang="fr-FR" dirty="0" smtClean="0"/>
              <a:t> </a:t>
            </a:r>
            <a:r>
              <a:rPr lang="fr-FR" dirty="0" err="1" smtClean="0"/>
              <a:t>spends</a:t>
            </a:r>
            <a:r>
              <a:rPr lang="fr-FR" dirty="0" smtClean="0"/>
              <a:t> </a:t>
            </a:r>
            <a:r>
              <a:rPr lang="fr-FR" dirty="0" err="1" smtClean="0"/>
              <a:t>waiting</a:t>
            </a:r>
            <a:r>
              <a:rPr lang="fr-FR" dirty="0" smtClean="0"/>
              <a:t> in the </a:t>
            </a:r>
            <a:r>
              <a:rPr lang="fr-FR" dirty="0" err="1" smtClean="0"/>
              <a:t>hotel</a:t>
            </a:r>
            <a:r>
              <a:rPr lang="fr-FR" dirty="0" smtClean="0"/>
              <a:t> </a:t>
            </a:r>
            <a:r>
              <a:rPr lang="fr-FR" dirty="0" err="1" smtClean="0"/>
              <a:t>lounge</a:t>
            </a:r>
            <a:r>
              <a:rPr lang="fr-FR" dirty="0" smtClean="0"/>
              <a:t> </a:t>
            </a:r>
            <a:r>
              <a:rPr lang="fr-FR" dirty="0" err="1" smtClean="0"/>
              <a:t>surrounded</a:t>
            </a:r>
            <a:r>
              <a:rPr lang="fr-FR" dirty="0" smtClean="0"/>
              <a:t> by people.</a:t>
            </a:r>
          </a:p>
          <a:p>
            <a:pPr algn="just"/>
            <a:r>
              <a:rPr lang="fr-FR" dirty="0" err="1" smtClean="0"/>
              <a:t>Yet</a:t>
            </a:r>
            <a:r>
              <a:rPr lang="fr-FR" dirty="0" smtClean="0"/>
              <a:t> </a:t>
            </a:r>
            <a:r>
              <a:rPr lang="fr-FR" dirty="0" err="1" smtClean="0"/>
              <a:t>we</a:t>
            </a:r>
            <a:r>
              <a:rPr lang="fr-FR" dirty="0" smtClean="0"/>
              <a:t> </a:t>
            </a:r>
            <a:r>
              <a:rPr lang="fr-FR" dirty="0" err="1" smtClean="0"/>
              <a:t>also</a:t>
            </a:r>
            <a:r>
              <a:rPr lang="fr-FR" dirty="0" smtClean="0"/>
              <a:t> </a:t>
            </a:r>
            <a:r>
              <a:rPr lang="fr-FR" dirty="0" err="1" smtClean="0"/>
              <a:t>follow</a:t>
            </a:r>
            <a:r>
              <a:rPr lang="fr-FR" dirty="0" smtClean="0"/>
              <a:t> the </a:t>
            </a:r>
            <a:r>
              <a:rPr lang="fr-FR" dirty="0" err="1" smtClean="0"/>
              <a:t>librarian</a:t>
            </a:r>
            <a:r>
              <a:rPr lang="fr-FR" dirty="0" smtClean="0"/>
              <a:t> </a:t>
            </a:r>
            <a:r>
              <a:rPr lang="fr-FR" dirty="0" err="1" smtClean="0"/>
              <a:t>when</a:t>
            </a:r>
            <a:r>
              <a:rPr lang="fr-FR" dirty="0" smtClean="0"/>
              <a:t> </a:t>
            </a:r>
            <a:r>
              <a:rPr lang="fr-FR" dirty="0" err="1" smtClean="0"/>
              <a:t>she</a:t>
            </a:r>
            <a:r>
              <a:rPr lang="fr-FR" dirty="0" smtClean="0"/>
              <a:t> </a:t>
            </a:r>
            <a:r>
              <a:rPr lang="fr-FR" dirty="0" err="1" smtClean="0"/>
              <a:t>leaves</a:t>
            </a:r>
            <a:r>
              <a:rPr lang="fr-FR" dirty="0" smtClean="0"/>
              <a:t> the place to go back home.</a:t>
            </a:r>
          </a:p>
          <a:p>
            <a:pPr algn="just"/>
            <a:r>
              <a:rPr lang="fr-FR" dirty="0" smtClean="0"/>
              <a:t>A </a:t>
            </a:r>
            <a:r>
              <a:rPr lang="fr-FR" dirty="0" err="1" smtClean="0"/>
              <a:t>way</a:t>
            </a:r>
            <a:r>
              <a:rPr lang="fr-FR" dirty="0" smtClean="0"/>
              <a:t> of </a:t>
            </a:r>
            <a:r>
              <a:rPr lang="fr-FR" dirty="0" err="1" smtClean="0"/>
              <a:t>reintroducing</a:t>
            </a:r>
            <a:r>
              <a:rPr lang="fr-FR" dirty="0" smtClean="0"/>
              <a:t> </a:t>
            </a:r>
            <a:r>
              <a:rPr lang="fr-FR" dirty="0" err="1" smtClean="0"/>
              <a:t>movement</a:t>
            </a:r>
            <a:r>
              <a:rPr lang="fr-FR" dirty="0" smtClean="0"/>
              <a:t> but </a:t>
            </a:r>
            <a:r>
              <a:rPr lang="fr-FR" dirty="0" err="1" smtClean="0"/>
              <a:t>going</a:t>
            </a:r>
            <a:r>
              <a:rPr lang="fr-FR" dirty="0" smtClean="0"/>
              <a:t> back </a:t>
            </a:r>
            <a:r>
              <a:rPr lang="fr-FR" dirty="0" err="1" smtClean="0"/>
              <a:t>is</a:t>
            </a:r>
            <a:r>
              <a:rPr lang="fr-FR" dirty="0" smtClean="0"/>
              <a:t> a </a:t>
            </a:r>
            <a:r>
              <a:rPr lang="fr-FR" dirty="0" err="1" smtClean="0"/>
              <a:t>regression</a:t>
            </a:r>
            <a:r>
              <a:rPr lang="fr-FR" dirty="0" smtClean="0"/>
              <a:t>.</a:t>
            </a:r>
          </a:p>
          <a:p>
            <a:pPr algn="just"/>
            <a:r>
              <a:rPr lang="fr-FR" dirty="0" smtClean="0"/>
              <a:t>It </a:t>
            </a:r>
            <a:r>
              <a:rPr lang="fr-FR" dirty="0" err="1" smtClean="0"/>
              <a:t>does</a:t>
            </a:r>
            <a:r>
              <a:rPr lang="fr-FR" dirty="0" smtClean="0"/>
              <a:t> not </a:t>
            </a:r>
            <a:r>
              <a:rPr lang="fr-FR" dirty="0" err="1" smtClean="0"/>
              <a:t>counterbalance</a:t>
            </a:r>
            <a:r>
              <a:rPr lang="fr-FR" dirty="0" smtClean="0"/>
              <a:t> the feeling of </a:t>
            </a:r>
            <a:r>
              <a:rPr lang="fr-FR" dirty="0" err="1" smtClean="0"/>
              <a:t>disappointment</a:t>
            </a:r>
            <a:r>
              <a:rPr lang="fr-FR" dirty="0" smtClean="0"/>
              <a:t> and </a:t>
            </a:r>
            <a:r>
              <a:rPr lang="fr-FR" dirty="0" err="1" smtClean="0"/>
              <a:t>emptiness</a:t>
            </a:r>
            <a:r>
              <a:rPr lang="fr-FR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4822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 smtClean="0"/>
              <a:t>Sub-worlds</a:t>
            </a:r>
            <a:endParaRPr lang="en-US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933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Deictic</a:t>
            </a:r>
            <a:r>
              <a:rPr lang="fr-FR" dirty="0" smtClean="0"/>
              <a:t> </a:t>
            </a:r>
            <a:r>
              <a:rPr lang="fr-FR" dirty="0" err="1" smtClean="0"/>
              <a:t>sub-worlds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fr-FR" dirty="0" smtClean="0"/>
              <a:t>Flashbacks: </a:t>
            </a:r>
            <a:r>
              <a:rPr lang="fr-FR" dirty="0" err="1" smtClean="0"/>
              <a:t>so</a:t>
            </a:r>
            <a:r>
              <a:rPr lang="fr-FR" dirty="0" smtClean="0"/>
              <a:t> </a:t>
            </a:r>
            <a:r>
              <a:rPr lang="fr-FR" dirty="0" err="1" smtClean="0"/>
              <a:t>numerous</a:t>
            </a:r>
            <a:r>
              <a:rPr lang="fr-FR" dirty="0" smtClean="0"/>
              <a:t> </a:t>
            </a:r>
            <a:r>
              <a:rPr lang="fr-FR" dirty="0" err="1" smtClean="0"/>
              <a:t>it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hard not to miss </a:t>
            </a:r>
            <a:r>
              <a:rPr lang="fr-FR" dirty="0" err="1" smtClean="0"/>
              <a:t>some</a:t>
            </a:r>
            <a:r>
              <a:rPr lang="fr-FR" dirty="0" smtClean="0"/>
              <a:t>.</a:t>
            </a:r>
          </a:p>
          <a:p>
            <a:pPr algn="just"/>
            <a:r>
              <a:rPr lang="fr-FR" dirty="0" smtClean="0"/>
              <a:t>P. 151: </a:t>
            </a:r>
            <a:r>
              <a:rPr lang="fr-FR" dirty="0" err="1" smtClean="0"/>
              <a:t>Again</a:t>
            </a:r>
            <a:r>
              <a:rPr lang="fr-FR" dirty="0" smtClean="0"/>
              <a:t> and </a:t>
            </a:r>
            <a:r>
              <a:rPr lang="fr-FR" dirty="0" err="1" smtClean="0"/>
              <a:t>again</a:t>
            </a:r>
            <a:r>
              <a:rPr lang="fr-FR" dirty="0" smtClean="0"/>
              <a:t>…</a:t>
            </a:r>
          </a:p>
          <a:p>
            <a:pPr algn="just"/>
            <a:r>
              <a:rPr lang="fr-FR" dirty="0" smtClean="0"/>
              <a:t>P. 152: One </a:t>
            </a:r>
            <a:r>
              <a:rPr lang="fr-FR" dirty="0" err="1" smtClean="0"/>
              <a:t>Autumn</a:t>
            </a:r>
            <a:r>
              <a:rPr lang="fr-FR" dirty="0" smtClean="0"/>
              <a:t> night…</a:t>
            </a:r>
          </a:p>
          <a:p>
            <a:pPr algn="just"/>
            <a:r>
              <a:rPr lang="fr-FR" dirty="0" smtClean="0"/>
              <a:t>P. 155: </a:t>
            </a:r>
            <a:r>
              <a:rPr lang="fr-FR" dirty="0" err="1" smtClean="0"/>
              <a:t>She</a:t>
            </a:r>
            <a:r>
              <a:rPr lang="fr-FR" dirty="0" smtClean="0"/>
              <a:t> </a:t>
            </a:r>
            <a:r>
              <a:rPr lang="fr-FR" dirty="0" err="1" smtClean="0"/>
              <a:t>had</a:t>
            </a:r>
            <a:r>
              <a:rPr lang="fr-FR" dirty="0" smtClean="0"/>
              <a:t> been in love more </a:t>
            </a:r>
            <a:r>
              <a:rPr lang="fr-FR" dirty="0" err="1" smtClean="0"/>
              <a:t>than</a:t>
            </a:r>
            <a:r>
              <a:rPr lang="fr-FR" dirty="0" smtClean="0"/>
              <a:t> once…</a:t>
            </a:r>
          </a:p>
          <a:p>
            <a:pPr algn="just"/>
            <a:r>
              <a:rPr lang="fr-FR" dirty="0" smtClean="0"/>
              <a:t>A long flashback </a:t>
            </a:r>
            <a:r>
              <a:rPr lang="fr-FR" dirty="0" err="1" smtClean="0"/>
              <a:t>retracing</a:t>
            </a:r>
            <a:r>
              <a:rPr lang="fr-FR" dirty="0" smtClean="0"/>
              <a:t> </a:t>
            </a:r>
            <a:r>
              <a:rPr lang="fr-FR" dirty="0" err="1" smtClean="0"/>
              <a:t>various</a:t>
            </a:r>
            <a:r>
              <a:rPr lang="fr-FR" dirty="0" smtClean="0"/>
              <a:t> </a:t>
            </a:r>
            <a:r>
              <a:rPr lang="fr-FR" dirty="0" err="1" smtClean="0"/>
              <a:t>episodes</a:t>
            </a:r>
            <a:r>
              <a:rPr lang="fr-FR" dirty="0" smtClean="0"/>
              <a:t> in the life of the </a:t>
            </a:r>
            <a:r>
              <a:rPr lang="fr-FR" dirty="0" err="1" smtClean="0"/>
              <a:t>protagonist</a:t>
            </a:r>
            <a:r>
              <a:rPr lang="fr-FR" dirty="0" smtClean="0"/>
              <a:t> </a:t>
            </a:r>
            <a:r>
              <a:rPr lang="fr-FR" dirty="0" err="1" smtClean="0"/>
              <a:t>from</a:t>
            </a:r>
            <a:r>
              <a:rPr lang="fr-FR" dirty="0" smtClean="0"/>
              <a:t> </a:t>
            </a:r>
            <a:r>
              <a:rPr lang="fr-FR" dirty="0" err="1" smtClean="0"/>
              <a:t>her</a:t>
            </a:r>
            <a:r>
              <a:rPr lang="fr-FR" dirty="0" smtClean="0"/>
              <a:t> </a:t>
            </a:r>
            <a:r>
              <a:rPr lang="fr-FR" dirty="0" err="1" smtClean="0"/>
              <a:t>youth</a:t>
            </a:r>
            <a:r>
              <a:rPr lang="fr-FR" dirty="0" smtClean="0"/>
              <a:t> to </a:t>
            </a:r>
            <a:r>
              <a:rPr lang="fr-FR" dirty="0" err="1" smtClean="0"/>
              <a:t>her</a:t>
            </a:r>
            <a:r>
              <a:rPr lang="fr-FR" dirty="0" smtClean="0"/>
              <a:t> </a:t>
            </a:r>
            <a:r>
              <a:rPr lang="fr-FR" dirty="0" err="1" smtClean="0"/>
              <a:t>coming</a:t>
            </a:r>
            <a:r>
              <a:rPr lang="fr-FR" dirty="0" smtClean="0"/>
              <a:t> by bus to Dublin. </a:t>
            </a:r>
            <a:r>
              <a:rPr lang="fr-FR" dirty="0" err="1" smtClean="0"/>
              <a:t>From</a:t>
            </a:r>
            <a:r>
              <a:rPr lang="fr-FR" dirty="0" smtClean="0"/>
              <a:t> </a:t>
            </a:r>
            <a:r>
              <a:rPr lang="fr-FR" dirty="0" err="1" smtClean="0"/>
              <a:t>depression</a:t>
            </a:r>
            <a:r>
              <a:rPr lang="fr-FR" dirty="0" smtClean="0"/>
              <a:t> to </a:t>
            </a:r>
            <a:r>
              <a:rPr lang="fr-FR" dirty="0" err="1" smtClean="0"/>
              <a:t>resurrection</a:t>
            </a:r>
            <a:r>
              <a:rPr lang="fr-FR" dirty="0" smtClean="0"/>
              <a:t>.</a:t>
            </a:r>
          </a:p>
          <a:p>
            <a:pPr algn="just"/>
            <a:r>
              <a:rPr lang="fr-FR" dirty="0" smtClean="0"/>
              <a:t>The </a:t>
            </a:r>
            <a:r>
              <a:rPr lang="fr-FR" dirty="0" err="1" smtClean="0"/>
              <a:t>woman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remembering</a:t>
            </a:r>
            <a:r>
              <a:rPr lang="fr-FR" dirty="0" smtClean="0"/>
              <a:t> </a:t>
            </a:r>
            <a:r>
              <a:rPr lang="fr-FR" dirty="0" err="1" smtClean="0"/>
              <a:t>her</a:t>
            </a:r>
            <a:r>
              <a:rPr lang="fr-FR" dirty="0" smtClean="0"/>
              <a:t> </a:t>
            </a:r>
            <a:r>
              <a:rPr lang="fr-FR" dirty="0" err="1" smtClean="0"/>
              <a:t>past</a:t>
            </a:r>
            <a:r>
              <a:rPr lang="fr-FR" dirty="0" smtClean="0"/>
              <a:t> life. The </a:t>
            </a:r>
            <a:r>
              <a:rPr lang="fr-FR" dirty="0" err="1" smtClean="0"/>
              <a:t>voice</a:t>
            </a:r>
            <a:r>
              <a:rPr lang="fr-FR" dirty="0" smtClean="0"/>
              <a:t> of the </a:t>
            </a:r>
            <a:r>
              <a:rPr lang="fr-FR" dirty="0" err="1" smtClean="0"/>
              <a:t>narrator</a:t>
            </a:r>
            <a:r>
              <a:rPr lang="fr-FR" dirty="0" smtClean="0"/>
              <a:t> </a:t>
            </a:r>
            <a:r>
              <a:rPr lang="fr-FR" dirty="0" err="1" smtClean="0"/>
              <a:t>merges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the </a:t>
            </a:r>
            <a:r>
              <a:rPr lang="fr-FR" dirty="0" err="1" smtClean="0"/>
              <a:t>thoughts</a:t>
            </a:r>
            <a:r>
              <a:rPr lang="fr-FR" dirty="0" smtClean="0"/>
              <a:t> of the </a:t>
            </a:r>
            <a:r>
              <a:rPr lang="fr-FR" dirty="0" err="1" smtClean="0"/>
              <a:t>woman</a:t>
            </a:r>
            <a:r>
              <a:rPr lang="fr-F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4213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Attitudinal </a:t>
            </a:r>
            <a:r>
              <a:rPr lang="fr-FR" dirty="0" err="1" smtClean="0"/>
              <a:t>sub-worlds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fr-FR" dirty="0" err="1" smtClean="0"/>
              <a:t>These</a:t>
            </a:r>
            <a:r>
              <a:rPr lang="fr-FR" dirty="0" smtClean="0"/>
              <a:t> </a:t>
            </a:r>
            <a:r>
              <a:rPr lang="fr-FR" dirty="0" err="1" smtClean="0"/>
              <a:t>can</a:t>
            </a:r>
            <a:r>
              <a:rPr lang="fr-FR" dirty="0" smtClean="0"/>
              <a:t> </a:t>
            </a:r>
            <a:r>
              <a:rPr lang="fr-FR" dirty="0" err="1" smtClean="0"/>
              <a:t>sometimes</a:t>
            </a:r>
            <a:r>
              <a:rPr lang="fr-FR" dirty="0" smtClean="0"/>
              <a:t>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created</a:t>
            </a:r>
            <a:r>
              <a:rPr lang="fr-FR" dirty="0" smtClean="0"/>
              <a:t> </a:t>
            </a:r>
            <a:r>
              <a:rPr lang="fr-FR" dirty="0" err="1" smtClean="0"/>
              <a:t>within</a:t>
            </a:r>
            <a:r>
              <a:rPr lang="fr-FR" dirty="0" smtClean="0"/>
              <a:t> a single sentence </a:t>
            </a:r>
            <a:r>
              <a:rPr lang="fr-FR" dirty="0" err="1" smtClean="0"/>
              <a:t>expressing</a:t>
            </a:r>
            <a:r>
              <a:rPr lang="fr-FR" dirty="0" smtClean="0"/>
              <a:t> </a:t>
            </a:r>
            <a:r>
              <a:rPr lang="fr-FR" dirty="0" smtClean="0"/>
              <a:t>an intention, a </a:t>
            </a:r>
            <a:r>
              <a:rPr lang="fr-FR" dirty="0" err="1" smtClean="0"/>
              <a:t>wish</a:t>
            </a:r>
            <a:r>
              <a:rPr lang="fr-FR" dirty="0" smtClean="0"/>
              <a:t> or a </a:t>
            </a:r>
            <a:r>
              <a:rPr lang="fr-FR" dirty="0" err="1" smtClean="0"/>
              <a:t>dream</a:t>
            </a:r>
            <a:r>
              <a:rPr lang="fr-FR" dirty="0" smtClean="0"/>
              <a:t>. In </a:t>
            </a:r>
            <a:r>
              <a:rPr lang="fr-FR" dirty="0" err="1" smtClean="0"/>
              <a:t>that</a:t>
            </a:r>
            <a:r>
              <a:rPr lang="fr-FR" dirty="0" smtClean="0"/>
              <a:t> case, the shift </a:t>
            </a:r>
            <a:r>
              <a:rPr lang="fr-FR" dirty="0" err="1" smtClean="0"/>
              <a:t>is</a:t>
            </a:r>
            <a:r>
              <a:rPr lang="fr-FR" dirty="0" smtClean="0"/>
              <a:t> not </a:t>
            </a:r>
            <a:r>
              <a:rPr lang="fr-FR" dirty="0" err="1" smtClean="0"/>
              <a:t>necessarily</a:t>
            </a:r>
            <a:r>
              <a:rPr lang="fr-FR" dirty="0" smtClean="0"/>
              <a:t> </a:t>
            </a:r>
            <a:r>
              <a:rPr lang="fr-FR" dirty="0" err="1" smtClean="0"/>
              <a:t>noteworthy</a:t>
            </a:r>
            <a:r>
              <a:rPr lang="fr-FR" dirty="0" smtClean="0"/>
              <a:t>, but </a:t>
            </a:r>
            <a:r>
              <a:rPr lang="fr-FR" dirty="0" err="1" smtClean="0"/>
              <a:t>they</a:t>
            </a:r>
            <a:r>
              <a:rPr lang="fr-FR" dirty="0" smtClean="0"/>
              <a:t> </a:t>
            </a:r>
            <a:r>
              <a:rPr lang="fr-FR" dirty="0" err="1" smtClean="0"/>
              <a:t>can</a:t>
            </a:r>
            <a:r>
              <a:rPr lang="fr-FR" dirty="0" smtClean="0"/>
              <a:t> </a:t>
            </a:r>
            <a:r>
              <a:rPr lang="fr-FR" dirty="0" err="1" smtClean="0"/>
              <a:t>also</a:t>
            </a:r>
            <a:r>
              <a:rPr lang="fr-FR" dirty="0" smtClean="0"/>
              <a:t> </a:t>
            </a:r>
            <a:r>
              <a:rPr lang="fr-FR" dirty="0" err="1" smtClean="0"/>
              <a:t>be</a:t>
            </a:r>
            <a:r>
              <a:rPr lang="fr-FR" dirty="0" smtClean="0"/>
              <a:t> more </a:t>
            </a:r>
            <a:r>
              <a:rPr lang="fr-FR" dirty="0" err="1" smtClean="0"/>
              <a:t>developed</a:t>
            </a:r>
            <a:r>
              <a:rPr lang="fr-FR" dirty="0" smtClean="0"/>
              <a:t>.</a:t>
            </a:r>
          </a:p>
          <a:p>
            <a:pPr algn="just"/>
            <a:r>
              <a:rPr lang="fr-FR" dirty="0" err="1" smtClean="0"/>
              <a:t>Two</a:t>
            </a:r>
            <a:r>
              <a:rPr lang="fr-FR" dirty="0" smtClean="0"/>
              <a:t> main </a:t>
            </a:r>
            <a:r>
              <a:rPr lang="fr-FR" dirty="0" err="1" smtClean="0"/>
              <a:t>examples</a:t>
            </a:r>
            <a:r>
              <a:rPr lang="fr-FR" dirty="0" smtClean="0"/>
              <a:t> in SMRR.</a:t>
            </a:r>
          </a:p>
          <a:p>
            <a:pPr algn="just"/>
            <a:r>
              <a:rPr lang="fr-FR" dirty="0" smtClean="0"/>
              <a:t>P.156-157: the </a:t>
            </a:r>
            <a:r>
              <a:rPr lang="fr-FR" dirty="0" err="1" smtClean="0"/>
              <a:t>protagonist</a:t>
            </a:r>
            <a:r>
              <a:rPr lang="fr-FR" dirty="0" smtClean="0"/>
              <a:t> </a:t>
            </a:r>
            <a:r>
              <a:rPr lang="fr-FR" dirty="0" err="1" smtClean="0"/>
              <a:t>wishes</a:t>
            </a:r>
            <a:r>
              <a:rPr lang="fr-FR" dirty="0" smtClean="0"/>
              <a:t> </a:t>
            </a:r>
            <a:r>
              <a:rPr lang="fr-FR" dirty="0" err="1" smtClean="0"/>
              <a:t>her</a:t>
            </a:r>
            <a:r>
              <a:rPr lang="fr-FR" dirty="0" smtClean="0"/>
              <a:t> lover to come back and </a:t>
            </a:r>
            <a:r>
              <a:rPr lang="fr-FR" dirty="0" err="1" smtClean="0"/>
              <a:t>does</a:t>
            </a:r>
            <a:r>
              <a:rPr lang="fr-FR" dirty="0" smtClean="0"/>
              <a:t> </a:t>
            </a:r>
            <a:r>
              <a:rPr lang="fr-FR" dirty="0" err="1" smtClean="0"/>
              <a:t>her</a:t>
            </a:r>
            <a:r>
              <a:rPr lang="fr-FR" dirty="0" smtClean="0"/>
              <a:t> best to </a:t>
            </a:r>
            <a:r>
              <a:rPr lang="fr-FR" dirty="0" err="1" smtClean="0"/>
              <a:t>prepare</a:t>
            </a:r>
            <a:r>
              <a:rPr lang="fr-FR" dirty="0" smtClean="0"/>
              <a:t> the house for </a:t>
            </a:r>
            <a:r>
              <a:rPr lang="fr-FR" dirty="0" err="1" smtClean="0"/>
              <a:t>his</a:t>
            </a:r>
            <a:r>
              <a:rPr lang="fr-FR" dirty="0" smtClean="0"/>
              <a:t> return.</a:t>
            </a:r>
          </a:p>
          <a:p>
            <a:pPr algn="just"/>
            <a:r>
              <a:rPr lang="fr-FR" dirty="0" smtClean="0"/>
              <a:t>P.167: the </a:t>
            </a:r>
            <a:r>
              <a:rPr lang="fr-FR" dirty="0" err="1" smtClean="0"/>
              <a:t>nightmare</a:t>
            </a:r>
            <a:r>
              <a:rPr lang="fr-FR" dirty="0" smtClean="0"/>
              <a:t> </a:t>
            </a:r>
            <a:r>
              <a:rPr lang="fr-FR" dirty="0" err="1" smtClean="0"/>
              <a:t>she</a:t>
            </a:r>
            <a:r>
              <a:rPr lang="fr-FR" dirty="0" smtClean="0"/>
              <a:t> has on the bus.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6839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Epistemic</a:t>
            </a:r>
            <a:r>
              <a:rPr lang="fr-FR" dirty="0" smtClean="0"/>
              <a:t> </a:t>
            </a:r>
            <a:r>
              <a:rPr lang="fr-FR" dirty="0" err="1" smtClean="0"/>
              <a:t>sub-worlds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fr-FR" dirty="0" err="1" smtClean="0"/>
              <a:t>Same</a:t>
            </a:r>
            <a:r>
              <a:rPr lang="fr-FR" dirty="0" smtClean="0"/>
              <a:t> </a:t>
            </a:r>
            <a:r>
              <a:rPr lang="fr-FR" dirty="0" err="1" smtClean="0"/>
              <a:t>remark</a:t>
            </a:r>
            <a:r>
              <a:rPr lang="fr-FR" dirty="0" smtClean="0"/>
              <a:t> as for attitudinal </a:t>
            </a:r>
            <a:r>
              <a:rPr lang="fr-FR" dirty="0" err="1" smtClean="0"/>
              <a:t>sub-worlds</a:t>
            </a:r>
            <a:r>
              <a:rPr lang="fr-FR" dirty="0" smtClean="0"/>
              <a:t>.</a:t>
            </a:r>
          </a:p>
          <a:p>
            <a:pPr algn="just"/>
            <a:r>
              <a:rPr lang="fr-FR" dirty="0" smtClean="0"/>
              <a:t>P. 163: And </a:t>
            </a:r>
            <a:r>
              <a:rPr lang="fr-FR" dirty="0" err="1" smtClean="0"/>
              <a:t>yes</a:t>
            </a:r>
            <a:r>
              <a:rPr lang="fr-FR" dirty="0" smtClean="0"/>
              <a:t>, </a:t>
            </a:r>
            <a:r>
              <a:rPr lang="fr-FR" dirty="0" err="1" smtClean="0"/>
              <a:t>she</a:t>
            </a:r>
            <a:r>
              <a:rPr lang="fr-FR" dirty="0" smtClean="0"/>
              <a:t> </a:t>
            </a:r>
            <a:r>
              <a:rPr lang="fr-FR" b="1" dirty="0" err="1" smtClean="0"/>
              <a:t>would</a:t>
            </a:r>
            <a:r>
              <a:rPr lang="fr-FR" dirty="0" smtClean="0"/>
              <a:t> have </a:t>
            </a:r>
            <a:r>
              <a:rPr lang="fr-FR" dirty="0" err="1" smtClean="0"/>
              <a:t>said</a:t>
            </a:r>
            <a:r>
              <a:rPr lang="fr-FR" dirty="0" smtClean="0"/>
              <a:t> </a:t>
            </a:r>
            <a:r>
              <a:rPr lang="fr-FR" dirty="0" err="1" smtClean="0"/>
              <a:t>yes</a:t>
            </a:r>
            <a:r>
              <a:rPr lang="fr-FR" dirty="0" smtClean="0"/>
              <a:t>…</a:t>
            </a:r>
          </a:p>
          <a:p>
            <a:pPr algn="just"/>
            <a:r>
              <a:rPr lang="fr-FR" dirty="0" smtClean="0"/>
              <a:t>P. 166: Pat the Porter imagines </a:t>
            </a:r>
            <a:r>
              <a:rPr lang="fr-FR" dirty="0" err="1" smtClean="0"/>
              <a:t>what</a:t>
            </a:r>
            <a:r>
              <a:rPr lang="fr-FR" dirty="0" smtClean="0"/>
              <a:t> the </a:t>
            </a:r>
            <a:r>
              <a:rPr lang="fr-FR" dirty="0" err="1" smtClean="0"/>
              <a:t>poet</a:t>
            </a:r>
            <a:r>
              <a:rPr lang="fr-FR" dirty="0" smtClean="0"/>
              <a:t> has been </a:t>
            </a:r>
            <a:r>
              <a:rPr lang="fr-FR" dirty="0" err="1" smtClean="0"/>
              <a:t>doing</a:t>
            </a:r>
            <a:r>
              <a:rPr lang="fr-FR" dirty="0" smtClean="0"/>
              <a:t> in the last few </a:t>
            </a:r>
            <a:r>
              <a:rPr lang="fr-FR" dirty="0" err="1" smtClean="0"/>
              <a:t>hours</a:t>
            </a:r>
            <a:r>
              <a:rPr lang="fr-FR" dirty="0" smtClean="0"/>
              <a:t>. No traces of </a:t>
            </a:r>
            <a:r>
              <a:rPr lang="fr-FR" dirty="0" err="1" smtClean="0"/>
              <a:t>conditional</a:t>
            </a:r>
            <a:r>
              <a:rPr lang="fr-FR" dirty="0" smtClean="0"/>
              <a:t> and </a:t>
            </a:r>
            <a:r>
              <a:rPr lang="fr-FR" dirty="0" err="1" smtClean="0"/>
              <a:t>yet</a:t>
            </a:r>
            <a:r>
              <a:rPr lang="fr-FR" dirty="0" smtClean="0"/>
              <a:t> </a:t>
            </a:r>
            <a:r>
              <a:rPr lang="fr-FR" dirty="0" err="1" smtClean="0"/>
              <a:t>clearly</a:t>
            </a:r>
            <a:r>
              <a:rPr lang="fr-FR" dirty="0" smtClean="0"/>
              <a:t> a </a:t>
            </a:r>
            <a:r>
              <a:rPr lang="fr-FR" dirty="0" err="1" smtClean="0"/>
              <a:t>series</a:t>
            </a:r>
            <a:r>
              <a:rPr lang="fr-FR" dirty="0" smtClean="0"/>
              <a:t> of </a:t>
            </a:r>
            <a:r>
              <a:rPr lang="fr-FR" dirty="0" err="1" smtClean="0"/>
              <a:t>hypotheses</a:t>
            </a:r>
            <a:r>
              <a:rPr lang="fr-FR" dirty="0" smtClean="0"/>
              <a:t>.</a:t>
            </a:r>
          </a:p>
          <a:p>
            <a:pPr algn="just"/>
            <a:r>
              <a:rPr lang="fr-FR" dirty="0" smtClean="0"/>
              <a:t>Notice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sub-words</a:t>
            </a:r>
            <a:r>
              <a:rPr lang="fr-FR" dirty="0" smtClean="0"/>
              <a:t> are not </a:t>
            </a:r>
            <a:r>
              <a:rPr lang="fr-FR" dirty="0" err="1" smtClean="0"/>
              <a:t>mutually</a:t>
            </a:r>
            <a:r>
              <a:rPr lang="fr-FR" dirty="0" smtClean="0"/>
              <a:t> exclusive and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they</a:t>
            </a:r>
            <a:r>
              <a:rPr lang="fr-FR" dirty="0" smtClean="0"/>
              <a:t> </a:t>
            </a:r>
            <a:r>
              <a:rPr lang="fr-FR" dirty="0" err="1" smtClean="0"/>
              <a:t>remain</a:t>
            </a:r>
            <a:r>
              <a:rPr lang="fr-FR" dirty="0" smtClean="0"/>
              <a:t> part of the </a:t>
            </a:r>
            <a:r>
              <a:rPr lang="fr-FR" dirty="0" err="1" smtClean="0"/>
              <a:t>text</a:t>
            </a:r>
            <a:r>
              <a:rPr lang="fr-FR" dirty="0" smtClean="0"/>
              <a:t> world. </a:t>
            </a:r>
            <a:r>
              <a:rPr lang="fr-FR" dirty="0" err="1" smtClean="0"/>
              <a:t>They</a:t>
            </a:r>
            <a:r>
              <a:rPr lang="fr-FR" dirty="0" smtClean="0"/>
              <a:t> </a:t>
            </a:r>
            <a:r>
              <a:rPr lang="fr-FR" dirty="0" err="1" smtClean="0"/>
              <a:t>present</a:t>
            </a:r>
            <a:r>
              <a:rPr lang="fr-FR" dirty="0" smtClean="0"/>
              <a:t> a variation of the </a:t>
            </a:r>
            <a:r>
              <a:rPr lang="fr-FR" dirty="0" err="1" smtClean="0"/>
              <a:t>text</a:t>
            </a:r>
            <a:r>
              <a:rPr lang="fr-FR" dirty="0" smtClean="0"/>
              <a:t> </a:t>
            </a:r>
            <a:r>
              <a:rPr lang="fr-FR" dirty="0" err="1" smtClean="0"/>
              <a:t>wold</a:t>
            </a:r>
            <a:r>
              <a:rPr lang="fr-FR" dirty="0" smtClean="0"/>
              <a:t>, </a:t>
            </a:r>
            <a:r>
              <a:rPr lang="fr-FR" dirty="0" err="1" smtClean="0"/>
              <a:t>without</a:t>
            </a:r>
            <a:r>
              <a:rPr lang="fr-FR" dirty="0" smtClean="0"/>
              <a:t> the </a:t>
            </a:r>
            <a:r>
              <a:rPr lang="fr-FR" dirty="0" err="1" smtClean="0"/>
              <a:t>sense</a:t>
            </a:r>
            <a:r>
              <a:rPr lang="fr-FR" dirty="0" smtClean="0"/>
              <a:t> of </a:t>
            </a:r>
            <a:r>
              <a:rPr lang="fr-FR" dirty="0" err="1" smtClean="0"/>
              <a:t>leaving</a:t>
            </a:r>
            <a:r>
              <a:rPr lang="fr-FR" dirty="0" smtClean="0"/>
              <a:t> the </a:t>
            </a:r>
            <a:r>
              <a:rPr lang="fr-FR" dirty="0" err="1" smtClean="0"/>
              <a:t>current</a:t>
            </a:r>
            <a:r>
              <a:rPr lang="fr-FR" dirty="0" smtClean="0"/>
              <a:t> world.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0069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Conclusion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fr-FR" dirty="0" smtClean="0"/>
              <a:t>I </a:t>
            </a:r>
            <a:r>
              <a:rPr lang="fr-FR" dirty="0" err="1" smtClean="0"/>
              <a:t>hope</a:t>
            </a:r>
            <a:r>
              <a:rPr lang="fr-FR" dirty="0" smtClean="0"/>
              <a:t> to have </a:t>
            </a:r>
            <a:r>
              <a:rPr lang="fr-FR" dirty="0" err="1" smtClean="0"/>
              <a:t>shown</a:t>
            </a:r>
            <a:r>
              <a:rPr lang="fr-FR" dirty="0" smtClean="0"/>
              <a:t> the relevance of TWT to deal </a:t>
            </a:r>
            <a:r>
              <a:rPr lang="fr-FR" dirty="0" err="1" smtClean="0"/>
              <a:t>with</a:t>
            </a:r>
            <a:r>
              <a:rPr lang="fr-FR" dirty="0" smtClean="0"/>
              <a:t> the </a:t>
            </a:r>
            <a:r>
              <a:rPr lang="fr-FR" dirty="0" err="1" smtClean="0"/>
              <a:t>very</a:t>
            </a:r>
            <a:r>
              <a:rPr lang="fr-FR" dirty="0" smtClean="0"/>
              <a:t> </a:t>
            </a:r>
            <a:r>
              <a:rPr lang="fr-FR" dirty="0" err="1" smtClean="0"/>
              <a:t>complex</a:t>
            </a:r>
            <a:r>
              <a:rPr lang="fr-FR" dirty="0" smtClean="0"/>
              <a:t> structure of SMRR.</a:t>
            </a:r>
          </a:p>
          <a:p>
            <a:pPr algn="just"/>
            <a:r>
              <a:rPr lang="fr-FR" dirty="0" smtClean="0"/>
              <a:t>The </a:t>
            </a:r>
            <a:r>
              <a:rPr lang="fr-FR" dirty="0" err="1" smtClean="0"/>
              <a:t>general</a:t>
            </a:r>
            <a:r>
              <a:rPr lang="fr-FR" dirty="0" smtClean="0"/>
              <a:t> </a:t>
            </a:r>
            <a:r>
              <a:rPr lang="fr-FR" dirty="0" err="1" smtClean="0"/>
              <a:t>idea</a:t>
            </a:r>
            <a:r>
              <a:rPr lang="fr-FR" dirty="0" smtClean="0"/>
              <a:t> of </a:t>
            </a:r>
            <a:r>
              <a:rPr lang="fr-FR" dirty="0" err="1" smtClean="0"/>
              <a:t>embedded</a:t>
            </a:r>
            <a:r>
              <a:rPr lang="fr-FR" dirty="0" smtClean="0"/>
              <a:t> </a:t>
            </a:r>
            <a:r>
              <a:rPr lang="fr-FR" dirty="0" err="1" smtClean="0"/>
              <a:t>worlds</a:t>
            </a:r>
            <a:r>
              <a:rPr lang="fr-FR" dirty="0" smtClean="0"/>
              <a:t> </a:t>
            </a:r>
            <a:r>
              <a:rPr lang="fr-FR" dirty="0" err="1" smtClean="0"/>
              <a:t>can</a:t>
            </a:r>
            <a:r>
              <a:rPr lang="fr-FR" dirty="0" smtClean="0"/>
              <a:t>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used</a:t>
            </a:r>
            <a:r>
              <a:rPr lang="fr-FR" dirty="0"/>
              <a:t> </a:t>
            </a:r>
            <a:r>
              <a:rPr lang="fr-FR" dirty="0" smtClean="0"/>
              <a:t>to deal </a:t>
            </a:r>
            <a:r>
              <a:rPr lang="fr-FR" dirty="0" err="1" smtClean="0"/>
              <a:t>with</a:t>
            </a:r>
            <a:r>
              <a:rPr lang="fr-FR" dirty="0" smtClean="0"/>
              <a:t> </a:t>
            </a:r>
            <a:r>
              <a:rPr lang="fr-FR" dirty="0" err="1" smtClean="0"/>
              <a:t>many</a:t>
            </a:r>
            <a:r>
              <a:rPr lang="fr-FR" dirty="0" smtClean="0"/>
              <a:t> </a:t>
            </a:r>
            <a:r>
              <a:rPr lang="fr-FR" dirty="0" err="1" smtClean="0"/>
              <a:t>literary</a:t>
            </a:r>
            <a:r>
              <a:rPr lang="fr-FR" dirty="0" smtClean="0"/>
              <a:t> </a:t>
            </a:r>
            <a:r>
              <a:rPr lang="fr-FR" dirty="0" err="1" smtClean="0"/>
              <a:t>texts</a:t>
            </a:r>
            <a:r>
              <a:rPr lang="fr-FR" dirty="0" smtClean="0"/>
              <a:t>.</a:t>
            </a:r>
          </a:p>
          <a:p>
            <a:pPr algn="just"/>
            <a:r>
              <a:rPr lang="fr-FR" dirty="0" err="1" smtClean="0"/>
              <a:t>Using</a:t>
            </a:r>
            <a:r>
              <a:rPr lang="fr-FR" dirty="0" smtClean="0"/>
              <a:t> TWT </a:t>
            </a:r>
            <a:r>
              <a:rPr lang="fr-FR" dirty="0" err="1" smtClean="0"/>
              <a:t>with</a:t>
            </a:r>
            <a:r>
              <a:rPr lang="fr-FR" dirty="0" smtClean="0"/>
              <a:t> </a:t>
            </a:r>
            <a:r>
              <a:rPr lang="fr-FR" dirty="0" err="1" smtClean="0"/>
              <a:t>pupils</a:t>
            </a:r>
            <a:r>
              <a:rPr lang="fr-FR" dirty="0" smtClean="0"/>
              <a:t> and </a:t>
            </a:r>
            <a:r>
              <a:rPr lang="fr-FR" dirty="0" err="1" smtClean="0"/>
              <a:t>students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a good </a:t>
            </a:r>
            <a:r>
              <a:rPr lang="fr-FR" dirty="0" err="1" smtClean="0"/>
              <a:t>way</a:t>
            </a:r>
            <a:r>
              <a:rPr lang="fr-FR" dirty="0" smtClean="0"/>
              <a:t> to </a:t>
            </a:r>
            <a:r>
              <a:rPr lang="fr-FR" dirty="0" err="1" smtClean="0"/>
              <a:t>draw</a:t>
            </a:r>
            <a:r>
              <a:rPr lang="fr-FR" dirty="0" smtClean="0"/>
              <a:t> </a:t>
            </a:r>
            <a:r>
              <a:rPr lang="fr-FR" dirty="0" err="1" smtClean="0"/>
              <a:t>their</a:t>
            </a:r>
            <a:r>
              <a:rPr lang="fr-FR" dirty="0" smtClean="0"/>
              <a:t> attention to the </a:t>
            </a:r>
            <a:r>
              <a:rPr lang="fr-FR" dirty="0" err="1" smtClean="0"/>
              <a:t>detail</a:t>
            </a:r>
            <a:r>
              <a:rPr lang="fr-FR" dirty="0" smtClean="0"/>
              <a:t> of the </a:t>
            </a:r>
            <a:r>
              <a:rPr lang="fr-FR" dirty="0" err="1" smtClean="0"/>
              <a:t>text</a:t>
            </a:r>
            <a:r>
              <a:rPr lang="fr-FR" dirty="0" smtClean="0"/>
              <a:t> (</a:t>
            </a:r>
            <a:r>
              <a:rPr lang="fr-FR" dirty="0" err="1" smtClean="0"/>
              <a:t>where</a:t>
            </a:r>
            <a:r>
              <a:rPr lang="fr-FR" dirty="0" smtClean="0"/>
              <a:t> and how do </a:t>
            </a:r>
            <a:r>
              <a:rPr lang="fr-FR" dirty="0" err="1" smtClean="0"/>
              <a:t>we</a:t>
            </a:r>
            <a:r>
              <a:rPr lang="fr-FR" dirty="0" smtClean="0"/>
              <a:t> shift </a:t>
            </a:r>
            <a:r>
              <a:rPr lang="fr-FR" dirty="0" err="1" smtClean="0"/>
              <a:t>from</a:t>
            </a:r>
            <a:r>
              <a:rPr lang="fr-FR" dirty="0" smtClean="0"/>
              <a:t> one world to </a:t>
            </a:r>
            <a:r>
              <a:rPr lang="fr-FR" dirty="0" err="1" smtClean="0"/>
              <a:t>another</a:t>
            </a:r>
            <a:r>
              <a:rPr lang="fr-FR" dirty="0" smtClean="0"/>
              <a:t>) and </a:t>
            </a:r>
            <a:r>
              <a:rPr lang="fr-FR" dirty="0" err="1" smtClean="0"/>
              <a:t>also</a:t>
            </a:r>
            <a:r>
              <a:rPr lang="fr-FR" dirty="0" smtClean="0"/>
              <a:t> to </a:t>
            </a:r>
            <a:r>
              <a:rPr lang="fr-FR" dirty="0" err="1" smtClean="0"/>
              <a:t>insist</a:t>
            </a:r>
            <a:r>
              <a:rPr lang="fr-FR" dirty="0" smtClean="0"/>
              <a:t> on the importance of </a:t>
            </a:r>
            <a:r>
              <a:rPr lang="fr-FR" dirty="0" err="1" smtClean="0"/>
              <a:t>taking</a:t>
            </a:r>
            <a:r>
              <a:rPr lang="fr-FR" dirty="0" smtClean="0"/>
              <a:t> a </a:t>
            </a:r>
            <a:r>
              <a:rPr lang="fr-FR" dirty="0" err="1" smtClean="0"/>
              <a:t>broad</a:t>
            </a:r>
            <a:r>
              <a:rPr lang="fr-FR" dirty="0" smtClean="0"/>
              <a:t> </a:t>
            </a:r>
            <a:r>
              <a:rPr lang="fr-FR" dirty="0" err="1" smtClean="0"/>
              <a:t>view</a:t>
            </a:r>
            <a:r>
              <a:rPr lang="fr-FR" dirty="0" smtClean="0"/>
              <a:t>/ a </a:t>
            </a:r>
            <a:r>
              <a:rPr lang="fr-FR" dirty="0" err="1" smtClean="0"/>
              <a:t>bird’s</a:t>
            </a:r>
            <a:r>
              <a:rPr lang="fr-FR" dirty="0" smtClean="0"/>
              <a:t> </a:t>
            </a:r>
            <a:r>
              <a:rPr lang="fr-FR" dirty="0" err="1" smtClean="0"/>
              <a:t>eyeview</a:t>
            </a:r>
            <a:r>
              <a:rPr lang="fr-FR" dirty="0" smtClean="0"/>
              <a:t> of the </a:t>
            </a:r>
            <a:r>
              <a:rPr lang="fr-FR" dirty="0" err="1" smtClean="0"/>
              <a:t>text</a:t>
            </a:r>
            <a:r>
              <a:rPr lang="fr-FR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322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Most </a:t>
            </a:r>
            <a:r>
              <a:rPr lang="fr-FR" dirty="0" err="1" smtClean="0"/>
              <a:t>stylisticians</a:t>
            </a:r>
            <a:r>
              <a:rPr lang="fr-FR" dirty="0" smtClean="0"/>
              <a:t> argue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what</a:t>
            </a:r>
            <a:r>
              <a:rPr lang="fr-FR" dirty="0" smtClean="0"/>
              <a:t> </a:t>
            </a:r>
            <a:r>
              <a:rPr lang="fr-FR" dirty="0" err="1" smtClean="0"/>
              <a:t>they</a:t>
            </a:r>
            <a:r>
              <a:rPr lang="fr-FR" dirty="0" smtClean="0"/>
              <a:t> do </a:t>
            </a:r>
            <a:r>
              <a:rPr lang="fr-FR" dirty="0" err="1" smtClean="0"/>
              <a:t>is</a:t>
            </a:r>
            <a:r>
              <a:rPr lang="fr-FR" dirty="0" smtClean="0"/>
              <a:t> a </a:t>
            </a:r>
            <a:r>
              <a:rPr lang="fr-FR" dirty="0" err="1" smtClean="0"/>
              <a:t>combination</a:t>
            </a:r>
            <a:r>
              <a:rPr lang="fr-FR" dirty="0" smtClean="0"/>
              <a:t> of </a:t>
            </a:r>
            <a:r>
              <a:rPr lang="fr-FR" dirty="0" err="1" smtClean="0"/>
              <a:t>both</a:t>
            </a:r>
            <a:r>
              <a:rPr lang="fr-FR" dirty="0" smtClean="0"/>
              <a:t>.</a:t>
            </a:r>
          </a:p>
          <a:p>
            <a:pPr algn="just"/>
            <a:r>
              <a:rPr lang="fr-FR" dirty="0" smtClean="0"/>
              <a:t>As far as I </a:t>
            </a:r>
            <a:r>
              <a:rPr lang="fr-FR" dirty="0" err="1" smtClean="0"/>
              <a:t>am</a:t>
            </a:r>
            <a:r>
              <a:rPr lang="fr-FR" dirty="0" smtClean="0"/>
              <a:t> </a:t>
            </a:r>
            <a:r>
              <a:rPr lang="fr-FR" dirty="0" err="1" smtClean="0"/>
              <a:t>concerned</a:t>
            </a:r>
            <a:r>
              <a:rPr lang="fr-FR" dirty="0" smtClean="0"/>
              <a:t>, I tend to stick to </a:t>
            </a:r>
            <a:r>
              <a:rPr lang="fr-FR" dirty="0" err="1" smtClean="0"/>
              <a:t>literary</a:t>
            </a:r>
            <a:r>
              <a:rPr lang="fr-FR" dirty="0" smtClean="0"/>
              <a:t> </a:t>
            </a:r>
            <a:r>
              <a:rPr lang="fr-FR" dirty="0" err="1" smtClean="0"/>
              <a:t>stylistics</a:t>
            </a:r>
            <a:r>
              <a:rPr lang="fr-FR" dirty="0" smtClean="0"/>
              <a:t>, and </a:t>
            </a:r>
            <a:r>
              <a:rPr lang="fr-FR" dirty="0" err="1" smtClean="0"/>
              <a:t>this</a:t>
            </a:r>
            <a:r>
              <a:rPr lang="fr-FR" dirty="0" smtClean="0"/>
              <a:t> </a:t>
            </a:r>
            <a:r>
              <a:rPr lang="fr-FR" dirty="0" err="1" smtClean="0"/>
              <a:t>what</a:t>
            </a:r>
            <a:r>
              <a:rPr lang="fr-FR" dirty="0" smtClean="0"/>
              <a:t> </a:t>
            </a:r>
            <a:r>
              <a:rPr lang="fr-FR" dirty="0" err="1" smtClean="0"/>
              <a:t>we</a:t>
            </a:r>
            <a:r>
              <a:rPr lang="fr-FR" dirty="0" smtClean="0"/>
              <a:t> are </a:t>
            </a:r>
            <a:r>
              <a:rPr lang="fr-FR" dirty="0" err="1" smtClean="0"/>
              <a:t>going</a:t>
            </a:r>
            <a:r>
              <a:rPr lang="fr-FR" dirty="0" smtClean="0"/>
              <a:t> to do </a:t>
            </a:r>
            <a:r>
              <a:rPr lang="fr-FR" dirty="0" err="1" smtClean="0"/>
              <a:t>together</a:t>
            </a:r>
            <a:r>
              <a:rPr lang="fr-FR" dirty="0" smtClean="0"/>
              <a:t> </a:t>
            </a:r>
            <a:r>
              <a:rPr lang="fr-FR" dirty="0" err="1" smtClean="0"/>
              <a:t>today</a:t>
            </a:r>
            <a:r>
              <a:rPr lang="fr-F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747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Defining</a:t>
            </a:r>
            <a:r>
              <a:rPr lang="fr-FR" dirty="0" smtClean="0"/>
              <a:t> cognitive </a:t>
            </a:r>
            <a:r>
              <a:rPr lang="fr-FR" dirty="0" err="1" smtClean="0"/>
              <a:t>stylistics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fr-FR" dirty="0" smtClean="0"/>
              <a:t>The </a:t>
            </a:r>
            <a:r>
              <a:rPr lang="fr-FR" dirty="0" err="1" smtClean="0"/>
              <a:t>foundations</a:t>
            </a:r>
            <a:r>
              <a:rPr lang="fr-FR" dirty="0" smtClean="0"/>
              <a:t> of cognitive </a:t>
            </a:r>
            <a:r>
              <a:rPr lang="fr-FR" dirty="0" err="1" smtClean="0"/>
              <a:t>stylistics</a:t>
            </a:r>
            <a:r>
              <a:rPr lang="fr-FR" dirty="0" smtClean="0"/>
              <a:t> lie in cognitive </a:t>
            </a:r>
            <a:r>
              <a:rPr lang="fr-FR" dirty="0" err="1" smtClean="0"/>
              <a:t>linguistics</a:t>
            </a:r>
            <a:r>
              <a:rPr lang="fr-FR" dirty="0" smtClean="0"/>
              <a:t> and cognitive </a:t>
            </a:r>
            <a:r>
              <a:rPr lang="fr-FR" dirty="0" err="1" smtClean="0"/>
              <a:t>psychology</a:t>
            </a:r>
            <a:r>
              <a:rPr lang="fr-FR" dirty="0" smtClean="0"/>
              <a:t>.</a:t>
            </a:r>
          </a:p>
          <a:p>
            <a:pPr algn="just"/>
            <a:r>
              <a:rPr lang="fr-FR" dirty="0" smtClean="0"/>
              <a:t>The basic </a:t>
            </a:r>
            <a:r>
              <a:rPr lang="fr-FR" dirty="0" err="1" smtClean="0"/>
              <a:t>premise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all </a:t>
            </a:r>
            <a:r>
              <a:rPr lang="fr-FR" dirty="0" err="1" smtClean="0"/>
              <a:t>forms</a:t>
            </a:r>
            <a:r>
              <a:rPr lang="fr-FR" dirty="0" smtClean="0"/>
              <a:t> of expression and </a:t>
            </a:r>
            <a:r>
              <a:rPr lang="fr-FR" dirty="0" err="1" smtClean="0"/>
              <a:t>forms</a:t>
            </a:r>
            <a:r>
              <a:rPr lang="fr-FR" dirty="0" smtClean="0"/>
              <a:t> of </a:t>
            </a:r>
            <a:r>
              <a:rPr lang="fr-FR" dirty="0" err="1" smtClean="0"/>
              <a:t>conscious</a:t>
            </a:r>
            <a:r>
              <a:rPr lang="fr-FR" dirty="0" smtClean="0"/>
              <a:t> perception are </a:t>
            </a:r>
            <a:r>
              <a:rPr lang="fr-FR" dirty="0" err="1" smtClean="0"/>
              <a:t>bound</a:t>
            </a:r>
            <a:r>
              <a:rPr lang="fr-FR" dirty="0" smtClean="0"/>
              <a:t> more </a:t>
            </a:r>
            <a:r>
              <a:rPr lang="fr-FR" dirty="0" err="1" smtClean="0"/>
              <a:t>closely</a:t>
            </a:r>
            <a:r>
              <a:rPr lang="fr-FR" dirty="0" smtClean="0"/>
              <a:t> </a:t>
            </a:r>
            <a:r>
              <a:rPr lang="fr-FR" dirty="0" err="1" smtClean="0"/>
              <a:t>than</a:t>
            </a:r>
            <a:r>
              <a:rPr lang="fr-FR" dirty="0" smtClean="0"/>
              <a:t> </a:t>
            </a:r>
            <a:r>
              <a:rPr lang="fr-FR" dirty="0" err="1" smtClean="0"/>
              <a:t>was</a:t>
            </a:r>
            <a:r>
              <a:rPr lang="fr-FR" dirty="0" smtClean="0"/>
              <a:t> </a:t>
            </a:r>
            <a:r>
              <a:rPr lang="fr-FR" dirty="0" err="1" smtClean="0"/>
              <a:t>previously</a:t>
            </a:r>
            <a:r>
              <a:rPr lang="fr-FR" dirty="0" smtClean="0"/>
              <a:t> </a:t>
            </a:r>
            <a:r>
              <a:rPr lang="fr-FR" dirty="0" err="1" smtClean="0"/>
              <a:t>realised</a:t>
            </a:r>
            <a:r>
              <a:rPr lang="fr-FR" dirty="0" smtClean="0"/>
              <a:t> </a:t>
            </a:r>
            <a:r>
              <a:rPr lang="fr-FR" dirty="0" smtClean="0"/>
              <a:t> in </a:t>
            </a:r>
            <a:r>
              <a:rPr lang="fr-FR" dirty="0" err="1" smtClean="0"/>
              <a:t>our</a:t>
            </a:r>
            <a:r>
              <a:rPr lang="fr-FR" dirty="0" smtClean="0"/>
              <a:t> </a:t>
            </a:r>
            <a:r>
              <a:rPr lang="fr-FR" dirty="0" err="1" smtClean="0"/>
              <a:t>biological</a:t>
            </a:r>
            <a:r>
              <a:rPr lang="fr-FR" dirty="0" smtClean="0"/>
              <a:t> </a:t>
            </a:r>
            <a:r>
              <a:rPr lang="fr-FR" dirty="0" err="1" smtClean="0"/>
              <a:t>circumstances</a:t>
            </a:r>
            <a:r>
              <a:rPr lang="fr-FR" dirty="0" smtClean="0"/>
              <a:t>.</a:t>
            </a:r>
          </a:p>
          <a:p>
            <a:pPr algn="just"/>
            <a:r>
              <a:rPr lang="fr-FR" dirty="0" err="1" smtClean="0"/>
              <a:t>We</a:t>
            </a:r>
            <a:r>
              <a:rPr lang="fr-FR" dirty="0" smtClean="0"/>
              <a:t> </a:t>
            </a:r>
            <a:r>
              <a:rPr lang="fr-FR" dirty="0" err="1" smtClean="0"/>
              <a:t>think</a:t>
            </a:r>
            <a:r>
              <a:rPr lang="fr-FR" dirty="0" smtClean="0"/>
              <a:t> in the </a:t>
            </a:r>
            <a:r>
              <a:rPr lang="fr-FR" dirty="0" err="1" smtClean="0"/>
              <a:t>forms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we</a:t>
            </a:r>
            <a:r>
              <a:rPr lang="fr-FR" dirty="0" smtClean="0"/>
              <a:t> do and </a:t>
            </a:r>
            <a:r>
              <a:rPr lang="fr-FR" dirty="0" err="1" smtClean="0"/>
              <a:t>we</a:t>
            </a:r>
            <a:r>
              <a:rPr lang="fr-FR" dirty="0" smtClean="0"/>
              <a:t> </a:t>
            </a:r>
            <a:r>
              <a:rPr lang="fr-FR" dirty="0" err="1" smtClean="0"/>
              <a:t>say</a:t>
            </a:r>
            <a:r>
              <a:rPr lang="fr-FR" dirty="0" smtClean="0"/>
              <a:t> </a:t>
            </a:r>
            <a:r>
              <a:rPr lang="fr-FR" dirty="0" err="1" smtClean="0"/>
              <a:t>things</a:t>
            </a:r>
            <a:r>
              <a:rPr lang="fr-FR" dirty="0" smtClean="0"/>
              <a:t> in the </a:t>
            </a:r>
            <a:r>
              <a:rPr lang="fr-FR" dirty="0" err="1" smtClean="0"/>
              <a:t>way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we</a:t>
            </a:r>
            <a:r>
              <a:rPr lang="fr-FR" dirty="0" smtClean="0"/>
              <a:t> do </a:t>
            </a:r>
            <a:r>
              <a:rPr lang="fr-FR" dirty="0" err="1" smtClean="0"/>
              <a:t>because</a:t>
            </a:r>
            <a:r>
              <a:rPr lang="fr-FR" dirty="0" smtClean="0"/>
              <a:t> </a:t>
            </a:r>
            <a:r>
              <a:rPr lang="fr-FR" dirty="0" err="1" smtClean="0"/>
              <a:t>we</a:t>
            </a:r>
            <a:r>
              <a:rPr lang="fr-FR" dirty="0" smtClean="0"/>
              <a:t> are all </a:t>
            </a:r>
            <a:r>
              <a:rPr lang="fr-FR" dirty="0" err="1" smtClean="0"/>
              <a:t>roughly</a:t>
            </a:r>
            <a:r>
              <a:rPr lang="fr-FR" dirty="0" smtClean="0"/>
              <a:t> </a:t>
            </a:r>
            <a:r>
              <a:rPr lang="fr-FR" dirty="0" err="1" smtClean="0"/>
              <a:t>human</a:t>
            </a:r>
            <a:r>
              <a:rPr lang="fr-FR" dirty="0" smtClean="0"/>
              <a:t> </a:t>
            </a:r>
            <a:r>
              <a:rPr lang="fr-FR" dirty="0" err="1" smtClean="0"/>
              <a:t>sized</a:t>
            </a:r>
            <a:r>
              <a:rPr lang="fr-FR" dirty="0" smtClean="0"/>
              <a:t> containers of air and </a:t>
            </a:r>
            <a:r>
              <a:rPr lang="fr-FR" dirty="0" err="1" smtClean="0"/>
              <a:t>liquid</a:t>
            </a:r>
            <a:r>
              <a:rPr lang="fr-FR" dirty="0" smtClean="0"/>
              <a:t> and </a:t>
            </a:r>
            <a:r>
              <a:rPr lang="fr-FR" dirty="0" err="1" smtClean="0"/>
              <a:t>because</a:t>
            </a:r>
            <a:r>
              <a:rPr lang="fr-FR" dirty="0" smtClean="0"/>
              <a:t> </a:t>
            </a:r>
            <a:r>
              <a:rPr lang="fr-FR" dirty="0" err="1" smtClean="0"/>
              <a:t>our</a:t>
            </a:r>
            <a:r>
              <a:rPr lang="fr-FR" dirty="0" smtClean="0"/>
              <a:t> main </a:t>
            </a:r>
            <a:r>
              <a:rPr lang="fr-FR" dirty="0" err="1" smtClean="0"/>
              <a:t>receptors</a:t>
            </a:r>
            <a:r>
              <a:rPr lang="fr-FR" dirty="0" smtClean="0"/>
              <a:t> are </a:t>
            </a:r>
            <a:r>
              <a:rPr lang="fr-FR" dirty="0" err="1" smtClean="0"/>
              <a:t>at</a:t>
            </a:r>
            <a:r>
              <a:rPr lang="fr-FR" dirty="0" smtClean="0"/>
              <a:t> the top of </a:t>
            </a:r>
            <a:r>
              <a:rPr lang="fr-FR" dirty="0" err="1" smtClean="0"/>
              <a:t>our</a:t>
            </a:r>
            <a:r>
              <a:rPr lang="fr-FR" dirty="0" smtClean="0"/>
              <a:t> bodies.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318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fr-FR" dirty="0" smtClean="0"/>
              <a:t>Our </a:t>
            </a:r>
            <a:r>
              <a:rPr lang="fr-FR" dirty="0" err="1" smtClean="0"/>
              <a:t>minds</a:t>
            </a:r>
            <a:r>
              <a:rPr lang="fr-FR" dirty="0" smtClean="0"/>
              <a:t> are « </a:t>
            </a:r>
            <a:r>
              <a:rPr lang="fr-FR" dirty="0" err="1" smtClean="0"/>
              <a:t>embodied</a:t>
            </a:r>
            <a:r>
              <a:rPr lang="fr-FR" dirty="0" smtClean="0"/>
              <a:t> » not </a:t>
            </a:r>
            <a:r>
              <a:rPr lang="fr-FR" dirty="0" err="1" smtClean="0"/>
              <a:t>just</a:t>
            </a:r>
            <a:r>
              <a:rPr lang="fr-FR" dirty="0" smtClean="0"/>
              <a:t> </a:t>
            </a:r>
            <a:r>
              <a:rPr lang="fr-FR" dirty="0" err="1" smtClean="0"/>
              <a:t>literally</a:t>
            </a:r>
            <a:r>
              <a:rPr lang="fr-FR" dirty="0" smtClean="0"/>
              <a:t> but </a:t>
            </a:r>
            <a:r>
              <a:rPr lang="fr-FR" dirty="0" err="1" smtClean="0"/>
              <a:t>also</a:t>
            </a:r>
            <a:r>
              <a:rPr lang="fr-FR" dirty="0" smtClean="0"/>
              <a:t> </a:t>
            </a:r>
            <a:r>
              <a:rPr lang="fr-FR" dirty="0" err="1" smtClean="0"/>
              <a:t>figuratively</a:t>
            </a:r>
            <a:r>
              <a:rPr lang="fr-FR" dirty="0" smtClean="0"/>
              <a:t>, </a:t>
            </a:r>
            <a:r>
              <a:rPr lang="fr-FR" dirty="0" err="1" smtClean="0"/>
              <a:t>finally</a:t>
            </a:r>
            <a:r>
              <a:rPr lang="fr-FR" dirty="0" smtClean="0"/>
              <a:t> clearing </a:t>
            </a:r>
            <a:r>
              <a:rPr lang="fr-FR" dirty="0" err="1" smtClean="0"/>
              <a:t>away</a:t>
            </a:r>
            <a:r>
              <a:rPr lang="fr-FR" dirty="0" smtClean="0"/>
              <a:t> the </a:t>
            </a:r>
            <a:r>
              <a:rPr lang="fr-FR" dirty="0" err="1" smtClean="0"/>
              <a:t>mind</a:t>
            </a:r>
            <a:r>
              <a:rPr lang="fr-FR" dirty="0" smtClean="0"/>
              <a:t>-body </a:t>
            </a:r>
            <a:r>
              <a:rPr lang="fr-FR" dirty="0" err="1" smtClean="0"/>
              <a:t>distintion</a:t>
            </a:r>
            <a:r>
              <a:rPr lang="fr-FR" dirty="0" smtClean="0"/>
              <a:t> of </a:t>
            </a:r>
            <a:r>
              <a:rPr lang="fr-FR" dirty="0" err="1" smtClean="0"/>
              <a:t>much</a:t>
            </a:r>
            <a:r>
              <a:rPr lang="fr-FR" dirty="0" smtClean="0"/>
              <a:t> </a:t>
            </a:r>
            <a:r>
              <a:rPr lang="fr-FR" dirty="0" err="1" smtClean="0"/>
              <a:t>philosophy</a:t>
            </a:r>
            <a:r>
              <a:rPr lang="fr-FR" dirty="0" smtClean="0"/>
              <a:t> </a:t>
            </a:r>
            <a:r>
              <a:rPr lang="fr-FR" dirty="0" err="1" smtClean="0"/>
              <a:t>most</a:t>
            </a:r>
            <a:r>
              <a:rPr lang="fr-FR" dirty="0" smtClean="0"/>
              <a:t> </a:t>
            </a:r>
            <a:r>
              <a:rPr lang="fr-FR" dirty="0" err="1" smtClean="0"/>
              <a:t>famously</a:t>
            </a:r>
            <a:r>
              <a:rPr lang="fr-FR" dirty="0" smtClean="0"/>
              <a:t> </a:t>
            </a:r>
            <a:r>
              <a:rPr lang="fr-FR" dirty="0" err="1" smtClean="0"/>
              <a:t>expressed</a:t>
            </a:r>
            <a:r>
              <a:rPr lang="fr-FR" dirty="0" smtClean="0"/>
              <a:t> by Descartes.</a:t>
            </a:r>
          </a:p>
          <a:p>
            <a:pPr algn="just"/>
            <a:r>
              <a:rPr lang="fr-FR" dirty="0" err="1" smtClean="0"/>
              <a:t>Within</a:t>
            </a:r>
            <a:r>
              <a:rPr lang="fr-FR" dirty="0" smtClean="0"/>
              <a:t> </a:t>
            </a:r>
            <a:r>
              <a:rPr lang="fr-FR" dirty="0" err="1" smtClean="0"/>
              <a:t>literary</a:t>
            </a:r>
            <a:r>
              <a:rPr lang="fr-FR" dirty="0" smtClean="0"/>
              <a:t> </a:t>
            </a:r>
            <a:r>
              <a:rPr lang="fr-FR" dirty="0" err="1" smtClean="0"/>
              <a:t>criticism</a:t>
            </a:r>
            <a:r>
              <a:rPr lang="fr-FR" dirty="0" smtClean="0"/>
              <a:t> the focus of attention has </a:t>
            </a:r>
            <a:r>
              <a:rPr lang="fr-FR" dirty="0" err="1" smtClean="0"/>
              <a:t>shifted</a:t>
            </a:r>
            <a:r>
              <a:rPr lang="fr-FR" dirty="0" smtClean="0"/>
              <a:t> </a:t>
            </a:r>
            <a:r>
              <a:rPr lang="fr-FR" dirty="0" err="1" smtClean="0"/>
              <a:t>around</a:t>
            </a:r>
            <a:r>
              <a:rPr lang="fr-FR" dirty="0" smtClean="0"/>
              <a:t> the triangle ‘</a:t>
            </a:r>
            <a:r>
              <a:rPr lang="fr-FR" dirty="0" err="1" smtClean="0"/>
              <a:t>author</a:t>
            </a:r>
            <a:r>
              <a:rPr lang="fr-FR" dirty="0" smtClean="0"/>
              <a:t>- </a:t>
            </a:r>
            <a:r>
              <a:rPr lang="fr-FR" dirty="0" err="1" smtClean="0"/>
              <a:t>text</a:t>
            </a:r>
            <a:r>
              <a:rPr lang="fr-FR" dirty="0" smtClean="0"/>
              <a:t>- </a:t>
            </a:r>
            <a:r>
              <a:rPr lang="fr-FR" dirty="0" err="1" smtClean="0"/>
              <a:t>reader</a:t>
            </a:r>
            <a:r>
              <a:rPr lang="fr-FR" dirty="0" smtClean="0"/>
              <a:t>’, </a:t>
            </a:r>
            <a:r>
              <a:rPr lang="fr-FR" dirty="0" err="1" smtClean="0"/>
              <a:t>with</a:t>
            </a:r>
            <a:r>
              <a:rPr lang="fr-FR" dirty="0" smtClean="0"/>
              <a:t> </a:t>
            </a:r>
            <a:r>
              <a:rPr lang="fr-FR" dirty="0" err="1" smtClean="0"/>
              <a:t>different</a:t>
            </a:r>
            <a:r>
              <a:rPr lang="fr-FR" dirty="0" smtClean="0"/>
              <a:t> traditions </a:t>
            </a:r>
            <a:r>
              <a:rPr lang="fr-FR" dirty="0" err="1" smtClean="0"/>
              <a:t>placing</a:t>
            </a:r>
            <a:r>
              <a:rPr lang="fr-FR" dirty="0" smtClean="0"/>
              <a:t> more or </a:t>
            </a:r>
            <a:r>
              <a:rPr lang="fr-FR" dirty="0" err="1" smtClean="0"/>
              <a:t>less</a:t>
            </a:r>
            <a:r>
              <a:rPr lang="fr-FR" dirty="0" smtClean="0"/>
              <a:t> </a:t>
            </a:r>
            <a:r>
              <a:rPr lang="fr-FR" dirty="0" err="1" smtClean="0"/>
              <a:t>emphasis</a:t>
            </a:r>
            <a:r>
              <a:rPr lang="fr-FR" dirty="0" smtClean="0"/>
              <a:t> on </a:t>
            </a:r>
            <a:r>
              <a:rPr lang="fr-FR" dirty="0" err="1" smtClean="0"/>
              <a:t>each</a:t>
            </a:r>
            <a:r>
              <a:rPr lang="fr-FR" dirty="0" smtClean="0"/>
              <a:t> of </a:t>
            </a:r>
            <a:r>
              <a:rPr lang="fr-FR" dirty="0" err="1" smtClean="0"/>
              <a:t>theses</a:t>
            </a:r>
            <a:r>
              <a:rPr lang="fr-FR" dirty="0" smtClean="0"/>
              <a:t> </a:t>
            </a:r>
            <a:r>
              <a:rPr lang="fr-FR" dirty="0" err="1" smtClean="0"/>
              <a:t>three</a:t>
            </a:r>
            <a:r>
              <a:rPr lang="fr-FR" dirty="0" smtClean="0"/>
              <a:t> </a:t>
            </a:r>
            <a:r>
              <a:rPr lang="fr-FR" dirty="0" err="1" smtClean="0"/>
              <a:t>nodes</a:t>
            </a:r>
            <a:r>
              <a:rPr lang="fr-FR" dirty="0" smtClean="0"/>
              <a:t>.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87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fr-FR" dirty="0" smtClean="0"/>
              <a:t>Cognitive </a:t>
            </a:r>
            <a:r>
              <a:rPr lang="fr-FR" dirty="0" err="1" smtClean="0"/>
              <a:t>poetics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not </a:t>
            </a:r>
            <a:r>
              <a:rPr lang="fr-FR" dirty="0" err="1" smtClean="0"/>
              <a:t>restricted</a:t>
            </a:r>
            <a:r>
              <a:rPr lang="fr-FR" dirty="0" smtClean="0"/>
              <a:t> to one or </a:t>
            </a:r>
            <a:r>
              <a:rPr lang="fr-FR" dirty="0" err="1" smtClean="0"/>
              <a:t>other</a:t>
            </a:r>
            <a:r>
              <a:rPr lang="fr-FR" dirty="0" smtClean="0"/>
              <a:t> of the points.</a:t>
            </a:r>
          </a:p>
          <a:p>
            <a:pPr algn="just"/>
            <a:r>
              <a:rPr lang="fr-FR" dirty="0" err="1" smtClean="0"/>
              <a:t>Concerned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</a:t>
            </a:r>
            <a:r>
              <a:rPr lang="fr-FR" dirty="0" err="1" smtClean="0"/>
              <a:t>literary</a:t>
            </a:r>
            <a:r>
              <a:rPr lang="fr-FR" dirty="0" smtClean="0"/>
              <a:t> </a:t>
            </a:r>
            <a:r>
              <a:rPr lang="fr-FR" dirty="0" err="1" smtClean="0"/>
              <a:t>reading</a:t>
            </a:r>
            <a:r>
              <a:rPr lang="fr-FR" dirty="0" smtClean="0"/>
              <a:t>, and </a:t>
            </a:r>
            <a:r>
              <a:rPr lang="fr-FR" dirty="0" err="1" smtClean="0"/>
              <a:t>with</a:t>
            </a:r>
            <a:r>
              <a:rPr lang="fr-FR" dirty="0" smtClean="0"/>
              <a:t> </a:t>
            </a:r>
            <a:r>
              <a:rPr lang="fr-FR" dirty="0" err="1" smtClean="0"/>
              <a:t>both</a:t>
            </a:r>
            <a:r>
              <a:rPr lang="fr-FR" dirty="0" smtClean="0"/>
              <a:t> a </a:t>
            </a:r>
            <a:r>
              <a:rPr lang="fr-FR" dirty="0" err="1" smtClean="0"/>
              <a:t>psychological</a:t>
            </a:r>
            <a:r>
              <a:rPr lang="fr-FR" dirty="0" smtClean="0"/>
              <a:t> and a </a:t>
            </a:r>
            <a:r>
              <a:rPr lang="fr-FR" dirty="0" err="1" smtClean="0"/>
              <a:t>linguistic</a:t>
            </a:r>
            <a:r>
              <a:rPr lang="fr-FR" dirty="0" smtClean="0"/>
              <a:t> dimension, cognitive </a:t>
            </a:r>
            <a:r>
              <a:rPr lang="fr-FR" dirty="0" err="1" smtClean="0"/>
              <a:t>poetics</a:t>
            </a:r>
            <a:r>
              <a:rPr lang="fr-FR" dirty="0" smtClean="0"/>
              <a:t> </a:t>
            </a:r>
            <a:r>
              <a:rPr lang="fr-FR" dirty="0" err="1" smtClean="0"/>
              <a:t>offers</a:t>
            </a:r>
            <a:r>
              <a:rPr lang="fr-FR" dirty="0" smtClean="0"/>
              <a:t> a </a:t>
            </a:r>
            <a:r>
              <a:rPr lang="fr-FR" dirty="0" err="1" smtClean="0"/>
              <a:t>means</a:t>
            </a:r>
            <a:r>
              <a:rPr lang="fr-FR" dirty="0" smtClean="0"/>
              <a:t> of </a:t>
            </a:r>
            <a:r>
              <a:rPr lang="fr-FR" dirty="0" err="1" smtClean="0"/>
              <a:t>discussing</a:t>
            </a:r>
            <a:r>
              <a:rPr lang="fr-FR" dirty="0" smtClean="0"/>
              <a:t> </a:t>
            </a:r>
            <a:r>
              <a:rPr lang="fr-FR" dirty="0" err="1" smtClean="0"/>
              <a:t>interpretation</a:t>
            </a:r>
            <a:r>
              <a:rPr lang="fr-FR" dirty="0" smtClean="0"/>
              <a:t> </a:t>
            </a:r>
            <a:r>
              <a:rPr lang="fr-FR" dirty="0" err="1" smtClean="0"/>
              <a:t>whether</a:t>
            </a:r>
            <a:r>
              <a:rPr lang="fr-FR" dirty="0" smtClean="0"/>
              <a:t> </a:t>
            </a:r>
            <a:r>
              <a:rPr lang="fr-FR" dirty="0" err="1" smtClean="0"/>
              <a:t>it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an </a:t>
            </a:r>
            <a:r>
              <a:rPr lang="fr-FR" dirty="0" err="1" smtClean="0"/>
              <a:t>authorly</a:t>
            </a:r>
            <a:r>
              <a:rPr lang="fr-FR" dirty="0" smtClean="0"/>
              <a:t> version of the world or a </a:t>
            </a:r>
            <a:r>
              <a:rPr lang="fr-FR" dirty="0" err="1" smtClean="0"/>
              <a:t>readerly</a:t>
            </a:r>
            <a:r>
              <a:rPr lang="fr-FR" dirty="0" smtClean="0"/>
              <a:t> </a:t>
            </a:r>
            <a:r>
              <a:rPr lang="fr-FR" dirty="0" err="1" smtClean="0"/>
              <a:t>account</a:t>
            </a:r>
            <a:r>
              <a:rPr lang="fr-FR" dirty="0" smtClean="0"/>
              <a:t> , and how </a:t>
            </a:r>
            <a:r>
              <a:rPr lang="fr-FR" dirty="0" err="1" smtClean="0"/>
              <a:t>those</a:t>
            </a:r>
            <a:r>
              <a:rPr lang="fr-FR" dirty="0" smtClean="0"/>
              <a:t> </a:t>
            </a:r>
            <a:r>
              <a:rPr lang="fr-FR" dirty="0" err="1" smtClean="0"/>
              <a:t>interpretations</a:t>
            </a:r>
            <a:r>
              <a:rPr lang="fr-FR" dirty="0" smtClean="0"/>
              <a:t> are made </a:t>
            </a:r>
            <a:r>
              <a:rPr lang="fr-FR" dirty="0" err="1" smtClean="0"/>
              <a:t>manifest</a:t>
            </a:r>
            <a:r>
              <a:rPr lang="fr-FR" dirty="0" smtClean="0"/>
              <a:t> in </a:t>
            </a:r>
            <a:r>
              <a:rPr lang="fr-FR" dirty="0" err="1" smtClean="0"/>
              <a:t>textuality</a:t>
            </a:r>
            <a:r>
              <a:rPr lang="fr-F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335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fr-FR" dirty="0" smtClean="0"/>
              <a:t>One of the </a:t>
            </a:r>
            <a:r>
              <a:rPr lang="fr-FR" dirty="0" err="1" smtClean="0"/>
              <a:t>foundations</a:t>
            </a:r>
            <a:r>
              <a:rPr lang="fr-FR" dirty="0" smtClean="0"/>
              <a:t> of cognitive </a:t>
            </a:r>
            <a:r>
              <a:rPr lang="fr-FR" dirty="0" err="1" smtClean="0"/>
              <a:t>stylistics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it</a:t>
            </a:r>
            <a:r>
              <a:rPr lang="fr-FR" dirty="0" smtClean="0"/>
              <a:t> </a:t>
            </a:r>
            <a:r>
              <a:rPr lang="fr-FR" dirty="0" err="1" smtClean="0"/>
              <a:t>establishes</a:t>
            </a:r>
            <a:r>
              <a:rPr lang="fr-FR" dirty="0" smtClean="0"/>
              <a:t> a </a:t>
            </a:r>
            <a:r>
              <a:rPr lang="fr-FR" dirty="0" err="1" smtClean="0"/>
              <a:t>number</a:t>
            </a:r>
            <a:r>
              <a:rPr lang="fr-FR" dirty="0" smtClean="0"/>
              <a:t> of </a:t>
            </a:r>
            <a:r>
              <a:rPr lang="fr-FR" dirty="0" err="1" smtClean="0"/>
              <a:t>parallels</a:t>
            </a:r>
            <a:r>
              <a:rPr lang="fr-FR" dirty="0" smtClean="0"/>
              <a:t> </a:t>
            </a:r>
            <a:r>
              <a:rPr lang="fr-FR" dirty="0" err="1" smtClean="0"/>
              <a:t>between</a:t>
            </a:r>
            <a:r>
              <a:rPr lang="fr-FR" dirty="0" smtClean="0"/>
              <a:t> the </a:t>
            </a:r>
            <a:r>
              <a:rPr lang="fr-FR" dirty="0" err="1" smtClean="0"/>
              <a:t>reading</a:t>
            </a:r>
            <a:r>
              <a:rPr lang="fr-FR" dirty="0" smtClean="0"/>
              <a:t> </a:t>
            </a:r>
            <a:r>
              <a:rPr lang="fr-FR" dirty="0" err="1" smtClean="0"/>
              <a:t>process</a:t>
            </a:r>
            <a:r>
              <a:rPr lang="fr-FR" dirty="0" smtClean="0"/>
              <a:t> and </a:t>
            </a:r>
            <a:r>
              <a:rPr lang="fr-FR" dirty="0" err="1" smtClean="0"/>
              <a:t>common</a:t>
            </a:r>
            <a:r>
              <a:rPr lang="fr-FR" dirty="0" smtClean="0"/>
              <a:t> </a:t>
            </a:r>
            <a:r>
              <a:rPr lang="fr-FR" dirty="0" err="1" smtClean="0"/>
              <a:t>experience</a:t>
            </a:r>
            <a:r>
              <a:rPr lang="fr-FR" dirty="0"/>
              <a:t> </a:t>
            </a:r>
            <a:r>
              <a:rPr lang="fr-FR" dirty="0" smtClean="0"/>
              <a:t>of the </a:t>
            </a:r>
            <a:r>
              <a:rPr lang="fr-FR" dirty="0" err="1" smtClean="0"/>
              <a:t>actual</a:t>
            </a:r>
            <a:r>
              <a:rPr lang="fr-FR" dirty="0" smtClean="0"/>
              <a:t> world.</a:t>
            </a:r>
          </a:p>
          <a:p>
            <a:pPr algn="just"/>
            <a:r>
              <a:rPr lang="fr-FR" dirty="0" smtClean="0"/>
              <a:t>In </a:t>
            </a:r>
            <a:r>
              <a:rPr lang="fr-FR" dirty="0" err="1" smtClean="0"/>
              <a:t>order</a:t>
            </a:r>
            <a:r>
              <a:rPr lang="fr-FR" dirty="0" smtClean="0"/>
              <a:t> to use cognitive </a:t>
            </a:r>
            <a:r>
              <a:rPr lang="fr-FR" dirty="0" err="1" smtClean="0"/>
              <a:t>stylistics</a:t>
            </a:r>
            <a:r>
              <a:rPr lang="fr-FR" dirty="0" smtClean="0"/>
              <a:t>, </a:t>
            </a:r>
            <a:r>
              <a:rPr lang="fr-FR" dirty="0" err="1" smtClean="0"/>
              <a:t>we</a:t>
            </a:r>
            <a:r>
              <a:rPr lang="fr-FR" dirty="0" smtClean="0"/>
              <a:t> do not have to do </a:t>
            </a:r>
            <a:r>
              <a:rPr lang="fr-FR" dirty="0" err="1" smtClean="0"/>
              <a:t>away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</a:t>
            </a:r>
            <a:r>
              <a:rPr lang="fr-FR" dirty="0" err="1" smtClean="0"/>
              <a:t>traditional</a:t>
            </a:r>
            <a:r>
              <a:rPr lang="fr-FR" dirty="0" smtClean="0"/>
              <a:t> </a:t>
            </a:r>
            <a:r>
              <a:rPr lang="fr-FR" dirty="0" err="1" smtClean="0"/>
              <a:t>stylistics</a:t>
            </a:r>
            <a:r>
              <a:rPr lang="fr-FR" dirty="0" smtClean="0"/>
              <a:t>. </a:t>
            </a:r>
            <a:r>
              <a:rPr lang="fr-FR" dirty="0" err="1" smtClean="0"/>
              <a:t>We</a:t>
            </a:r>
            <a:r>
              <a:rPr lang="fr-FR" dirty="0" smtClean="0"/>
              <a:t> </a:t>
            </a:r>
            <a:r>
              <a:rPr lang="fr-FR" dirty="0" err="1" smtClean="0"/>
              <a:t>may</a:t>
            </a:r>
            <a:r>
              <a:rPr lang="fr-FR" dirty="0" smtClean="0"/>
              <a:t> </a:t>
            </a:r>
            <a:r>
              <a:rPr lang="fr-FR" dirty="0" err="1" smtClean="0"/>
              <a:t>simply</a:t>
            </a:r>
            <a:r>
              <a:rPr lang="fr-FR" dirty="0" smtClean="0"/>
              <a:t>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led</a:t>
            </a:r>
            <a:r>
              <a:rPr lang="fr-FR" dirty="0" smtClean="0"/>
              <a:t> to look </a:t>
            </a:r>
            <a:r>
              <a:rPr lang="fr-FR" dirty="0" err="1" smtClean="0"/>
              <a:t>into</a:t>
            </a:r>
            <a:r>
              <a:rPr lang="fr-FR" dirty="0" smtClean="0"/>
              <a:t> </a:t>
            </a:r>
            <a:r>
              <a:rPr lang="fr-FR" dirty="0" err="1" smtClean="0"/>
              <a:t>texts</a:t>
            </a:r>
            <a:r>
              <a:rPr lang="fr-FR" dirty="0" smtClean="0"/>
              <a:t> </a:t>
            </a:r>
            <a:r>
              <a:rPr lang="fr-FR" dirty="0" err="1" smtClean="0"/>
              <a:t>from</a:t>
            </a:r>
            <a:r>
              <a:rPr lang="fr-FR" dirty="0" smtClean="0"/>
              <a:t> a </a:t>
            </a:r>
            <a:r>
              <a:rPr lang="fr-FR" dirty="0" err="1" smtClean="0"/>
              <a:t>slightly</a:t>
            </a:r>
            <a:r>
              <a:rPr lang="fr-FR" dirty="0" smtClean="0"/>
              <a:t> </a:t>
            </a:r>
            <a:r>
              <a:rPr lang="fr-FR" dirty="0" err="1" smtClean="0"/>
              <a:t>different</a:t>
            </a:r>
            <a:r>
              <a:rPr lang="fr-FR" dirty="0" smtClean="0"/>
              <a:t> angle and to </a:t>
            </a:r>
            <a:r>
              <a:rPr lang="fr-FR" dirty="0" err="1" smtClean="0"/>
              <a:t>take</a:t>
            </a:r>
            <a:r>
              <a:rPr lang="fr-FR" dirty="0" smtClean="0"/>
              <a:t> </a:t>
            </a:r>
            <a:r>
              <a:rPr lang="fr-FR" dirty="0" err="1" smtClean="0"/>
              <a:t>context</a:t>
            </a:r>
            <a:r>
              <a:rPr lang="fr-FR" dirty="0" smtClean="0"/>
              <a:t> </a:t>
            </a:r>
            <a:r>
              <a:rPr lang="fr-FR" dirty="0" err="1" smtClean="0"/>
              <a:t>into</a:t>
            </a:r>
            <a:r>
              <a:rPr lang="fr-FR" dirty="0" smtClean="0"/>
              <a:t> </a:t>
            </a:r>
            <a:r>
              <a:rPr lang="fr-FR" dirty="0" err="1" smtClean="0"/>
              <a:t>account</a:t>
            </a:r>
            <a:r>
              <a:rPr lang="fr-FR" dirty="0" smtClean="0"/>
              <a:t> .</a:t>
            </a:r>
          </a:p>
          <a:p>
            <a:pPr algn="just"/>
            <a:r>
              <a:rPr lang="fr-FR" dirty="0" smtClean="0"/>
              <a:t>Cognitive </a:t>
            </a:r>
            <a:r>
              <a:rPr lang="fr-FR" dirty="0" err="1" smtClean="0"/>
              <a:t>stylistics</a:t>
            </a:r>
            <a:r>
              <a:rPr lang="fr-FR" dirty="0" smtClean="0"/>
              <a:t> </a:t>
            </a:r>
            <a:r>
              <a:rPr lang="fr-FR" dirty="0" err="1" smtClean="0"/>
              <a:t>takes</a:t>
            </a:r>
            <a:r>
              <a:rPr lang="fr-FR" dirty="0" smtClean="0"/>
              <a:t> </a:t>
            </a:r>
            <a:r>
              <a:rPr lang="fr-FR" dirty="0" err="1" smtClean="0"/>
              <a:t>context</a:t>
            </a:r>
            <a:r>
              <a:rPr lang="fr-FR" dirty="0" smtClean="0"/>
              <a:t> </a:t>
            </a:r>
            <a:r>
              <a:rPr lang="fr-FR" dirty="0" err="1" smtClean="0"/>
              <a:t>seriously</a:t>
            </a:r>
            <a:r>
              <a:rPr lang="fr-FR" dirty="0" smtClean="0"/>
              <a:t> and </a:t>
            </a:r>
            <a:r>
              <a:rPr lang="fr-FR" dirty="0" err="1" smtClean="0"/>
              <a:t>it</a:t>
            </a:r>
            <a:r>
              <a:rPr lang="fr-FR" dirty="0" smtClean="0"/>
              <a:t> has a </a:t>
            </a:r>
            <a:r>
              <a:rPr lang="fr-FR" dirty="0" err="1" smtClean="0"/>
              <a:t>broad</a:t>
            </a:r>
            <a:r>
              <a:rPr lang="fr-FR" dirty="0" smtClean="0"/>
              <a:t> </a:t>
            </a:r>
            <a:r>
              <a:rPr lang="fr-FR" dirty="0" err="1" smtClean="0"/>
              <a:t>view</a:t>
            </a:r>
            <a:r>
              <a:rPr lang="fr-FR" dirty="0" smtClean="0"/>
              <a:t> of </a:t>
            </a:r>
            <a:r>
              <a:rPr lang="fr-FR" dirty="0" err="1" smtClean="0"/>
              <a:t>context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encompasses</a:t>
            </a:r>
            <a:r>
              <a:rPr lang="fr-FR" dirty="0" smtClean="0"/>
              <a:t> </a:t>
            </a:r>
            <a:r>
              <a:rPr lang="fr-FR" dirty="0" err="1" smtClean="0"/>
              <a:t>both</a:t>
            </a:r>
            <a:r>
              <a:rPr lang="fr-FR" dirty="0" smtClean="0"/>
              <a:t> social and </a:t>
            </a:r>
            <a:r>
              <a:rPr lang="fr-FR" dirty="0" err="1" smtClean="0"/>
              <a:t>personal</a:t>
            </a:r>
            <a:r>
              <a:rPr lang="fr-FR" dirty="0" smtClean="0"/>
              <a:t> </a:t>
            </a:r>
            <a:r>
              <a:rPr lang="fr-FR" dirty="0" err="1" smtClean="0"/>
              <a:t>circumstances</a:t>
            </a:r>
            <a:r>
              <a:rPr lang="fr-F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10990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778</TotalTime>
  <Words>2634</Words>
  <Application>Microsoft Office PowerPoint</Application>
  <PresentationFormat>Affichage à l'écran (4:3)</PresentationFormat>
  <Paragraphs>191</Paragraphs>
  <Slides>45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45</vt:i4>
      </vt:variant>
    </vt:vector>
  </HeadingPairs>
  <TitlesOfParts>
    <vt:vector size="46" baseType="lpstr">
      <vt:lpstr>Austin</vt:lpstr>
      <vt:lpstr>Text worlds in Send My Roots Rain by Edna O’Brien</vt:lpstr>
      <vt:lpstr>Defining stylistics</vt:lpstr>
      <vt:lpstr>Présentation PowerPoint</vt:lpstr>
      <vt:lpstr>Présentation PowerPoint</vt:lpstr>
      <vt:lpstr>Présentation PowerPoint</vt:lpstr>
      <vt:lpstr>Defining cognitive stylistics</vt:lpstr>
      <vt:lpstr>Présentation PowerPoint</vt:lpstr>
      <vt:lpstr>Présentation PowerPoint</vt:lpstr>
      <vt:lpstr>Présentation PowerPoint</vt:lpstr>
      <vt:lpstr>Text World Theory</vt:lpstr>
      <vt:lpstr>Introduction</vt:lpstr>
      <vt:lpstr>The reader’s world (prior to reading)</vt:lpstr>
      <vt:lpstr>Présentation PowerPoint</vt:lpstr>
      <vt:lpstr>Présentation PowerPoint</vt:lpstr>
      <vt:lpstr>Discourse World</vt:lpstr>
      <vt:lpstr>Présentation PowerPoint</vt:lpstr>
      <vt:lpstr>Text World</vt:lpstr>
      <vt:lpstr>Sub-Worlds</vt:lpstr>
      <vt:lpstr>Présentation PowerPoint</vt:lpstr>
      <vt:lpstr>Edna O’Brien (1930-)</vt:lpstr>
      <vt:lpstr>What to bear in mind</vt:lpstr>
      <vt:lpstr>Présentation PowerPoint</vt:lpstr>
      <vt:lpstr>Saints and Sinners  Faber and Faber 2011</vt:lpstr>
      <vt:lpstr>« Send my Roots Rain »</vt:lpstr>
      <vt:lpstr>Présentation PowerPoint</vt:lpstr>
      <vt:lpstr>Présentation PowerPoint</vt:lpstr>
      <vt:lpstr>Présentation PowerPoint</vt:lpstr>
      <vt:lpstr>Discourse world</vt:lpstr>
      <vt:lpstr>Title</vt:lpstr>
      <vt:lpstr>Présentation PowerPoint</vt:lpstr>
      <vt:lpstr>Présentation PowerPoint</vt:lpstr>
      <vt:lpstr>Opening paragraph</vt:lpstr>
      <vt:lpstr>Last sentence</vt:lpstr>
      <vt:lpstr>Throughout the short story</vt:lpstr>
      <vt:lpstr>Text world</vt:lpstr>
      <vt:lpstr>World building elements</vt:lpstr>
      <vt:lpstr>Présentation PowerPoint</vt:lpstr>
      <vt:lpstr>Présentation PowerPoint</vt:lpstr>
      <vt:lpstr>Présentation PowerPoint</vt:lpstr>
      <vt:lpstr>Présentation PowerPoint</vt:lpstr>
      <vt:lpstr>Sub-worlds</vt:lpstr>
      <vt:lpstr>Deictic sub-worlds</vt:lpstr>
      <vt:lpstr>Attitudinal sub-worlds</vt:lpstr>
      <vt:lpstr>Epistemic sub-worlds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Text worlds in Send My Roots Rain by Edna O’Brien</dc:title>
  <dc:creator>Vanina</dc:creator>
  <cp:lastModifiedBy>Vanina</cp:lastModifiedBy>
  <cp:revision>47</cp:revision>
  <cp:lastPrinted>2013-04-08T07:12:25Z</cp:lastPrinted>
  <dcterms:created xsi:type="dcterms:W3CDTF">2013-04-06T16:47:46Z</dcterms:created>
  <dcterms:modified xsi:type="dcterms:W3CDTF">2013-04-15T12:36:53Z</dcterms:modified>
</cp:coreProperties>
</file>