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4" r:id="rId8"/>
    <p:sldId id="265"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Modifiez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16" name="Espace réservé de la date 15"/>
          <p:cNvSpPr>
            <a:spLocks noGrp="1"/>
          </p:cNvSpPr>
          <p:nvPr>
            <p:ph type="dt" sz="half" idx="10"/>
          </p:nvPr>
        </p:nvSpPr>
        <p:spPr/>
        <p:txBody>
          <a:bodyPr/>
          <a:lstStyle/>
          <a:p>
            <a:fld id="{52DFD4A0-FB65-4771-81FA-A8E08946C3A7}" type="datetimeFigureOut">
              <a:rPr lang="fr-FR" smtClean="0"/>
              <a:t>07/04/2013</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FC22ED23-4E35-4228-B831-EE2BF83843D1}"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2DFD4A0-FB65-4771-81FA-A8E08946C3A7}" type="datetimeFigureOut">
              <a:rPr lang="fr-FR" smtClean="0"/>
              <a:t>07/04/2013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22ED23-4E35-4228-B831-EE2BF83843D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2DFD4A0-FB65-4771-81FA-A8E08946C3A7}" type="datetimeFigureOut">
              <a:rPr lang="fr-FR" smtClean="0"/>
              <a:t>07/04/2013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22ED23-4E35-4228-B831-EE2BF83843D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Modifiez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52DFD4A0-FB65-4771-81FA-A8E08946C3A7}" type="datetimeFigureOut">
              <a:rPr lang="fr-FR" smtClean="0"/>
              <a:t>07/04/2013</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FC22ED23-4E35-4228-B831-EE2BF83843D1}"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9" name="Espace réservé de la date 18"/>
          <p:cNvSpPr>
            <a:spLocks noGrp="1"/>
          </p:cNvSpPr>
          <p:nvPr>
            <p:ph type="dt" sz="half" idx="10"/>
          </p:nvPr>
        </p:nvSpPr>
        <p:spPr/>
        <p:txBody>
          <a:bodyPr/>
          <a:lstStyle/>
          <a:p>
            <a:fld id="{52DFD4A0-FB65-4771-81FA-A8E08946C3A7}" type="datetimeFigureOut">
              <a:rPr lang="fr-FR" smtClean="0"/>
              <a:t>07/04/2013</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FC22ED23-4E35-4228-B831-EE2BF83843D1}" type="slidenum">
              <a:rPr lang="fr-FR" smtClean="0"/>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52DFD4A0-FB65-4771-81FA-A8E08946C3A7}" type="datetimeFigureOut">
              <a:rPr lang="fr-FR" smtClean="0"/>
              <a:t>07/04/2013</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FC22ED23-4E35-4228-B831-EE2BF83843D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52DFD4A0-FB65-4771-81FA-A8E08946C3A7}" type="datetimeFigureOut">
              <a:rPr lang="fr-FR" smtClean="0"/>
              <a:t>07/04/2013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FC22ED23-4E35-4228-B831-EE2BF83843D1}" type="slidenum">
              <a:rPr lang="fr-FR" smtClean="0"/>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fld id="{52DFD4A0-FB65-4771-81FA-A8E08946C3A7}" type="datetimeFigureOut">
              <a:rPr lang="fr-FR" smtClean="0"/>
              <a:t>07/04/2013</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C22ED23-4E35-4228-B831-EE2BF83843D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2DFD4A0-FB65-4771-81FA-A8E08946C3A7}" type="datetimeFigureOut">
              <a:rPr lang="fr-FR" smtClean="0"/>
              <a:t>07/04/2013</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22ED23-4E35-4228-B831-EE2BF83843D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52DFD4A0-FB65-4771-81FA-A8E08946C3A7}" type="datetimeFigureOut">
              <a:rPr lang="fr-FR" smtClean="0"/>
              <a:t>07/04/2013</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C22ED23-4E35-4228-B831-EE2BF83843D1}"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52DFD4A0-FB65-4771-81FA-A8E08946C3A7}" type="datetimeFigureOut">
              <a:rPr lang="fr-FR" smtClean="0"/>
              <a:t>07/04/2013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FC22ED23-4E35-4228-B831-EE2BF83843D1}" type="slidenum">
              <a:rPr lang="fr-FR" smtClean="0"/>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2DFD4A0-FB65-4771-81FA-A8E08946C3A7}" type="datetimeFigureOut">
              <a:rPr lang="fr-FR" smtClean="0"/>
              <a:t>07/04/2013</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C22ED23-4E35-4228-B831-EE2BF83843D1}" type="slidenum">
              <a:rPr lang="fr-FR" smtClean="0"/>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Modifiez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anuel.jobert@wanadoo.fr"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Phonostylistics and the </a:t>
            </a:r>
            <a:r>
              <a:rPr lang="fr-FR" dirty="0" err="1" smtClean="0"/>
              <a:t>novel</a:t>
            </a:r>
            <a:endParaRPr lang="fr-FR" dirty="0"/>
          </a:p>
        </p:txBody>
      </p:sp>
      <p:sp>
        <p:nvSpPr>
          <p:cNvPr id="3" name="Sous-titre 2"/>
          <p:cNvSpPr>
            <a:spLocks noGrp="1"/>
          </p:cNvSpPr>
          <p:nvPr>
            <p:ph type="subTitle" idx="1"/>
          </p:nvPr>
        </p:nvSpPr>
        <p:spPr/>
        <p:txBody>
          <a:bodyPr>
            <a:normAutofit fontScale="77500" lnSpcReduction="20000"/>
          </a:bodyPr>
          <a:lstStyle/>
          <a:p>
            <a:r>
              <a:rPr lang="fr-FR" dirty="0" smtClean="0"/>
              <a:t>Manuel Jobert</a:t>
            </a:r>
          </a:p>
          <a:p>
            <a:r>
              <a:rPr lang="fr-FR" dirty="0" smtClean="0"/>
              <a:t>Université Jean Moulin – Lyon 3</a:t>
            </a:r>
          </a:p>
          <a:p>
            <a:r>
              <a:rPr lang="fr-FR" dirty="0" smtClean="0">
                <a:hlinkClick r:id="rId2"/>
              </a:rPr>
              <a:t>manuel.jobert@wanadoo.fr</a:t>
            </a:r>
            <a:r>
              <a:rPr lang="fr-FR" dirty="0" smtClean="0"/>
              <a:t> </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383889"/>
            <a:ext cx="2300089" cy="216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D:\Desktop\Manu\SSA\logosdocs\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76672"/>
            <a:ext cx="265551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3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algn="just"/>
            <a:r>
              <a:rPr lang="fr-FR" sz="2400" dirty="0"/>
              <a:t>Nous n’identifions vraiment que de dix </a:t>
            </a:r>
            <a:r>
              <a:rPr lang="fr-FR" sz="2400" dirty="0" smtClean="0"/>
              <a:t>à </a:t>
            </a:r>
            <a:r>
              <a:rPr lang="fr-FR" sz="2400" dirty="0"/>
              <a:t>douze lettres par saccade : trois ou quatre lettres à gauche du centre du regard, et sept ou huit lettres à droite. Au-delà de cette zone, que l’on appelle l’empan de perception visuel des lettres, l’expérience montre que nous ne sommes pratiquement plus sensibles à l’identité des lettres, mais seulement à la présence des espaces qui délimitent le mot suivant </a:t>
            </a:r>
            <a:r>
              <a:rPr lang="fr-FR" sz="2400" dirty="0" smtClean="0"/>
              <a:t>(</a:t>
            </a:r>
            <a:r>
              <a:rPr lang="fr-FR" sz="2400" i="1" dirty="0" smtClean="0"/>
              <a:t>Les Neurones de la lecture, </a:t>
            </a:r>
            <a:r>
              <a:rPr lang="fr-FR" sz="2400" dirty="0" smtClean="0"/>
              <a:t>Stanislas Dehaene, 2007)</a:t>
            </a:r>
          </a:p>
          <a:p>
            <a:pPr algn="just"/>
            <a:r>
              <a:rPr lang="fr-FR" sz="2400" dirty="0" err="1" smtClean="0"/>
              <a:t>Dialect</a:t>
            </a:r>
            <a:r>
              <a:rPr lang="fr-FR" sz="2400" dirty="0" smtClean="0"/>
              <a:t> </a:t>
            </a:r>
            <a:r>
              <a:rPr lang="fr-FR" sz="2400" dirty="0" err="1" smtClean="0"/>
              <a:t>encoding</a:t>
            </a:r>
            <a:r>
              <a:rPr lang="fr-FR" sz="2400" dirty="0" smtClean="0"/>
              <a:t> /</a:t>
            </a:r>
            <a:r>
              <a:rPr lang="fr-FR" sz="2400" dirty="0" err="1" smtClean="0"/>
              <a:t>decoding</a:t>
            </a:r>
            <a:r>
              <a:rPr lang="fr-FR" sz="2400" dirty="0" smtClean="0"/>
              <a:t> </a:t>
            </a:r>
            <a:r>
              <a:rPr lang="fr-FR" sz="2400" dirty="0" err="1" smtClean="0"/>
              <a:t>is</a:t>
            </a:r>
            <a:r>
              <a:rPr lang="fr-FR" sz="2400" dirty="0" smtClean="0"/>
              <a:t> not an obstacle to the </a:t>
            </a:r>
            <a:r>
              <a:rPr lang="fr-FR" sz="2400" dirty="0" err="1" smtClean="0"/>
              <a:t>reading</a:t>
            </a:r>
            <a:r>
              <a:rPr lang="fr-FR" sz="2400" dirty="0" smtClean="0"/>
              <a:t> </a:t>
            </a:r>
            <a:r>
              <a:rPr lang="fr-FR" sz="2400" dirty="0" err="1" smtClean="0"/>
              <a:t>process</a:t>
            </a:r>
            <a:r>
              <a:rPr lang="fr-FR" sz="2400" dirty="0" smtClean="0"/>
              <a:t> </a:t>
            </a:r>
            <a:r>
              <a:rPr lang="fr-FR" sz="2400" dirty="0" err="1" smtClean="0"/>
              <a:t>even</a:t>
            </a:r>
            <a:r>
              <a:rPr lang="fr-FR" sz="2400" dirty="0" smtClean="0"/>
              <a:t> </a:t>
            </a:r>
            <a:r>
              <a:rPr lang="fr-FR" sz="2400" dirty="0" err="1" smtClean="0"/>
              <a:t>when</a:t>
            </a:r>
            <a:r>
              <a:rPr lang="fr-FR" sz="2400" dirty="0" smtClean="0"/>
              <a:t> </a:t>
            </a:r>
            <a:r>
              <a:rPr lang="fr-FR" sz="2400" dirty="0" err="1" smtClean="0"/>
              <a:t>readers</a:t>
            </a:r>
            <a:r>
              <a:rPr lang="fr-FR" sz="2400" dirty="0" smtClean="0"/>
              <a:t> do not know the </a:t>
            </a:r>
            <a:r>
              <a:rPr lang="fr-FR" sz="2400" dirty="0" err="1" smtClean="0"/>
              <a:t>target</a:t>
            </a:r>
            <a:r>
              <a:rPr lang="fr-FR" sz="2400" dirty="0" smtClean="0"/>
              <a:t> accent / </a:t>
            </a:r>
            <a:r>
              <a:rPr lang="fr-FR" sz="2400" dirty="0" err="1" smtClean="0"/>
              <a:t>dialect</a:t>
            </a:r>
            <a:r>
              <a:rPr lang="fr-FR" sz="2400" dirty="0" smtClean="0"/>
              <a:t>.</a:t>
            </a:r>
          </a:p>
          <a:p>
            <a:pPr algn="just"/>
            <a:r>
              <a:rPr lang="fr-FR" sz="2400" dirty="0" smtClean="0"/>
              <a:t>The </a:t>
            </a:r>
            <a:r>
              <a:rPr lang="fr-FR" sz="2400" dirty="0" err="1" smtClean="0"/>
              <a:t>reading</a:t>
            </a:r>
            <a:r>
              <a:rPr lang="fr-FR" sz="2400" dirty="0" smtClean="0"/>
              <a:t> </a:t>
            </a:r>
            <a:r>
              <a:rPr lang="fr-FR" sz="2400" dirty="0" err="1" smtClean="0"/>
              <a:t>process</a:t>
            </a:r>
            <a:r>
              <a:rPr lang="fr-FR" sz="2400" dirty="0" smtClean="0"/>
              <a:t> </a:t>
            </a:r>
            <a:r>
              <a:rPr lang="fr-FR" sz="2400" dirty="0" err="1" smtClean="0"/>
              <a:t>is</a:t>
            </a:r>
            <a:r>
              <a:rPr lang="fr-FR" sz="2400" dirty="0" smtClean="0"/>
              <a:t> </a:t>
            </a:r>
            <a:r>
              <a:rPr lang="fr-FR" sz="2400" dirty="0" err="1" smtClean="0"/>
              <a:t>very</a:t>
            </a:r>
            <a:r>
              <a:rPr lang="fr-FR" sz="2400" dirty="0" smtClean="0"/>
              <a:t> </a:t>
            </a:r>
            <a:r>
              <a:rPr lang="fr-FR" sz="2400" dirty="0" err="1" smtClean="0"/>
              <a:t>sophisticated</a:t>
            </a:r>
            <a:r>
              <a:rPr lang="fr-FR" sz="2400" dirty="0" smtClean="0"/>
              <a:t> and </a:t>
            </a:r>
            <a:r>
              <a:rPr lang="fr-FR" sz="2400" dirty="0" err="1" smtClean="0"/>
              <a:t>makes</a:t>
            </a:r>
            <a:r>
              <a:rPr lang="fr-FR" sz="2400" dirty="0" smtClean="0"/>
              <a:t> up for </a:t>
            </a:r>
            <a:r>
              <a:rPr lang="fr-FR" sz="2400" dirty="0" err="1" smtClean="0"/>
              <a:t>idiosyncratic</a:t>
            </a:r>
            <a:r>
              <a:rPr lang="fr-FR" sz="2400" dirty="0" smtClean="0"/>
              <a:t> </a:t>
            </a:r>
            <a:r>
              <a:rPr lang="fr-FR" sz="2400" dirty="0" err="1" smtClean="0"/>
              <a:t>encoding</a:t>
            </a:r>
            <a:r>
              <a:rPr lang="fr-FR" sz="2400" dirty="0" smtClean="0"/>
              <a:t>.</a:t>
            </a:r>
            <a:endParaRPr lang="fr-FR" dirty="0"/>
          </a:p>
        </p:txBody>
      </p:sp>
    </p:spTree>
    <p:extLst>
      <p:ext uri="{BB962C8B-B14F-4D97-AF65-F5344CB8AC3E}">
        <p14:creationId xmlns:p14="http://schemas.microsoft.com/office/powerpoint/2010/main" val="217752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Somerset Maugham: </a:t>
            </a:r>
            <a:br>
              <a:rPr lang="fr-FR" dirty="0" smtClean="0"/>
            </a:br>
            <a:r>
              <a:rPr lang="fr-FR" i="1" dirty="0" err="1" smtClean="0"/>
              <a:t>liza</a:t>
            </a:r>
            <a:r>
              <a:rPr lang="fr-FR" i="1" dirty="0" smtClean="0"/>
              <a:t> of Lambeth</a:t>
            </a:r>
            <a:r>
              <a:rPr lang="fr-FR" dirty="0" smtClean="0"/>
              <a:t> (1897)</a:t>
            </a:r>
            <a:br>
              <a:rPr lang="fr-FR" dirty="0" smtClean="0"/>
            </a:br>
            <a:endParaRPr lang="fr-FR" dirty="0"/>
          </a:p>
        </p:txBody>
      </p:sp>
      <p:sp>
        <p:nvSpPr>
          <p:cNvPr id="3" name="Espace réservé du contenu 2"/>
          <p:cNvSpPr>
            <a:spLocks noGrp="1"/>
          </p:cNvSpPr>
          <p:nvPr>
            <p:ph idx="1"/>
          </p:nvPr>
        </p:nvSpPr>
        <p:spPr/>
        <p:txBody>
          <a:bodyPr>
            <a:normAutofit fontScale="70000" lnSpcReduction="20000"/>
          </a:bodyPr>
          <a:lstStyle/>
          <a:p>
            <a:r>
              <a:rPr lang="fr-FR" b="1" i="1" dirty="0" smtClean="0"/>
              <a:t>‘Graphie</a:t>
            </a:r>
            <a:r>
              <a:rPr lang="fr-FR" b="1" i="1" dirty="0"/>
              <a:t>, phonie et encodage dialectal </a:t>
            </a:r>
            <a:r>
              <a:rPr lang="fr-FR" b="1" i="1" dirty="0" smtClean="0"/>
              <a:t>:le </a:t>
            </a:r>
            <a:r>
              <a:rPr lang="fr-FR" b="1" i="1" dirty="0"/>
              <a:t>cas du Cockney de S. </a:t>
            </a:r>
            <a:r>
              <a:rPr lang="fr-FR" b="1" i="1" dirty="0" smtClean="0"/>
              <a:t>Maugham’</a:t>
            </a:r>
            <a:r>
              <a:rPr lang="fr-FR" b="1" dirty="0" smtClean="0"/>
              <a:t> M. Jobert 2003 </a:t>
            </a:r>
            <a:r>
              <a:rPr lang="fr-FR" b="1" i="1" dirty="0" smtClean="0"/>
              <a:t>Lexis</a:t>
            </a:r>
            <a:r>
              <a:rPr lang="fr-FR" b="1" dirty="0" smtClean="0"/>
              <a:t> (</a:t>
            </a:r>
            <a:r>
              <a:rPr lang="fr-FR" b="1" dirty="0" err="1" smtClean="0"/>
              <a:t>available</a:t>
            </a:r>
            <a:r>
              <a:rPr lang="fr-FR" b="1" dirty="0" smtClean="0"/>
              <a:t> online)</a:t>
            </a:r>
            <a:endParaRPr lang="fr-FR" dirty="0"/>
          </a:p>
          <a:p>
            <a:r>
              <a:rPr lang="fr-FR" dirty="0" smtClean="0"/>
              <a:t>Maugham </a:t>
            </a:r>
            <a:r>
              <a:rPr lang="fr-FR" dirty="0" err="1" smtClean="0"/>
              <a:t>is</a:t>
            </a:r>
            <a:r>
              <a:rPr lang="fr-FR" dirty="0" smtClean="0"/>
              <a:t> </a:t>
            </a:r>
            <a:r>
              <a:rPr lang="fr-FR" dirty="0" err="1" smtClean="0"/>
              <a:t>recognised</a:t>
            </a:r>
            <a:r>
              <a:rPr lang="fr-FR" dirty="0" smtClean="0"/>
              <a:t> as </a:t>
            </a:r>
            <a:r>
              <a:rPr lang="fr-FR" dirty="0" err="1" smtClean="0"/>
              <a:t>accurate</a:t>
            </a:r>
            <a:r>
              <a:rPr lang="fr-FR" dirty="0" smtClean="0"/>
              <a:t> in </a:t>
            </a:r>
            <a:r>
              <a:rPr lang="fr-FR" dirty="0" err="1" smtClean="0"/>
              <a:t>his</a:t>
            </a:r>
            <a:r>
              <a:rPr lang="fr-FR" dirty="0" smtClean="0"/>
              <a:t> </a:t>
            </a:r>
            <a:r>
              <a:rPr lang="fr-FR" dirty="0" err="1" smtClean="0"/>
              <a:t>presentation</a:t>
            </a:r>
            <a:r>
              <a:rPr lang="fr-FR" dirty="0" smtClean="0"/>
              <a:t> of Cockney</a:t>
            </a:r>
          </a:p>
          <a:p>
            <a:r>
              <a:rPr lang="fr-FR" dirty="0" smtClean="0"/>
              <a:t>Cockney </a:t>
            </a:r>
            <a:r>
              <a:rPr lang="fr-FR" dirty="0" err="1" smtClean="0"/>
              <a:t>is</a:t>
            </a:r>
            <a:r>
              <a:rPr lang="fr-FR" dirty="0" smtClean="0"/>
              <a:t> </a:t>
            </a:r>
            <a:r>
              <a:rPr lang="fr-FR" dirty="0" err="1" smtClean="0"/>
              <a:t>famous</a:t>
            </a:r>
            <a:r>
              <a:rPr lang="fr-FR" dirty="0" smtClean="0"/>
              <a:t> for </a:t>
            </a:r>
            <a:r>
              <a:rPr lang="fr-FR" dirty="0" err="1" smtClean="0"/>
              <a:t>its</a:t>
            </a:r>
            <a:r>
              <a:rPr lang="fr-FR" dirty="0" smtClean="0"/>
              <a:t> </a:t>
            </a:r>
            <a:r>
              <a:rPr lang="fr-FR" i="1" dirty="0" err="1"/>
              <a:t>diphthong</a:t>
            </a:r>
            <a:r>
              <a:rPr lang="fr-FR" i="1" dirty="0"/>
              <a:t> </a:t>
            </a:r>
            <a:r>
              <a:rPr lang="fr-FR" i="1" dirty="0" smtClean="0"/>
              <a:t>shifts</a:t>
            </a:r>
            <a:r>
              <a:rPr lang="fr-FR" dirty="0" smtClean="0"/>
              <a:t> :</a:t>
            </a:r>
          </a:p>
          <a:p>
            <a:endParaRPr lang="fr-FR" dirty="0" smtClean="0"/>
          </a:p>
          <a:p>
            <a:endParaRPr lang="fr-FR" dirty="0" smtClean="0"/>
          </a:p>
          <a:p>
            <a:endParaRPr lang="fr-FR" dirty="0"/>
          </a:p>
          <a:p>
            <a:endParaRPr lang="fr-FR" dirty="0" smtClean="0"/>
          </a:p>
          <a:p>
            <a:endParaRPr lang="fr-FR" dirty="0" smtClean="0"/>
          </a:p>
          <a:p>
            <a:r>
              <a:rPr lang="fr-FR" dirty="0" err="1" smtClean="0"/>
              <a:t>Sheep</a:t>
            </a:r>
            <a:r>
              <a:rPr lang="fr-FR" dirty="0" smtClean="0"/>
              <a:t> 	/</a:t>
            </a:r>
            <a:r>
              <a:rPr lang="fr-FR" dirty="0" err="1" smtClean="0">
                <a:latin typeface="Ipa-samd Uclphon1 SILDoulosL" pitchFamily="2" charset="2"/>
              </a:rPr>
              <a:t>Si:p</a:t>
            </a:r>
            <a:r>
              <a:rPr lang="fr-FR" dirty="0" smtClean="0"/>
              <a:t>/ 		</a:t>
            </a:r>
            <a:r>
              <a:rPr lang="fr-FR" dirty="0" smtClean="0">
                <a:sym typeface="Wingdings" pitchFamily="2" charset="2"/>
              </a:rPr>
              <a:t> 	/</a:t>
            </a:r>
            <a:r>
              <a:rPr lang="fr-FR" dirty="0" err="1" smtClean="0">
                <a:latin typeface="Ipa-samd Uclphon1 SILDoulosL" pitchFamily="2" charset="2"/>
                <a:sym typeface="Wingdings" pitchFamily="2" charset="2"/>
              </a:rPr>
              <a:t>S@ip</a:t>
            </a:r>
            <a:r>
              <a:rPr lang="fr-FR" dirty="0" smtClean="0">
                <a:sym typeface="Wingdings" pitchFamily="2" charset="2"/>
              </a:rPr>
              <a:t>/</a:t>
            </a:r>
          </a:p>
          <a:p>
            <a:r>
              <a:rPr lang="fr-FR" dirty="0" smtClean="0">
                <a:sym typeface="Wingdings" pitchFamily="2" charset="2"/>
              </a:rPr>
              <a:t>Shape 	/</a:t>
            </a:r>
            <a:r>
              <a:rPr lang="fr-FR" dirty="0" err="1" smtClean="0">
                <a:latin typeface="Ipa-samd Uclphon1 SILDoulosL" pitchFamily="2" charset="2"/>
                <a:sym typeface="Wingdings" pitchFamily="2" charset="2"/>
              </a:rPr>
              <a:t>SeIp</a:t>
            </a:r>
            <a:r>
              <a:rPr lang="fr-FR" dirty="0" smtClean="0">
                <a:sym typeface="Wingdings" pitchFamily="2" charset="2"/>
              </a:rPr>
              <a:t>/ 		 	/</a:t>
            </a:r>
            <a:r>
              <a:rPr lang="fr-FR" dirty="0" err="1" smtClean="0">
                <a:latin typeface="Ipa-samd Uclphon1 SILDoulosL" pitchFamily="2" charset="2"/>
                <a:sym typeface="Wingdings" pitchFamily="2" charset="2"/>
              </a:rPr>
              <a:t>SaIp</a:t>
            </a:r>
            <a:r>
              <a:rPr lang="fr-FR" dirty="0" smtClean="0">
                <a:sym typeface="Wingdings" pitchFamily="2" charset="2"/>
              </a:rPr>
              <a:t>/</a:t>
            </a:r>
          </a:p>
          <a:p>
            <a:r>
              <a:rPr lang="fr-FR" dirty="0" smtClean="0">
                <a:sym typeface="Wingdings" pitchFamily="2" charset="2"/>
              </a:rPr>
              <a:t>Time 	/</a:t>
            </a:r>
            <a:r>
              <a:rPr lang="fr-FR" dirty="0" err="1" smtClean="0">
                <a:latin typeface="Ipa-samd Uclphon1 SILDoulosL" pitchFamily="2" charset="2"/>
                <a:sym typeface="Wingdings" pitchFamily="2" charset="2"/>
              </a:rPr>
              <a:t>taIm</a:t>
            </a:r>
            <a:r>
              <a:rPr lang="fr-FR" dirty="0" smtClean="0">
                <a:sym typeface="Wingdings" pitchFamily="2" charset="2"/>
              </a:rPr>
              <a:t>/ 		 	/</a:t>
            </a:r>
            <a:r>
              <a:rPr lang="fr-FR" dirty="0" err="1" smtClean="0">
                <a:latin typeface="Ipa-samd Uclphon1 SILDoulosL" pitchFamily="2" charset="2"/>
                <a:sym typeface="Wingdings" pitchFamily="2" charset="2"/>
              </a:rPr>
              <a:t>tQIm</a:t>
            </a:r>
            <a:r>
              <a:rPr lang="fr-FR" dirty="0" smtClean="0">
                <a:latin typeface="Ipa-samd Uclphon1 SILDoulosL" pitchFamily="2" charset="2"/>
                <a:sym typeface="Wingdings" pitchFamily="2" charset="2"/>
              </a:rPr>
              <a:t>/</a:t>
            </a:r>
          </a:p>
          <a:p>
            <a:r>
              <a:rPr lang="fr-FR" dirty="0" smtClean="0">
                <a:sym typeface="Wingdings" pitchFamily="2" charset="2"/>
              </a:rPr>
              <a:t>Boy 		/</a:t>
            </a:r>
            <a:r>
              <a:rPr lang="fr-FR" dirty="0" err="1" smtClean="0">
                <a:latin typeface="Ipa-samd Uclphon1 SILDoulosL" pitchFamily="2" charset="2"/>
                <a:sym typeface="Wingdings" pitchFamily="2" charset="2"/>
              </a:rPr>
              <a:t>bOI</a:t>
            </a:r>
            <a:r>
              <a:rPr lang="fr-FR" dirty="0" smtClean="0">
                <a:sym typeface="Wingdings" pitchFamily="2" charset="2"/>
              </a:rPr>
              <a:t>/ 		 	/</a:t>
            </a:r>
            <a:r>
              <a:rPr lang="fr-FR" dirty="0" err="1" smtClean="0">
                <a:latin typeface="Ipa-samd Uclphon1 SILDoulosL" pitchFamily="2" charset="2"/>
                <a:sym typeface="Wingdings" pitchFamily="2" charset="2"/>
              </a:rPr>
              <a:t>boI</a:t>
            </a:r>
            <a:r>
              <a:rPr lang="fr-FR" dirty="0" smtClean="0">
                <a:sym typeface="Wingdings" pitchFamily="2" charset="2"/>
              </a:rPr>
              <a:t>/</a:t>
            </a:r>
            <a:endParaRPr lang="fr-FR"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05" y="2924944"/>
            <a:ext cx="796763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60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686800" cy="379512"/>
          </a:xfrm>
        </p:spPr>
        <p:txBody>
          <a:bodyPr>
            <a:normAutofit fontScale="90000"/>
          </a:bodyPr>
          <a:lstStyle/>
          <a:p>
            <a:r>
              <a:rPr lang="fr-FR" i="1" dirty="0" err="1"/>
              <a:t>liza</a:t>
            </a:r>
            <a:r>
              <a:rPr lang="fr-FR" i="1" dirty="0"/>
              <a:t> of Lambeth</a:t>
            </a:r>
            <a:endParaRPr lang="fr-FR" dirty="0"/>
          </a:p>
        </p:txBody>
      </p:sp>
      <p:sp>
        <p:nvSpPr>
          <p:cNvPr id="3" name="Espace réservé du contenu 2"/>
          <p:cNvSpPr>
            <a:spLocks noGrp="1"/>
          </p:cNvSpPr>
          <p:nvPr>
            <p:ph idx="1"/>
          </p:nvPr>
        </p:nvSpPr>
        <p:spPr>
          <a:xfrm>
            <a:off x="304800" y="1052736"/>
            <a:ext cx="8686800" cy="5027389"/>
          </a:xfrm>
        </p:spPr>
        <p:txBody>
          <a:bodyPr>
            <a:normAutofit fontScale="77500" lnSpcReduction="20000"/>
          </a:bodyPr>
          <a:lstStyle/>
          <a:p>
            <a:r>
              <a:rPr lang="fr-FR" dirty="0" smtClean="0">
                <a:latin typeface="Ipa-samd Uclphon1 SILDoulosL" pitchFamily="2" charset="2"/>
              </a:rPr>
              <a:t>/</a:t>
            </a:r>
            <a:r>
              <a:rPr lang="fr-FR" dirty="0" err="1">
                <a:latin typeface="Ipa-samd Uclphon1 SILDoulosL" pitchFamily="2" charset="2"/>
              </a:rPr>
              <a:t>aI</a:t>
            </a:r>
            <a:r>
              <a:rPr lang="fr-FR" dirty="0">
                <a:latin typeface="Ipa-samd Uclphon1 SILDoulosL" pitchFamily="2" charset="2"/>
              </a:rPr>
              <a:t>/ </a:t>
            </a:r>
            <a:r>
              <a:rPr lang="fr-FR" dirty="0" err="1" smtClean="0"/>
              <a:t>is</a:t>
            </a:r>
            <a:r>
              <a:rPr lang="fr-FR" dirty="0" smtClean="0"/>
              <a:t> </a:t>
            </a:r>
            <a:r>
              <a:rPr lang="fr-FR" dirty="0" err="1" smtClean="0"/>
              <a:t>often</a:t>
            </a:r>
            <a:r>
              <a:rPr lang="fr-FR" dirty="0" smtClean="0"/>
              <a:t> the </a:t>
            </a:r>
            <a:r>
              <a:rPr lang="fr-FR" dirty="0" err="1" smtClean="0"/>
              <a:t>result</a:t>
            </a:r>
            <a:r>
              <a:rPr lang="fr-FR" dirty="0" smtClean="0"/>
              <a:t> of a </a:t>
            </a:r>
            <a:r>
              <a:rPr lang="fr-FR" dirty="0" err="1" smtClean="0"/>
              <a:t>stressed</a:t>
            </a:r>
            <a:r>
              <a:rPr lang="fr-FR" dirty="0" smtClean="0"/>
              <a:t> &lt;i</a:t>
            </a:r>
            <a:r>
              <a:rPr lang="fr-FR" dirty="0"/>
              <a:t>&gt; </a:t>
            </a:r>
            <a:r>
              <a:rPr lang="fr-FR" dirty="0" err="1" smtClean="0"/>
              <a:t>followed</a:t>
            </a:r>
            <a:r>
              <a:rPr lang="fr-FR" dirty="0" smtClean="0"/>
              <a:t> by a consonant and a </a:t>
            </a:r>
            <a:r>
              <a:rPr lang="fr-FR" dirty="0" err="1" smtClean="0"/>
              <a:t>vowel</a:t>
            </a:r>
            <a:r>
              <a:rPr lang="fr-FR" dirty="0" smtClean="0"/>
              <a:t> (</a:t>
            </a:r>
            <a:r>
              <a:rPr lang="fr-FR" dirty="0" err="1" smtClean="0"/>
              <a:t>often</a:t>
            </a:r>
            <a:r>
              <a:rPr lang="fr-FR" dirty="0" smtClean="0"/>
              <a:t>&lt;e&gt;)</a:t>
            </a:r>
          </a:p>
          <a:p>
            <a:r>
              <a:rPr lang="fr-FR" dirty="0" smtClean="0"/>
              <a:t>Maugham changes the original </a:t>
            </a:r>
            <a:r>
              <a:rPr lang="fr-FR" dirty="0" err="1" smtClean="0"/>
              <a:t>spelling</a:t>
            </a:r>
            <a:r>
              <a:rPr lang="fr-FR" dirty="0" smtClean="0"/>
              <a:t> to &lt;</a:t>
            </a:r>
            <a:r>
              <a:rPr lang="fr-FR" dirty="0"/>
              <a:t>i</a:t>
            </a:r>
            <a:r>
              <a:rPr lang="fr-FR" dirty="0" smtClean="0"/>
              <a:t>&gt;. This change </a:t>
            </a:r>
            <a:r>
              <a:rPr lang="fr-FR" dirty="0" err="1" smtClean="0"/>
              <a:t>is</a:t>
            </a:r>
            <a:r>
              <a:rPr lang="fr-FR" dirty="0" smtClean="0"/>
              <a:t> in </a:t>
            </a:r>
            <a:r>
              <a:rPr lang="fr-FR" dirty="0" err="1" smtClean="0"/>
              <a:t>fact</a:t>
            </a:r>
            <a:r>
              <a:rPr lang="fr-FR" dirty="0" smtClean="0"/>
              <a:t> </a:t>
            </a:r>
            <a:r>
              <a:rPr lang="fr-FR" dirty="0" err="1" smtClean="0"/>
              <a:t>based</a:t>
            </a:r>
            <a:r>
              <a:rPr lang="fr-FR" dirty="0" smtClean="0"/>
              <a:t> on a </a:t>
            </a:r>
            <a:r>
              <a:rPr lang="fr-FR" b="1" dirty="0" err="1" smtClean="0"/>
              <a:t>regular</a:t>
            </a:r>
            <a:r>
              <a:rPr lang="fr-FR" b="1" dirty="0" smtClean="0"/>
              <a:t> </a:t>
            </a:r>
            <a:r>
              <a:rPr lang="fr-FR" b="1" dirty="0" err="1" smtClean="0"/>
              <a:t>spelling</a:t>
            </a:r>
            <a:r>
              <a:rPr lang="fr-FR" b="1" dirty="0" smtClean="0"/>
              <a:t>-to-</a:t>
            </a:r>
            <a:r>
              <a:rPr lang="fr-FR" b="1" dirty="0" err="1" smtClean="0"/>
              <a:t>sound</a:t>
            </a:r>
            <a:r>
              <a:rPr lang="fr-FR" b="1" dirty="0" smtClean="0"/>
              <a:t> </a:t>
            </a:r>
            <a:r>
              <a:rPr lang="fr-FR" b="1" dirty="0" err="1" smtClean="0"/>
              <a:t>rule</a:t>
            </a:r>
            <a:r>
              <a:rPr lang="fr-FR" b="1" dirty="0" smtClean="0"/>
              <a:t>:</a:t>
            </a:r>
          </a:p>
          <a:p>
            <a:r>
              <a:rPr lang="fr-FR" dirty="0" smtClean="0"/>
              <a:t>&lt;i</a:t>
            </a:r>
            <a:r>
              <a:rPr lang="fr-FR" dirty="0"/>
              <a:t>&gt; C &lt;e&gt;# : </a:t>
            </a:r>
            <a:endParaRPr lang="fr-FR" dirty="0" smtClean="0"/>
          </a:p>
          <a:p>
            <a:r>
              <a:rPr lang="fr-FR" i="1" dirty="0" err="1" smtClean="0"/>
              <a:t>b</a:t>
            </a:r>
            <a:r>
              <a:rPr lang="fr-FR" b="1" i="1" dirty="0" err="1" smtClean="0"/>
              <a:t>i</a:t>
            </a:r>
            <a:r>
              <a:rPr lang="fr-FR" i="1" dirty="0" err="1" smtClean="0"/>
              <a:t>be</a:t>
            </a:r>
            <a:r>
              <a:rPr lang="fr-FR" dirty="0" smtClean="0"/>
              <a:t> </a:t>
            </a:r>
            <a:r>
              <a:rPr lang="fr-FR" dirty="0"/>
              <a:t>(89), </a:t>
            </a:r>
            <a:r>
              <a:rPr lang="fr-FR" i="1" dirty="0" err="1"/>
              <a:t>f</a:t>
            </a:r>
            <a:r>
              <a:rPr lang="fr-FR" b="1" i="1" dirty="0" err="1"/>
              <a:t>i</a:t>
            </a:r>
            <a:r>
              <a:rPr lang="fr-FR" i="1" dirty="0" err="1"/>
              <a:t>ce</a:t>
            </a:r>
            <a:r>
              <a:rPr lang="fr-FR" dirty="0"/>
              <a:t> (11), </a:t>
            </a:r>
            <a:r>
              <a:rPr lang="fr-FR" i="1" dirty="0" err="1"/>
              <a:t>g</a:t>
            </a:r>
            <a:r>
              <a:rPr lang="fr-FR" b="1" i="1" dirty="0" err="1"/>
              <a:t>i</a:t>
            </a:r>
            <a:r>
              <a:rPr lang="fr-FR" i="1" dirty="0" err="1"/>
              <a:t>me</a:t>
            </a:r>
            <a:r>
              <a:rPr lang="fr-FR" dirty="0"/>
              <a:t> (78), (40), </a:t>
            </a:r>
            <a:r>
              <a:rPr lang="fr-FR" i="1" dirty="0" err="1"/>
              <a:t>n</a:t>
            </a:r>
            <a:r>
              <a:rPr lang="fr-FR" b="1" i="1" dirty="0" err="1"/>
              <a:t>i</a:t>
            </a:r>
            <a:r>
              <a:rPr lang="fr-FR" i="1" dirty="0" err="1"/>
              <a:t>me</a:t>
            </a:r>
            <a:r>
              <a:rPr lang="fr-FR" dirty="0"/>
              <a:t> (53), </a:t>
            </a:r>
            <a:r>
              <a:rPr lang="fr-FR" i="1" dirty="0" err="1"/>
              <a:t>s</a:t>
            </a:r>
            <a:r>
              <a:rPr lang="fr-FR" b="1" i="1" dirty="0" err="1"/>
              <a:t>i</a:t>
            </a:r>
            <a:r>
              <a:rPr lang="fr-FR" i="1" dirty="0" err="1"/>
              <a:t>me</a:t>
            </a:r>
            <a:r>
              <a:rPr lang="fr-FR" dirty="0"/>
              <a:t> (59), </a:t>
            </a:r>
            <a:r>
              <a:rPr lang="fr-FR" i="1" dirty="0" err="1"/>
              <a:t>t</a:t>
            </a:r>
            <a:r>
              <a:rPr lang="fr-FR" b="1" i="1" dirty="0" err="1"/>
              <a:t>i</a:t>
            </a:r>
            <a:r>
              <a:rPr lang="fr-FR" i="1" dirty="0" err="1"/>
              <a:t>ke</a:t>
            </a:r>
            <a:r>
              <a:rPr lang="fr-FR" dirty="0"/>
              <a:t> (24), </a:t>
            </a:r>
            <a:r>
              <a:rPr lang="fr-FR" i="1" dirty="0" err="1"/>
              <a:t>w</a:t>
            </a:r>
            <a:r>
              <a:rPr lang="fr-FR" b="1" i="1" dirty="0" err="1"/>
              <a:t>i</a:t>
            </a:r>
            <a:r>
              <a:rPr lang="fr-FR" i="1" dirty="0" err="1"/>
              <a:t>ges</a:t>
            </a:r>
            <a:r>
              <a:rPr lang="fr-FR" dirty="0"/>
              <a:t> (21), </a:t>
            </a:r>
            <a:r>
              <a:rPr lang="fr-FR" i="1" dirty="0" err="1"/>
              <a:t>w</a:t>
            </a:r>
            <a:r>
              <a:rPr lang="fr-FR" b="1" i="1" dirty="0" err="1"/>
              <a:t>i</a:t>
            </a:r>
            <a:r>
              <a:rPr lang="fr-FR" i="1" dirty="0" err="1"/>
              <a:t>ke</a:t>
            </a:r>
            <a:r>
              <a:rPr lang="fr-FR" dirty="0"/>
              <a:t> (81), </a:t>
            </a:r>
            <a:r>
              <a:rPr lang="fr-FR" i="1" dirty="0" err="1"/>
              <a:t>w</a:t>
            </a:r>
            <a:r>
              <a:rPr lang="fr-FR" b="1" i="1" dirty="0" err="1"/>
              <a:t>i</a:t>
            </a:r>
            <a:r>
              <a:rPr lang="fr-FR" i="1" dirty="0" err="1"/>
              <a:t>ste</a:t>
            </a:r>
            <a:r>
              <a:rPr lang="fr-FR" dirty="0"/>
              <a:t> (45).</a:t>
            </a:r>
          </a:p>
          <a:p>
            <a:r>
              <a:rPr lang="fr-FR" dirty="0" smtClean="0"/>
              <a:t>The </a:t>
            </a:r>
            <a:r>
              <a:rPr lang="fr-FR" dirty="0" err="1" smtClean="0"/>
              <a:t>sequence</a:t>
            </a:r>
            <a:r>
              <a:rPr lang="fr-FR" dirty="0" smtClean="0"/>
              <a:t>  </a:t>
            </a:r>
            <a:r>
              <a:rPr lang="fr-FR" dirty="0"/>
              <a:t>&lt;i&gt; C V </a:t>
            </a:r>
            <a:r>
              <a:rPr lang="fr-FR" dirty="0" err="1" smtClean="0"/>
              <a:t>is</a:t>
            </a:r>
            <a:r>
              <a:rPr lang="fr-FR" dirty="0" smtClean="0"/>
              <a:t> </a:t>
            </a:r>
            <a:r>
              <a:rPr lang="fr-FR" dirty="0" err="1" smtClean="0"/>
              <a:t>rarer</a:t>
            </a:r>
            <a:r>
              <a:rPr lang="fr-FR" dirty="0"/>
              <a:t> : </a:t>
            </a:r>
            <a:r>
              <a:rPr lang="fr-FR" i="1" dirty="0" err="1"/>
              <a:t>l</a:t>
            </a:r>
            <a:r>
              <a:rPr lang="fr-FR" b="1" i="1" dirty="0" err="1"/>
              <a:t>i</a:t>
            </a:r>
            <a:r>
              <a:rPr lang="fr-FR" i="1" dirty="0" err="1"/>
              <a:t>dies</a:t>
            </a:r>
            <a:r>
              <a:rPr lang="fr-FR" dirty="0"/>
              <a:t> (</a:t>
            </a:r>
            <a:r>
              <a:rPr lang="fr-FR" dirty="0" smtClean="0"/>
              <a:t>40), </a:t>
            </a:r>
            <a:r>
              <a:rPr lang="fr-FR" i="1" dirty="0" err="1" smtClean="0"/>
              <a:t>f</a:t>
            </a:r>
            <a:r>
              <a:rPr lang="fr-FR" b="1" i="1" dirty="0" err="1" smtClean="0"/>
              <a:t>i</a:t>
            </a:r>
            <a:r>
              <a:rPr lang="fr-FR" i="1" dirty="0" err="1" smtClean="0"/>
              <a:t>tal</a:t>
            </a:r>
            <a:r>
              <a:rPr lang="fr-FR" dirty="0" smtClean="0"/>
              <a:t> </a:t>
            </a:r>
            <a:r>
              <a:rPr lang="fr-FR" dirty="0"/>
              <a:t>(64). </a:t>
            </a:r>
            <a:r>
              <a:rPr lang="fr-FR" dirty="0" err="1" smtClean="0"/>
              <a:t>Perhaps</a:t>
            </a:r>
            <a:r>
              <a:rPr lang="fr-FR" dirty="0" smtClean="0"/>
              <a:t> </a:t>
            </a:r>
            <a:r>
              <a:rPr lang="fr-FR" dirty="0" err="1" smtClean="0"/>
              <a:t>because</a:t>
            </a:r>
            <a:r>
              <a:rPr lang="fr-FR" dirty="0" smtClean="0"/>
              <a:t> &lt;i&gt; CV </a:t>
            </a:r>
            <a:r>
              <a:rPr lang="fr-FR" dirty="0" err="1" smtClean="0"/>
              <a:t>is</a:t>
            </a:r>
            <a:r>
              <a:rPr lang="fr-FR" dirty="0" smtClean="0"/>
              <a:t> </a:t>
            </a:r>
            <a:r>
              <a:rPr lang="fr-FR" dirty="0" err="1" smtClean="0"/>
              <a:t>less</a:t>
            </a:r>
            <a:r>
              <a:rPr lang="fr-FR" dirty="0" smtClean="0"/>
              <a:t> </a:t>
            </a:r>
            <a:r>
              <a:rPr lang="fr-FR" dirty="0" err="1" smtClean="0"/>
              <a:t>easy</a:t>
            </a:r>
            <a:r>
              <a:rPr lang="fr-FR" dirty="0" smtClean="0"/>
              <a:t> to </a:t>
            </a:r>
            <a:r>
              <a:rPr lang="fr-FR" dirty="0" err="1" smtClean="0"/>
              <a:t>recognise</a:t>
            </a:r>
            <a:r>
              <a:rPr lang="fr-FR" dirty="0" smtClean="0"/>
              <a:t> </a:t>
            </a:r>
            <a:r>
              <a:rPr lang="fr-FR" dirty="0" err="1" smtClean="0"/>
              <a:t>visually</a:t>
            </a:r>
            <a:r>
              <a:rPr lang="fr-FR" dirty="0" smtClean="0"/>
              <a:t>.</a:t>
            </a:r>
            <a:endParaRPr lang="fr-FR" dirty="0"/>
          </a:p>
          <a:p>
            <a:r>
              <a:rPr lang="fr-FR" dirty="0" smtClean="0"/>
              <a:t>There are </a:t>
            </a:r>
            <a:r>
              <a:rPr lang="fr-FR" dirty="0" err="1" smtClean="0"/>
              <a:t>very</a:t>
            </a:r>
            <a:r>
              <a:rPr lang="fr-FR" dirty="0" smtClean="0"/>
              <a:t> few cases </a:t>
            </a:r>
            <a:r>
              <a:rPr lang="fr-FR" dirty="0" err="1" smtClean="0"/>
              <a:t>where</a:t>
            </a:r>
            <a:r>
              <a:rPr lang="fr-FR" dirty="0" smtClean="0"/>
              <a:t> the </a:t>
            </a:r>
            <a:r>
              <a:rPr lang="fr-FR" dirty="0" err="1" smtClean="0"/>
              <a:t>digraph</a:t>
            </a:r>
            <a:r>
              <a:rPr lang="fr-FR" dirty="0" smtClean="0"/>
              <a:t> </a:t>
            </a:r>
            <a:r>
              <a:rPr lang="fr-FR" dirty="0"/>
              <a:t>&lt;ai&gt; </a:t>
            </a:r>
            <a:r>
              <a:rPr lang="fr-FR" dirty="0" err="1" smtClean="0"/>
              <a:t>is</a:t>
            </a:r>
            <a:r>
              <a:rPr lang="fr-FR" dirty="0" smtClean="0"/>
              <a:t> </a:t>
            </a:r>
            <a:r>
              <a:rPr lang="fr-FR" dirty="0" err="1" smtClean="0"/>
              <a:t>changed</a:t>
            </a:r>
            <a:r>
              <a:rPr lang="fr-FR" dirty="0" smtClean="0"/>
              <a:t> </a:t>
            </a:r>
            <a:r>
              <a:rPr lang="fr-FR" dirty="0" err="1" smtClean="0"/>
              <a:t>into</a:t>
            </a:r>
            <a:r>
              <a:rPr lang="fr-FR" dirty="0" smtClean="0"/>
              <a:t> &lt;i&gt;</a:t>
            </a:r>
            <a:r>
              <a:rPr lang="fr-FR" dirty="0"/>
              <a:t> </a:t>
            </a:r>
            <a:r>
              <a:rPr lang="fr-FR" dirty="0" smtClean="0"/>
              <a:t>: </a:t>
            </a:r>
            <a:r>
              <a:rPr lang="en-GB" dirty="0" err="1" smtClean="0"/>
              <a:t>W</a:t>
            </a:r>
            <a:r>
              <a:rPr lang="en-GB" b="1" dirty="0" err="1" smtClean="0"/>
              <a:t>i</a:t>
            </a:r>
            <a:r>
              <a:rPr lang="en-GB" dirty="0" err="1" smtClean="0"/>
              <a:t>t</a:t>
            </a:r>
            <a:r>
              <a:rPr lang="en-GB" b="1" dirty="0" err="1" smtClean="0"/>
              <a:t>e</a:t>
            </a:r>
            <a:r>
              <a:rPr lang="en-GB" dirty="0" smtClean="0"/>
              <a:t> </a:t>
            </a:r>
            <a:r>
              <a:rPr lang="en-GB" dirty="0"/>
              <a:t>(57</a:t>
            </a:r>
            <a:r>
              <a:rPr lang="en-GB" dirty="0" smtClean="0"/>
              <a:t>), </a:t>
            </a:r>
            <a:r>
              <a:rPr lang="en-GB" dirty="0" err="1" smtClean="0"/>
              <a:t>afr</a:t>
            </a:r>
            <a:r>
              <a:rPr lang="en-GB" b="1" dirty="0" err="1" smtClean="0"/>
              <a:t>i</a:t>
            </a:r>
            <a:r>
              <a:rPr lang="en-GB" dirty="0" err="1" smtClean="0"/>
              <a:t>d</a:t>
            </a:r>
            <a:r>
              <a:rPr lang="en-GB" b="1" dirty="0" err="1" smtClean="0"/>
              <a:t>e</a:t>
            </a:r>
            <a:r>
              <a:rPr lang="en-GB" dirty="0" smtClean="0"/>
              <a:t> </a:t>
            </a:r>
            <a:r>
              <a:rPr lang="en-GB" dirty="0"/>
              <a:t>(68)</a:t>
            </a:r>
            <a:endParaRPr lang="fr-FR" dirty="0"/>
          </a:p>
          <a:p>
            <a:r>
              <a:rPr lang="en-GB" dirty="0"/>
              <a:t> </a:t>
            </a:r>
            <a:r>
              <a:rPr lang="en-GB" dirty="0" smtClean="0"/>
              <a:t>On top of this change a final &lt;e&gt; is added in order to evoke the regular sequence &lt;</a:t>
            </a:r>
            <a:r>
              <a:rPr lang="en-GB" dirty="0" err="1" smtClean="0"/>
              <a:t>i</a:t>
            </a:r>
            <a:r>
              <a:rPr lang="en-GB" dirty="0" smtClean="0"/>
              <a:t>&gt; C &lt;e&gt;. Otherwise, it would have given </a:t>
            </a:r>
            <a:r>
              <a:rPr lang="fr-FR" dirty="0">
                <a:latin typeface="Ipa-samd Uclphon1 SILDoulosL" pitchFamily="2" charset="2"/>
              </a:rPr>
              <a:t>/</a:t>
            </a:r>
            <a:r>
              <a:rPr lang="fr-FR" dirty="0" err="1">
                <a:latin typeface="Ipa-samd Uclphon1 SILDoulosL" pitchFamily="2" charset="2"/>
              </a:rPr>
              <a:t>wIt</a:t>
            </a:r>
            <a:r>
              <a:rPr lang="fr-FR" dirty="0">
                <a:latin typeface="Ipa-samd Uclphon1 SILDoulosL" pitchFamily="2" charset="2"/>
              </a:rPr>
              <a:t>/ </a:t>
            </a:r>
            <a:r>
              <a:rPr lang="fr-FR" dirty="0" smtClean="0"/>
              <a:t>and </a:t>
            </a:r>
            <a:r>
              <a:rPr lang="fr-FR" dirty="0">
                <a:latin typeface="Ipa-samd Uclphon1 SILDoulosL" pitchFamily="2" charset="2"/>
              </a:rPr>
              <a:t>/@"</a:t>
            </a:r>
            <a:r>
              <a:rPr lang="fr-FR" dirty="0" err="1">
                <a:latin typeface="Ipa-samd Uclphon1 SILDoulosL" pitchFamily="2" charset="2"/>
              </a:rPr>
              <a:t>frId</a:t>
            </a:r>
            <a:r>
              <a:rPr lang="fr-FR" dirty="0">
                <a:latin typeface="Ipa-samd Uclphon1 SILDoulosL" pitchFamily="2" charset="2"/>
              </a:rPr>
              <a:t>/</a:t>
            </a:r>
          </a:p>
          <a:p>
            <a:endParaRPr lang="fr-FR" dirty="0"/>
          </a:p>
        </p:txBody>
      </p:sp>
    </p:spTree>
    <p:extLst>
      <p:ext uri="{BB962C8B-B14F-4D97-AF65-F5344CB8AC3E}">
        <p14:creationId xmlns:p14="http://schemas.microsoft.com/office/powerpoint/2010/main" val="294857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686800" cy="595536"/>
          </a:xfrm>
        </p:spPr>
        <p:txBody>
          <a:bodyPr>
            <a:normAutofit fontScale="90000"/>
          </a:bodyPr>
          <a:lstStyle/>
          <a:p>
            <a:r>
              <a:rPr lang="fr-FR" i="1" dirty="0" err="1"/>
              <a:t>liza</a:t>
            </a:r>
            <a:r>
              <a:rPr lang="fr-FR" i="1" dirty="0"/>
              <a:t> of Lambeth</a:t>
            </a:r>
            <a:endParaRPr lang="fr-FR" dirty="0"/>
          </a:p>
        </p:txBody>
      </p:sp>
      <p:sp>
        <p:nvSpPr>
          <p:cNvPr id="3" name="Espace réservé du contenu 2"/>
          <p:cNvSpPr>
            <a:spLocks noGrp="1"/>
          </p:cNvSpPr>
          <p:nvPr>
            <p:ph idx="1"/>
          </p:nvPr>
        </p:nvSpPr>
        <p:spPr>
          <a:xfrm>
            <a:off x="304800" y="1196752"/>
            <a:ext cx="8686800" cy="4883373"/>
          </a:xfrm>
        </p:spPr>
        <p:txBody>
          <a:bodyPr>
            <a:normAutofit fontScale="92500" lnSpcReduction="10000"/>
          </a:bodyPr>
          <a:lstStyle/>
          <a:p>
            <a:r>
              <a:rPr lang="fr-FR" dirty="0" smtClean="0"/>
              <a:t>There are few </a:t>
            </a:r>
            <a:r>
              <a:rPr lang="fr-FR" dirty="0" err="1" smtClean="0"/>
              <a:t>attempts</a:t>
            </a:r>
            <a:r>
              <a:rPr lang="fr-FR" dirty="0" smtClean="0"/>
              <a:t> to </a:t>
            </a:r>
            <a:r>
              <a:rPr lang="fr-FR" dirty="0" err="1" smtClean="0"/>
              <a:t>indicates</a:t>
            </a:r>
            <a:r>
              <a:rPr lang="fr-FR" dirty="0" smtClean="0"/>
              <a:t> shifts </a:t>
            </a:r>
            <a:r>
              <a:rPr lang="fr-FR" dirty="0" err="1" smtClean="0"/>
              <a:t>from</a:t>
            </a:r>
            <a:r>
              <a:rPr lang="fr-FR" dirty="0" smtClean="0"/>
              <a:t> </a:t>
            </a:r>
            <a:r>
              <a:rPr lang="fr-FR" dirty="0"/>
              <a:t>/</a:t>
            </a:r>
            <a:r>
              <a:rPr lang="fr-FR" dirty="0">
                <a:latin typeface="Ipa-samd Uclphon1 SILDoulosL" pitchFamily="2" charset="2"/>
              </a:rPr>
              <a:t>OI/</a:t>
            </a:r>
            <a:r>
              <a:rPr lang="fr-FR" dirty="0"/>
              <a:t> </a:t>
            </a:r>
            <a:r>
              <a:rPr lang="fr-FR" dirty="0" smtClean="0"/>
              <a:t>to </a:t>
            </a:r>
            <a:r>
              <a:rPr lang="fr-FR" dirty="0"/>
              <a:t>/</a:t>
            </a:r>
            <a:r>
              <a:rPr lang="fr-FR" dirty="0" err="1">
                <a:latin typeface="Ipa-samd Uclphon1 SILDoulosL" pitchFamily="2" charset="2"/>
              </a:rPr>
              <a:t>oI</a:t>
            </a:r>
            <a:r>
              <a:rPr lang="fr-FR" dirty="0"/>
              <a:t>/ </a:t>
            </a:r>
            <a:r>
              <a:rPr lang="fr-FR" dirty="0" smtClean="0"/>
              <a:t>:</a:t>
            </a:r>
            <a:endParaRPr lang="fr-FR" dirty="0"/>
          </a:p>
          <a:p>
            <a:r>
              <a:rPr lang="en-GB" i="1" dirty="0" smtClean="0"/>
              <a:t>Come </a:t>
            </a:r>
            <a:r>
              <a:rPr lang="en-GB" i="1" dirty="0"/>
              <a:t>an’ </a:t>
            </a:r>
            <a:r>
              <a:rPr lang="en-GB" i="1" dirty="0" err="1"/>
              <a:t>j</a:t>
            </a:r>
            <a:r>
              <a:rPr lang="en-GB" b="1" i="1" dirty="0" err="1"/>
              <a:t>i</a:t>
            </a:r>
            <a:r>
              <a:rPr lang="en-GB" i="1" dirty="0" err="1"/>
              <a:t>ne</a:t>
            </a:r>
            <a:r>
              <a:rPr lang="en-GB" i="1" dirty="0"/>
              <a:t> in’ </a:t>
            </a:r>
            <a:r>
              <a:rPr lang="en-GB" dirty="0"/>
              <a:t>(45)</a:t>
            </a:r>
            <a:endParaRPr lang="fr-FR" dirty="0"/>
          </a:p>
          <a:p>
            <a:r>
              <a:rPr lang="fr-FR" dirty="0" smtClean="0"/>
              <a:t>The </a:t>
            </a:r>
            <a:r>
              <a:rPr lang="fr-FR" dirty="0" err="1" smtClean="0"/>
              <a:t>author</a:t>
            </a:r>
            <a:r>
              <a:rPr lang="fr-FR" dirty="0" smtClean="0"/>
              <a:t> uses the </a:t>
            </a:r>
            <a:r>
              <a:rPr lang="fr-FR" dirty="0" err="1" smtClean="0"/>
              <a:t>same</a:t>
            </a:r>
            <a:r>
              <a:rPr lang="fr-FR" dirty="0" smtClean="0"/>
              <a:t> </a:t>
            </a:r>
            <a:r>
              <a:rPr lang="fr-FR" dirty="0" err="1" smtClean="0"/>
              <a:t>tool</a:t>
            </a:r>
            <a:r>
              <a:rPr lang="fr-FR" dirty="0" smtClean="0"/>
              <a:t> &lt;i&gt; C &lt;e&gt; but </a:t>
            </a:r>
            <a:r>
              <a:rPr lang="fr-FR" dirty="0" err="1" smtClean="0"/>
              <a:t>this</a:t>
            </a:r>
            <a:r>
              <a:rPr lang="fr-FR" dirty="0" smtClean="0"/>
              <a:t> </a:t>
            </a:r>
            <a:r>
              <a:rPr lang="fr-FR" dirty="0" err="1" smtClean="0"/>
              <a:t>does</a:t>
            </a:r>
            <a:r>
              <a:rPr lang="fr-FR" dirty="0" smtClean="0"/>
              <a:t> not correspond to /</a:t>
            </a:r>
            <a:r>
              <a:rPr lang="fr-FR" dirty="0" err="1">
                <a:latin typeface="Ipa-samd Uclphon1 SILDoulosL" pitchFamily="2" charset="2"/>
              </a:rPr>
              <a:t>oI</a:t>
            </a:r>
            <a:r>
              <a:rPr lang="fr-FR" dirty="0"/>
              <a:t>/. </a:t>
            </a:r>
            <a:endParaRPr lang="fr-FR" dirty="0" smtClean="0"/>
          </a:p>
          <a:p>
            <a:r>
              <a:rPr lang="fr-FR" dirty="0" smtClean="0"/>
              <a:t>The </a:t>
            </a:r>
            <a:r>
              <a:rPr lang="fr-FR" dirty="0" err="1" smtClean="0"/>
              <a:t>spelling</a:t>
            </a:r>
            <a:r>
              <a:rPr lang="fr-FR" dirty="0" smtClean="0"/>
              <a:t> </a:t>
            </a:r>
            <a:r>
              <a:rPr lang="fr-FR" dirty="0" err="1" smtClean="0"/>
              <a:t>resources</a:t>
            </a:r>
            <a:r>
              <a:rPr lang="fr-FR" dirty="0" smtClean="0"/>
              <a:t> are </a:t>
            </a:r>
            <a:r>
              <a:rPr lang="fr-FR" dirty="0" err="1" smtClean="0"/>
              <a:t>too</a:t>
            </a:r>
            <a:r>
              <a:rPr lang="fr-FR" dirty="0" smtClean="0"/>
              <a:t> </a:t>
            </a:r>
            <a:r>
              <a:rPr lang="fr-FR" dirty="0" err="1" smtClean="0"/>
              <a:t>limited</a:t>
            </a:r>
            <a:r>
              <a:rPr lang="fr-FR" dirty="0" smtClean="0"/>
              <a:t>. The shift </a:t>
            </a:r>
            <a:r>
              <a:rPr lang="fr-FR" dirty="0" err="1" smtClean="0"/>
              <a:t>from</a:t>
            </a:r>
            <a:r>
              <a:rPr lang="fr-FR" dirty="0" smtClean="0"/>
              <a:t> /</a:t>
            </a:r>
            <a:r>
              <a:rPr lang="fr-FR" dirty="0"/>
              <a:t>i:/ </a:t>
            </a:r>
            <a:r>
              <a:rPr lang="fr-FR" dirty="0" smtClean="0"/>
              <a:t>to  </a:t>
            </a:r>
            <a:r>
              <a:rPr lang="fr-FR" dirty="0">
                <a:latin typeface="Ipa-samd Uclphon1 SILDoulosL" pitchFamily="2" charset="2"/>
              </a:rPr>
              <a:t>/@i</a:t>
            </a:r>
            <a:r>
              <a:rPr lang="fr-FR" dirty="0"/>
              <a:t>/ </a:t>
            </a:r>
            <a:r>
              <a:rPr lang="fr-FR" dirty="0" err="1" smtClean="0"/>
              <a:t>is</a:t>
            </a:r>
            <a:r>
              <a:rPr lang="fr-FR" dirty="0" smtClean="0"/>
              <a:t> absent </a:t>
            </a:r>
            <a:r>
              <a:rPr lang="fr-FR" dirty="0" err="1" smtClean="0"/>
              <a:t>from</a:t>
            </a:r>
            <a:r>
              <a:rPr lang="fr-FR" dirty="0" smtClean="0"/>
              <a:t> the </a:t>
            </a:r>
            <a:r>
              <a:rPr lang="fr-FR" dirty="0" err="1" smtClean="0"/>
              <a:t>novel</a:t>
            </a:r>
            <a:r>
              <a:rPr lang="fr-FR" dirty="0" smtClean="0"/>
              <a:t>.</a:t>
            </a:r>
          </a:p>
          <a:p>
            <a:r>
              <a:rPr lang="fr-FR" dirty="0" smtClean="0"/>
              <a:t>The shift </a:t>
            </a:r>
            <a:r>
              <a:rPr lang="fr-FR" dirty="0" err="1" smtClean="0"/>
              <a:t>from</a:t>
            </a:r>
            <a:r>
              <a:rPr lang="fr-FR" dirty="0" smtClean="0"/>
              <a:t>  </a:t>
            </a:r>
            <a:r>
              <a:rPr lang="fr-FR" dirty="0"/>
              <a:t>/</a:t>
            </a:r>
            <a:r>
              <a:rPr lang="fr-FR" dirty="0" err="1">
                <a:latin typeface="Ipa-samd Uclphon1 SILDoulosL" pitchFamily="2" charset="2"/>
              </a:rPr>
              <a:t>aI</a:t>
            </a:r>
            <a:r>
              <a:rPr lang="fr-FR" dirty="0"/>
              <a:t>/ </a:t>
            </a:r>
            <a:r>
              <a:rPr lang="fr-FR" dirty="0" smtClean="0"/>
              <a:t>to /</a:t>
            </a:r>
            <a:r>
              <a:rPr lang="fr-FR" dirty="0">
                <a:latin typeface="Ipa-samd Uclphon1 SILDoulosL" pitchFamily="2" charset="2"/>
              </a:rPr>
              <a:t>OI</a:t>
            </a:r>
            <a:r>
              <a:rPr lang="fr-FR" dirty="0"/>
              <a:t>/ </a:t>
            </a:r>
            <a:r>
              <a:rPr lang="fr-FR" dirty="0" err="1" smtClean="0"/>
              <a:t>is</a:t>
            </a:r>
            <a:r>
              <a:rPr lang="fr-FR" dirty="0" smtClean="0"/>
              <a:t> not </a:t>
            </a:r>
            <a:r>
              <a:rPr lang="fr-FR" dirty="0" err="1" smtClean="0"/>
              <a:t>represented</a:t>
            </a:r>
            <a:r>
              <a:rPr lang="fr-FR" dirty="0" smtClean="0"/>
              <a:t> </a:t>
            </a:r>
            <a:r>
              <a:rPr lang="fr-FR" dirty="0" err="1" smtClean="0"/>
              <a:t>with</a:t>
            </a:r>
            <a:r>
              <a:rPr lang="fr-FR" dirty="0" smtClean="0"/>
              <a:t> </a:t>
            </a:r>
            <a:r>
              <a:rPr lang="fr-FR" dirty="0" err="1" smtClean="0"/>
              <a:t>forms</a:t>
            </a:r>
            <a:r>
              <a:rPr lang="fr-FR" dirty="0" smtClean="0"/>
              <a:t> </a:t>
            </a:r>
            <a:r>
              <a:rPr lang="fr-FR" dirty="0" err="1" smtClean="0"/>
              <a:t>such</a:t>
            </a:r>
            <a:r>
              <a:rPr lang="fr-FR" dirty="0" smtClean="0"/>
              <a:t> as </a:t>
            </a:r>
            <a:r>
              <a:rPr lang="fr-FR" i="1" dirty="0" err="1" smtClean="0"/>
              <a:t>toim</a:t>
            </a:r>
            <a:r>
              <a:rPr lang="fr-FR" i="1" dirty="0" smtClean="0"/>
              <a:t>(e</a:t>
            </a:r>
            <a:r>
              <a:rPr lang="fr-FR" i="1" dirty="0"/>
              <a:t>)</a:t>
            </a:r>
            <a:r>
              <a:rPr lang="fr-FR" dirty="0"/>
              <a:t> </a:t>
            </a:r>
            <a:r>
              <a:rPr lang="fr-FR" dirty="0" smtClean="0"/>
              <a:t>for </a:t>
            </a:r>
            <a:r>
              <a:rPr lang="fr-FR" i="1" dirty="0" smtClean="0"/>
              <a:t>time</a:t>
            </a:r>
            <a:r>
              <a:rPr lang="fr-FR" dirty="0" smtClean="0"/>
              <a:t> or </a:t>
            </a:r>
            <a:r>
              <a:rPr lang="fr-FR" i="1" dirty="0" smtClean="0"/>
              <a:t>foin(e</a:t>
            </a:r>
            <a:r>
              <a:rPr lang="fr-FR" i="1" dirty="0"/>
              <a:t>)</a:t>
            </a:r>
            <a:r>
              <a:rPr lang="fr-FR" dirty="0"/>
              <a:t> </a:t>
            </a:r>
            <a:r>
              <a:rPr lang="fr-FR" dirty="0" smtClean="0"/>
              <a:t>for </a:t>
            </a:r>
            <a:r>
              <a:rPr lang="fr-FR" i="1" dirty="0" smtClean="0"/>
              <a:t>fine</a:t>
            </a:r>
            <a:r>
              <a:rPr lang="fr-FR" dirty="0" smtClean="0"/>
              <a:t> </a:t>
            </a:r>
            <a:r>
              <a:rPr lang="fr-FR" dirty="0" err="1" smtClean="0"/>
              <a:t>probably</a:t>
            </a:r>
            <a:r>
              <a:rPr lang="fr-FR" dirty="0" smtClean="0"/>
              <a:t> </a:t>
            </a:r>
            <a:r>
              <a:rPr lang="fr-FR" dirty="0" err="1" smtClean="0"/>
              <a:t>because</a:t>
            </a:r>
            <a:r>
              <a:rPr lang="fr-FR" dirty="0" smtClean="0"/>
              <a:t> </a:t>
            </a:r>
            <a:r>
              <a:rPr lang="fr-FR" dirty="0" err="1" smtClean="0"/>
              <a:t>this</a:t>
            </a:r>
            <a:r>
              <a:rPr lang="fr-FR" dirty="0" smtClean="0"/>
              <a:t> </a:t>
            </a:r>
            <a:r>
              <a:rPr lang="fr-FR" dirty="0" err="1" smtClean="0"/>
              <a:t>sequence</a:t>
            </a:r>
            <a:r>
              <a:rPr lang="fr-FR" dirty="0" smtClean="0"/>
              <a:t> </a:t>
            </a:r>
            <a:r>
              <a:rPr lang="fr-FR" dirty="0" err="1" smtClean="0"/>
              <a:t>is</a:t>
            </a:r>
            <a:r>
              <a:rPr lang="fr-FR" dirty="0" smtClean="0"/>
              <a:t> rare in English.</a:t>
            </a:r>
          </a:p>
          <a:p>
            <a:pPr marL="0" indent="0">
              <a:buNone/>
            </a:pPr>
            <a:endParaRPr lang="fr-FR" dirty="0"/>
          </a:p>
          <a:p>
            <a:endParaRPr lang="fr-FR" dirty="0"/>
          </a:p>
        </p:txBody>
      </p:sp>
    </p:spTree>
    <p:extLst>
      <p:ext uri="{BB962C8B-B14F-4D97-AF65-F5344CB8AC3E}">
        <p14:creationId xmlns:p14="http://schemas.microsoft.com/office/powerpoint/2010/main" val="179848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Accent </a:t>
            </a:r>
            <a:r>
              <a:rPr lang="fr-FR" b="1" dirty="0" err="1" smtClean="0"/>
              <a:t>encoding</a:t>
            </a:r>
            <a:endParaRPr lang="fr-FR" dirty="0"/>
          </a:p>
        </p:txBody>
      </p:sp>
      <p:sp>
        <p:nvSpPr>
          <p:cNvPr id="4" name="Espace réservé du contenu 3"/>
          <p:cNvSpPr>
            <a:spLocks noGrp="1"/>
          </p:cNvSpPr>
          <p:nvPr>
            <p:ph idx="1"/>
          </p:nvPr>
        </p:nvSpPr>
        <p:spPr/>
        <p:txBody>
          <a:bodyPr/>
          <a:lstStyle/>
          <a:p>
            <a:r>
              <a:rPr lang="fr-FR" dirty="0" err="1" smtClean="0"/>
              <a:t>Why</a:t>
            </a:r>
            <a:r>
              <a:rPr lang="fr-FR" dirty="0" smtClean="0"/>
              <a:t> </a:t>
            </a:r>
            <a:r>
              <a:rPr lang="fr-FR" dirty="0" err="1" smtClean="0"/>
              <a:t>am</a:t>
            </a:r>
            <a:r>
              <a:rPr lang="fr-FR" dirty="0" smtClean="0"/>
              <a:t> I </a:t>
            </a:r>
            <a:r>
              <a:rPr lang="fr-FR" dirty="0" err="1" smtClean="0"/>
              <a:t>so</a:t>
            </a:r>
            <a:r>
              <a:rPr lang="fr-FR" dirty="0" smtClean="0"/>
              <a:t> </a:t>
            </a:r>
            <a:r>
              <a:rPr lang="fr-FR" b="1" u="sng" dirty="0" smtClean="0"/>
              <a:t>‘</a:t>
            </a:r>
            <a:r>
              <a:rPr lang="fr-FR" dirty="0" smtClean="0"/>
              <a:t>omble? </a:t>
            </a:r>
            <a:r>
              <a:rPr lang="fr-FR" dirty="0" err="1" smtClean="0"/>
              <a:t>Because</a:t>
            </a:r>
            <a:r>
              <a:rPr lang="fr-FR" dirty="0" smtClean="0"/>
              <a:t> I </a:t>
            </a:r>
            <a:r>
              <a:rPr lang="fr-FR" dirty="0" err="1" smtClean="0"/>
              <a:t>am</a:t>
            </a:r>
            <a:r>
              <a:rPr lang="fr-FR" dirty="0" smtClean="0"/>
              <a:t> </a:t>
            </a:r>
            <a:r>
              <a:rPr lang="fr-FR" b="1" u="sng" dirty="0" smtClean="0"/>
              <a:t>da</a:t>
            </a:r>
            <a:r>
              <a:rPr lang="fr-FR" dirty="0" smtClean="0"/>
              <a:t> boss </a:t>
            </a:r>
            <a:r>
              <a:rPr lang="fr-FR" b="1" u="sng" dirty="0" smtClean="0"/>
              <a:t>o’</a:t>
            </a:r>
            <a:r>
              <a:rPr lang="fr-FR" dirty="0" smtClean="0"/>
              <a:t> </a:t>
            </a:r>
            <a:r>
              <a:rPr lang="fr-FR" b="1" u="sng" dirty="0" smtClean="0"/>
              <a:t>da</a:t>
            </a:r>
            <a:r>
              <a:rPr lang="fr-FR" dirty="0" smtClean="0"/>
              <a:t> </a:t>
            </a:r>
            <a:r>
              <a:rPr lang="fr-FR" dirty="0" err="1" smtClean="0"/>
              <a:t>most</a:t>
            </a:r>
            <a:r>
              <a:rPr lang="fr-FR" dirty="0" smtClean="0"/>
              <a:t> </a:t>
            </a:r>
            <a:r>
              <a:rPr lang="fr-FR" b="1" u="sng" dirty="0" smtClean="0"/>
              <a:t>‘o</a:t>
            </a:r>
            <a:r>
              <a:rPr lang="fr-FR" dirty="0" smtClean="0"/>
              <a:t>mble institution in </a:t>
            </a:r>
            <a:r>
              <a:rPr lang="fr-FR" b="1" u="sng" dirty="0" smtClean="0"/>
              <a:t>da </a:t>
            </a:r>
            <a:r>
              <a:rPr lang="fr-FR" dirty="0" smtClean="0"/>
              <a:t>world – </a:t>
            </a:r>
            <a:r>
              <a:rPr lang="fr-FR" b="1" u="sng" dirty="0" smtClean="0"/>
              <a:t>Da </a:t>
            </a:r>
            <a:r>
              <a:rPr lang="fr-FR" dirty="0" smtClean="0"/>
              <a:t>Roman </a:t>
            </a:r>
            <a:r>
              <a:rPr lang="fr-FR" dirty="0" err="1" smtClean="0"/>
              <a:t>Ca</a:t>
            </a:r>
            <a:r>
              <a:rPr lang="fr-FR" b="1" u="sng" dirty="0" err="1" smtClean="0"/>
              <a:t>t</a:t>
            </a:r>
            <a:r>
              <a:rPr lang="fr-FR" dirty="0" err="1" smtClean="0"/>
              <a:t>lick</a:t>
            </a:r>
            <a:r>
              <a:rPr lang="fr-FR" dirty="0" smtClean="0"/>
              <a:t> </a:t>
            </a:r>
            <a:r>
              <a:rPr lang="fr-FR" dirty="0" err="1" smtClean="0"/>
              <a:t>Ch</a:t>
            </a:r>
            <a:r>
              <a:rPr lang="fr-FR" b="1" u="sng" dirty="0" err="1" smtClean="0"/>
              <a:t>oy</a:t>
            </a:r>
            <a:r>
              <a:rPr lang="fr-FR" dirty="0" err="1" smtClean="0"/>
              <a:t>ch</a:t>
            </a:r>
            <a:r>
              <a:rPr lang="fr-FR" dirty="0"/>
              <a:t>!</a:t>
            </a:r>
            <a:endParaRPr lang="fr-FR" dirty="0" smtClean="0"/>
          </a:p>
          <a:p>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87122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88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South American accent?</a:t>
            </a:r>
            <a:endParaRPr lang="fr-FR" dirty="0"/>
          </a:p>
        </p:txBody>
      </p:sp>
      <p:sp>
        <p:nvSpPr>
          <p:cNvPr id="3" name="Espace réservé du contenu 2"/>
          <p:cNvSpPr>
            <a:spLocks noGrp="1"/>
          </p:cNvSpPr>
          <p:nvPr>
            <p:ph idx="1"/>
          </p:nvPr>
        </p:nvSpPr>
        <p:spPr/>
        <p:txBody>
          <a:bodyPr/>
          <a:lstStyle/>
          <a:p>
            <a:r>
              <a:rPr lang="fr-FR" dirty="0" smtClean="0"/>
              <a:t>H-</a:t>
            </a:r>
            <a:r>
              <a:rPr lang="fr-FR" dirty="0" err="1" smtClean="0"/>
              <a:t>dropping</a:t>
            </a:r>
            <a:r>
              <a:rPr lang="fr-FR" dirty="0" smtClean="0"/>
              <a:t> (‘omble)</a:t>
            </a:r>
          </a:p>
          <a:p>
            <a:r>
              <a:rPr lang="fr-FR" dirty="0" smtClean="0"/>
              <a:t>TH-</a:t>
            </a:r>
            <a:r>
              <a:rPr lang="fr-FR" dirty="0" err="1" smtClean="0"/>
              <a:t>fronting</a:t>
            </a:r>
            <a:r>
              <a:rPr lang="fr-FR" dirty="0" smtClean="0"/>
              <a:t> (d /t) </a:t>
            </a:r>
            <a:r>
              <a:rPr lang="fr-FR" dirty="0" err="1" smtClean="0"/>
              <a:t>instead</a:t>
            </a:r>
            <a:r>
              <a:rPr lang="fr-FR" dirty="0" smtClean="0"/>
              <a:t> of </a:t>
            </a:r>
            <a:r>
              <a:rPr lang="fr-FR" dirty="0" smtClean="0">
                <a:latin typeface="Ipa-samd Uclphon1 SILDoulosL" pitchFamily="2" charset="2"/>
              </a:rPr>
              <a:t>T / D</a:t>
            </a:r>
            <a:r>
              <a:rPr lang="fr-FR" dirty="0" smtClean="0"/>
              <a:t>)</a:t>
            </a:r>
          </a:p>
          <a:p>
            <a:r>
              <a:rPr lang="fr-FR" dirty="0" smtClean="0"/>
              <a:t>o’ </a:t>
            </a:r>
            <a:r>
              <a:rPr lang="fr-FR" dirty="0" err="1" smtClean="0"/>
              <a:t>instead</a:t>
            </a:r>
            <a:r>
              <a:rPr lang="fr-FR" dirty="0" smtClean="0"/>
              <a:t> of </a:t>
            </a:r>
            <a:r>
              <a:rPr lang="fr-FR" dirty="0" smtClean="0">
                <a:latin typeface="Ipa-samd Uclphon1 SILDoulosL" pitchFamily="2" charset="2"/>
              </a:rPr>
              <a:t>/@v</a:t>
            </a:r>
            <a:r>
              <a:rPr lang="fr-FR" dirty="0" smtClean="0"/>
              <a:t>/ (</a:t>
            </a:r>
            <a:r>
              <a:rPr lang="fr-FR" dirty="0" err="1" smtClean="0"/>
              <a:t>weak</a:t>
            </a:r>
            <a:r>
              <a:rPr lang="fr-FR" dirty="0" smtClean="0"/>
              <a:t> </a:t>
            </a:r>
            <a:r>
              <a:rPr lang="fr-FR" dirty="0" err="1" smtClean="0"/>
              <a:t>form</a:t>
            </a:r>
            <a:r>
              <a:rPr lang="fr-FR" dirty="0" smtClean="0"/>
              <a:t> and not </a:t>
            </a:r>
            <a:r>
              <a:rPr lang="fr-FR" dirty="0" err="1" smtClean="0"/>
              <a:t>dialect</a:t>
            </a:r>
            <a:r>
              <a:rPr lang="fr-FR" dirty="0" smtClean="0"/>
              <a:t> </a:t>
            </a:r>
            <a:r>
              <a:rPr lang="fr-FR" dirty="0" err="1" smtClean="0"/>
              <a:t>encoding</a:t>
            </a:r>
            <a:r>
              <a:rPr lang="fr-FR" dirty="0" smtClean="0"/>
              <a:t>)</a:t>
            </a:r>
          </a:p>
          <a:p>
            <a:r>
              <a:rPr lang="fr-FR" dirty="0" smtClean="0"/>
              <a:t>2 lexical </a:t>
            </a:r>
            <a:r>
              <a:rPr lang="fr-FR" dirty="0" err="1" smtClean="0"/>
              <a:t>oddities</a:t>
            </a:r>
            <a:r>
              <a:rPr lang="fr-FR" dirty="0" smtClean="0"/>
              <a:t>: </a:t>
            </a:r>
            <a:r>
              <a:rPr lang="fr-FR" dirty="0" err="1" smtClean="0"/>
              <a:t>Catlick</a:t>
            </a:r>
            <a:r>
              <a:rPr lang="fr-FR" dirty="0" smtClean="0"/>
              <a:t> / </a:t>
            </a:r>
            <a:r>
              <a:rPr lang="fr-FR" dirty="0" err="1" smtClean="0"/>
              <a:t>Ch</a:t>
            </a:r>
            <a:r>
              <a:rPr lang="fr-FR" u="sng" dirty="0" err="1" smtClean="0"/>
              <a:t>oy</a:t>
            </a:r>
            <a:r>
              <a:rPr lang="fr-FR" dirty="0" err="1" smtClean="0"/>
              <a:t>ch</a:t>
            </a:r>
            <a:endParaRPr lang="fr-FR" dirty="0" smtClean="0"/>
          </a:p>
          <a:p>
            <a:pPr marL="0" indent="0">
              <a:buNone/>
            </a:pPr>
            <a:endParaRPr lang="fr-FR" dirty="0"/>
          </a:p>
          <a:p>
            <a:pPr marL="0" indent="0" algn="just">
              <a:buNone/>
            </a:pPr>
            <a:r>
              <a:rPr lang="fr-FR" dirty="0" err="1" smtClean="0"/>
              <a:t>These</a:t>
            </a:r>
            <a:r>
              <a:rPr lang="fr-FR" dirty="0" smtClean="0"/>
              <a:t> </a:t>
            </a:r>
            <a:r>
              <a:rPr lang="fr-FR" dirty="0" err="1" smtClean="0"/>
              <a:t>features</a:t>
            </a:r>
            <a:r>
              <a:rPr lang="fr-FR" dirty="0" smtClean="0"/>
              <a:t> do not </a:t>
            </a:r>
            <a:r>
              <a:rPr lang="fr-FR" dirty="0" err="1" smtClean="0"/>
              <a:t>typically</a:t>
            </a:r>
            <a:r>
              <a:rPr lang="fr-FR" dirty="0" smtClean="0"/>
              <a:t> </a:t>
            </a:r>
            <a:r>
              <a:rPr lang="fr-FR" dirty="0" err="1" smtClean="0"/>
              <a:t>represent</a:t>
            </a:r>
            <a:r>
              <a:rPr lang="fr-FR" dirty="0" smtClean="0"/>
              <a:t> a South American Accent.</a:t>
            </a:r>
            <a:endParaRPr lang="fr-FR" dirty="0"/>
          </a:p>
        </p:txBody>
      </p:sp>
    </p:spTree>
    <p:extLst>
      <p:ext uri="{BB962C8B-B14F-4D97-AF65-F5344CB8AC3E}">
        <p14:creationId xmlns:p14="http://schemas.microsoft.com/office/powerpoint/2010/main" val="132580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about accent </a:t>
            </a:r>
            <a:r>
              <a:rPr lang="fr-FR" dirty="0" err="1" smtClean="0"/>
              <a:t>encoding</a:t>
            </a:r>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smtClean="0"/>
              <a:t>In </a:t>
            </a:r>
            <a:r>
              <a:rPr lang="fr-FR" i="1" dirty="0" smtClean="0"/>
              <a:t>Liza of Lambeth, </a:t>
            </a:r>
            <a:r>
              <a:rPr lang="fr-FR" dirty="0" err="1" smtClean="0"/>
              <a:t>very</a:t>
            </a:r>
            <a:r>
              <a:rPr lang="fr-FR" dirty="0" smtClean="0"/>
              <a:t> few Cockney </a:t>
            </a:r>
            <a:r>
              <a:rPr lang="fr-FR" dirty="0" err="1" smtClean="0"/>
              <a:t>features</a:t>
            </a:r>
            <a:r>
              <a:rPr lang="fr-FR" dirty="0" smtClean="0"/>
              <a:t> are </a:t>
            </a:r>
            <a:r>
              <a:rPr lang="fr-FR" dirty="0" err="1" smtClean="0"/>
              <a:t>actually</a:t>
            </a:r>
            <a:r>
              <a:rPr lang="fr-FR" dirty="0" smtClean="0"/>
              <a:t> </a:t>
            </a:r>
            <a:r>
              <a:rPr lang="fr-FR" dirty="0" err="1" smtClean="0"/>
              <a:t>encoded</a:t>
            </a:r>
            <a:r>
              <a:rPr lang="fr-FR" dirty="0" smtClean="0"/>
              <a:t>.</a:t>
            </a:r>
          </a:p>
          <a:p>
            <a:pPr algn="just"/>
            <a:r>
              <a:rPr lang="fr-FR" dirty="0" err="1" smtClean="0"/>
              <a:t>When</a:t>
            </a:r>
            <a:r>
              <a:rPr lang="fr-FR" dirty="0" smtClean="0"/>
              <a:t> </a:t>
            </a:r>
            <a:r>
              <a:rPr lang="fr-FR" dirty="0" err="1" smtClean="0"/>
              <a:t>they</a:t>
            </a:r>
            <a:r>
              <a:rPr lang="fr-FR" dirty="0" smtClean="0"/>
              <a:t> are, </a:t>
            </a:r>
            <a:r>
              <a:rPr lang="fr-FR" dirty="0" err="1" smtClean="0"/>
              <a:t>they</a:t>
            </a:r>
            <a:r>
              <a:rPr lang="fr-FR" dirty="0" smtClean="0"/>
              <a:t> are </a:t>
            </a:r>
            <a:r>
              <a:rPr lang="fr-FR" dirty="0" err="1" smtClean="0"/>
              <a:t>based</a:t>
            </a:r>
            <a:r>
              <a:rPr lang="fr-FR" dirty="0" smtClean="0"/>
              <a:t> on a </a:t>
            </a:r>
            <a:r>
              <a:rPr lang="fr-FR" dirty="0" err="1" smtClean="0"/>
              <a:t>regular</a:t>
            </a:r>
            <a:r>
              <a:rPr lang="fr-FR" dirty="0" smtClean="0"/>
              <a:t> </a:t>
            </a:r>
            <a:r>
              <a:rPr lang="fr-FR" dirty="0" err="1" smtClean="0"/>
              <a:t>spelling</a:t>
            </a:r>
            <a:r>
              <a:rPr lang="fr-FR" dirty="0" smtClean="0"/>
              <a:t>-to-</a:t>
            </a:r>
            <a:r>
              <a:rPr lang="fr-FR" dirty="0" err="1" smtClean="0"/>
              <a:t>sound</a:t>
            </a:r>
            <a:r>
              <a:rPr lang="fr-FR" dirty="0" smtClean="0"/>
              <a:t> pattern.</a:t>
            </a:r>
          </a:p>
          <a:p>
            <a:pPr algn="just"/>
            <a:r>
              <a:rPr lang="fr-FR" dirty="0" smtClean="0"/>
              <a:t>The </a:t>
            </a:r>
            <a:r>
              <a:rPr lang="fr-FR" dirty="0" err="1" smtClean="0"/>
              <a:t>other</a:t>
            </a:r>
            <a:r>
              <a:rPr lang="fr-FR" dirty="0" smtClean="0"/>
              <a:t> </a:t>
            </a:r>
            <a:r>
              <a:rPr lang="fr-FR" dirty="0" err="1" smtClean="0"/>
              <a:t>features</a:t>
            </a:r>
            <a:r>
              <a:rPr lang="fr-FR" dirty="0" smtClean="0"/>
              <a:t> </a:t>
            </a:r>
            <a:r>
              <a:rPr lang="fr-FR" dirty="0" err="1" smtClean="0"/>
              <a:t>graphically</a:t>
            </a:r>
            <a:r>
              <a:rPr lang="fr-FR" dirty="0" smtClean="0"/>
              <a:t> </a:t>
            </a:r>
            <a:r>
              <a:rPr lang="fr-FR" dirty="0" err="1" smtClean="0"/>
              <a:t>encoded</a:t>
            </a:r>
            <a:r>
              <a:rPr lang="fr-FR" dirty="0" smtClean="0"/>
              <a:t> are </a:t>
            </a:r>
            <a:r>
              <a:rPr lang="fr-FR" dirty="0" err="1" smtClean="0"/>
              <a:t>interpreted</a:t>
            </a:r>
            <a:r>
              <a:rPr lang="fr-FR" dirty="0" smtClean="0"/>
              <a:t> as </a:t>
            </a:r>
            <a:r>
              <a:rPr lang="fr-FR" dirty="0" err="1" smtClean="0"/>
              <a:t>belonging</a:t>
            </a:r>
            <a:r>
              <a:rPr lang="fr-FR" dirty="0" smtClean="0"/>
              <a:t> to Cockney speech.</a:t>
            </a:r>
          </a:p>
          <a:p>
            <a:pPr algn="just"/>
            <a:r>
              <a:rPr lang="fr-FR" dirty="0" smtClean="0"/>
              <a:t>In the Cartoon of the Pope, the </a:t>
            </a:r>
            <a:r>
              <a:rPr lang="fr-FR" dirty="0" err="1" smtClean="0"/>
              <a:t>phonetic</a:t>
            </a:r>
            <a:r>
              <a:rPr lang="fr-FR" dirty="0" smtClean="0"/>
              <a:t> </a:t>
            </a:r>
            <a:r>
              <a:rPr lang="fr-FR" dirty="0" err="1" smtClean="0"/>
              <a:t>features</a:t>
            </a:r>
            <a:r>
              <a:rPr lang="fr-FR" dirty="0" smtClean="0"/>
              <a:t> </a:t>
            </a:r>
            <a:r>
              <a:rPr lang="fr-FR" dirty="0" err="1" smtClean="0"/>
              <a:t>encoded</a:t>
            </a:r>
            <a:r>
              <a:rPr lang="fr-FR" dirty="0" smtClean="0"/>
              <a:t> do not </a:t>
            </a:r>
            <a:r>
              <a:rPr lang="fr-FR" dirty="0" err="1" smtClean="0"/>
              <a:t>represent</a:t>
            </a:r>
            <a:r>
              <a:rPr lang="fr-FR" dirty="0" smtClean="0"/>
              <a:t> a South American accent.</a:t>
            </a:r>
          </a:p>
          <a:p>
            <a:pPr algn="just"/>
            <a:r>
              <a:rPr lang="fr-FR" dirty="0" smtClean="0"/>
              <a:t>In </a:t>
            </a:r>
            <a:r>
              <a:rPr lang="fr-FR" dirty="0" err="1" smtClean="0"/>
              <a:t>both</a:t>
            </a:r>
            <a:r>
              <a:rPr lang="fr-FR" dirty="0" smtClean="0"/>
              <a:t> cases, the cognitive </a:t>
            </a:r>
            <a:r>
              <a:rPr lang="fr-FR" dirty="0" err="1" smtClean="0"/>
              <a:t>framework</a:t>
            </a:r>
            <a:r>
              <a:rPr lang="fr-FR" dirty="0" smtClean="0"/>
              <a:t> of </a:t>
            </a:r>
            <a:r>
              <a:rPr lang="fr-FR" dirty="0" err="1" smtClean="0"/>
              <a:t>readers</a:t>
            </a:r>
            <a:r>
              <a:rPr lang="fr-FR" dirty="0" smtClean="0"/>
              <a:t> </a:t>
            </a:r>
            <a:r>
              <a:rPr lang="fr-FR" dirty="0" err="1" smtClean="0"/>
              <a:t>is</a:t>
            </a:r>
            <a:r>
              <a:rPr lang="fr-FR" dirty="0" smtClean="0"/>
              <a:t> </a:t>
            </a:r>
            <a:r>
              <a:rPr lang="fr-FR" dirty="0" err="1" smtClean="0"/>
              <a:t>re-programmed</a:t>
            </a:r>
            <a:r>
              <a:rPr lang="fr-FR" dirty="0" smtClean="0"/>
              <a:t> to trigger </a:t>
            </a:r>
            <a:r>
              <a:rPr lang="fr-FR" dirty="0" err="1" smtClean="0"/>
              <a:t>specific</a:t>
            </a:r>
            <a:r>
              <a:rPr lang="fr-FR" dirty="0" smtClean="0"/>
              <a:t> </a:t>
            </a:r>
            <a:r>
              <a:rPr lang="fr-FR" dirty="0" err="1" smtClean="0"/>
              <a:t>references</a:t>
            </a:r>
            <a:r>
              <a:rPr lang="fr-FR" dirty="0" smtClean="0"/>
              <a:t> to Cockney or to a South American accent </a:t>
            </a:r>
            <a:r>
              <a:rPr lang="fr-FR" dirty="0" err="1" smtClean="0"/>
              <a:t>even</a:t>
            </a:r>
            <a:r>
              <a:rPr lang="fr-FR" dirty="0" smtClean="0"/>
              <a:t> </a:t>
            </a:r>
            <a:r>
              <a:rPr lang="fr-FR" dirty="0" err="1" smtClean="0"/>
              <a:t>when</a:t>
            </a:r>
            <a:r>
              <a:rPr lang="fr-FR" dirty="0" smtClean="0"/>
              <a:t> the hard </a:t>
            </a:r>
            <a:r>
              <a:rPr lang="fr-FR" dirty="0" err="1" smtClean="0"/>
              <a:t>facts</a:t>
            </a:r>
            <a:r>
              <a:rPr lang="fr-FR" dirty="0" smtClean="0"/>
              <a:t> do not </a:t>
            </a:r>
            <a:r>
              <a:rPr lang="fr-FR" dirty="0" err="1" smtClean="0"/>
              <a:t>represent</a:t>
            </a:r>
            <a:r>
              <a:rPr lang="fr-FR" dirty="0" smtClean="0"/>
              <a:t> a </a:t>
            </a:r>
            <a:r>
              <a:rPr lang="fr-FR" dirty="0" err="1" smtClean="0"/>
              <a:t>particular</a:t>
            </a:r>
            <a:r>
              <a:rPr lang="fr-FR" dirty="0" smtClean="0"/>
              <a:t> accent.</a:t>
            </a:r>
            <a:endParaRPr lang="fr-FR" dirty="0"/>
          </a:p>
        </p:txBody>
      </p:sp>
    </p:spTree>
    <p:extLst>
      <p:ext uri="{BB962C8B-B14F-4D97-AF65-F5344CB8AC3E}">
        <p14:creationId xmlns:p14="http://schemas.microsoft.com/office/powerpoint/2010/main" val="4195430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Attitudinal markers</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err="1" smtClean="0"/>
              <a:t>Paralinguistic</a:t>
            </a:r>
            <a:r>
              <a:rPr lang="fr-FR" b="1" dirty="0" smtClean="0"/>
              <a:t> Vocal </a:t>
            </a:r>
            <a:r>
              <a:rPr lang="fr-FR" b="1" dirty="0" err="1" smtClean="0"/>
              <a:t>Features</a:t>
            </a:r>
            <a:r>
              <a:rPr lang="fr-FR" dirty="0" smtClean="0"/>
              <a:t>:</a:t>
            </a:r>
          </a:p>
          <a:p>
            <a:pPr algn="just"/>
            <a:r>
              <a:rPr lang="en-GB" dirty="0"/>
              <a:t>Paralinguistic features of speech are those which contribute </a:t>
            </a:r>
            <a:r>
              <a:rPr lang="en-GB" b="1" dirty="0"/>
              <a:t>to the expression of attitude by a speaker</a:t>
            </a:r>
            <a:r>
              <a:rPr lang="en-GB" dirty="0"/>
              <a:t>. They are phonetic features of speech which do not form an intrinsic part of the phonological contrasts which make up the verbal message</a:t>
            </a:r>
            <a:r>
              <a:rPr lang="en-GB" dirty="0" smtClean="0"/>
              <a:t>. (</a:t>
            </a:r>
            <a:r>
              <a:rPr lang="en-GB" i="1" dirty="0" smtClean="0"/>
              <a:t>G. Brown, 1990, 112)</a:t>
            </a:r>
            <a:r>
              <a:rPr lang="en-GB" dirty="0"/>
              <a:t> Listening to Spoken English,</a:t>
            </a:r>
            <a:r>
              <a:rPr lang="en-GB" i="1" dirty="0"/>
              <a:t> </a:t>
            </a:r>
            <a:endParaRPr lang="en-GB" i="1" dirty="0" smtClean="0"/>
          </a:p>
          <a:p>
            <a:r>
              <a:rPr lang="en-GB" dirty="0" smtClean="0"/>
              <a:t>What is important is to distinguish </a:t>
            </a:r>
            <a:r>
              <a:rPr lang="en-GB" b="1" dirty="0" smtClean="0"/>
              <a:t>variation from the speaker’s norm</a:t>
            </a:r>
            <a:r>
              <a:rPr lang="en-GB" dirty="0" smtClean="0"/>
              <a:t>.</a:t>
            </a:r>
            <a:endParaRPr lang="fr-FR" dirty="0"/>
          </a:p>
          <a:p>
            <a:endParaRPr lang="fr-FR" dirty="0"/>
          </a:p>
        </p:txBody>
      </p:sp>
    </p:spTree>
    <p:extLst>
      <p:ext uri="{BB962C8B-B14F-4D97-AF65-F5344CB8AC3E}">
        <p14:creationId xmlns:p14="http://schemas.microsoft.com/office/powerpoint/2010/main" val="2283052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686800" cy="91480"/>
          </a:xfrm>
        </p:spPr>
        <p:txBody>
          <a:bodyPr>
            <a:normAutofit fontScale="90000"/>
          </a:bodyPr>
          <a:lstStyle/>
          <a:p>
            <a:endParaRPr lang="fr-FR"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836712"/>
            <a:ext cx="568863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81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PVF</a:t>
            </a:r>
            <a:endParaRPr lang="fr-FR" dirty="0"/>
          </a:p>
        </p:txBody>
      </p:sp>
      <p:sp>
        <p:nvSpPr>
          <p:cNvPr id="3" name="Espace réservé du contenu 2"/>
          <p:cNvSpPr>
            <a:spLocks noGrp="1"/>
          </p:cNvSpPr>
          <p:nvPr>
            <p:ph idx="1"/>
          </p:nvPr>
        </p:nvSpPr>
        <p:spPr/>
        <p:txBody>
          <a:bodyPr>
            <a:normAutofit fontScale="92500" lnSpcReduction="20000"/>
          </a:bodyPr>
          <a:lstStyle/>
          <a:p>
            <a:pPr algn="just"/>
            <a:r>
              <a:rPr lang="en-GB" dirty="0"/>
              <a:t>The combination of some of these features is typical of certain attitudes or emotions. </a:t>
            </a:r>
            <a:endParaRPr lang="en-GB" dirty="0" smtClean="0"/>
          </a:p>
          <a:p>
            <a:pPr algn="just"/>
            <a:r>
              <a:rPr lang="en-GB" dirty="0" smtClean="0"/>
              <a:t>However</a:t>
            </a:r>
            <a:r>
              <a:rPr lang="en-GB" dirty="0"/>
              <a:t>, there is </a:t>
            </a:r>
            <a:r>
              <a:rPr lang="en-GB" b="1" dirty="0"/>
              <a:t>no direct mapping between a given feature and a particular emotion</a:t>
            </a:r>
            <a:r>
              <a:rPr lang="en-GB" dirty="0"/>
              <a:t>. </a:t>
            </a:r>
            <a:endParaRPr lang="en-GB" dirty="0" smtClean="0"/>
          </a:p>
          <a:p>
            <a:pPr algn="just"/>
            <a:r>
              <a:rPr lang="en-GB" dirty="0" smtClean="0"/>
              <a:t>When </a:t>
            </a:r>
            <a:r>
              <a:rPr lang="en-GB" dirty="0"/>
              <a:t>dealing with written texts, references to PVFs are not always straightforwardly encoded and </a:t>
            </a:r>
            <a:r>
              <a:rPr lang="en-GB" dirty="0" smtClean="0"/>
              <a:t>a </a:t>
            </a:r>
            <a:r>
              <a:rPr lang="en-GB" dirty="0"/>
              <a:t>certain amount of literary convention exists. </a:t>
            </a:r>
            <a:endParaRPr lang="en-GB" dirty="0" smtClean="0"/>
          </a:p>
          <a:p>
            <a:pPr algn="just"/>
            <a:r>
              <a:rPr lang="en-GB" i="1" dirty="0" smtClean="0"/>
              <a:t>“‘</a:t>
            </a:r>
            <a:r>
              <a:rPr lang="en-GB" i="1" dirty="0"/>
              <a:t>I love you’, she smiled”</a:t>
            </a:r>
            <a:r>
              <a:rPr lang="en-GB" dirty="0"/>
              <a:t> </a:t>
            </a:r>
            <a:endParaRPr lang="en-GB" dirty="0" smtClean="0"/>
          </a:p>
          <a:p>
            <a:pPr algn="just"/>
            <a:r>
              <a:rPr lang="en-GB" i="1" dirty="0" smtClean="0"/>
              <a:t>(?) “‘</a:t>
            </a:r>
            <a:r>
              <a:rPr lang="en-GB" i="1" dirty="0"/>
              <a:t>I love you’, she said with deliberate articulatory precision”</a:t>
            </a:r>
            <a:r>
              <a:rPr lang="en-GB" dirty="0"/>
              <a:t>. </a:t>
            </a:r>
            <a:endParaRPr lang="fr-FR" dirty="0"/>
          </a:p>
          <a:p>
            <a:pPr marL="0" indent="0">
              <a:buNone/>
            </a:pPr>
            <a:endParaRPr lang="fr-FR" dirty="0"/>
          </a:p>
          <a:p>
            <a:endParaRPr lang="fr-FR" dirty="0"/>
          </a:p>
        </p:txBody>
      </p:sp>
    </p:spTree>
    <p:extLst>
      <p:ext uri="{BB962C8B-B14F-4D97-AF65-F5344CB8AC3E}">
        <p14:creationId xmlns:p14="http://schemas.microsoft.com/office/powerpoint/2010/main" val="365893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Stylistique anglaise</a:t>
            </a:r>
            <a:endParaRPr lang="fr-FR" dirty="0"/>
          </a:p>
        </p:txBody>
      </p:sp>
      <p:sp>
        <p:nvSpPr>
          <p:cNvPr id="3" name="Espace réservé du contenu 2"/>
          <p:cNvSpPr>
            <a:spLocks noGrp="1"/>
          </p:cNvSpPr>
          <p:nvPr>
            <p:ph idx="1"/>
          </p:nvPr>
        </p:nvSpPr>
        <p:spPr/>
        <p:txBody>
          <a:bodyPr>
            <a:normAutofit/>
          </a:bodyPr>
          <a:lstStyle/>
          <a:p>
            <a:pPr lvl="1"/>
            <a:r>
              <a:rPr lang="fr-FR" i="1" dirty="0" smtClean="0"/>
              <a:t>Société </a:t>
            </a:r>
            <a:r>
              <a:rPr lang="fr-FR" i="1" dirty="0" smtClean="0"/>
              <a:t>de Stylistique anglaise </a:t>
            </a:r>
            <a:r>
              <a:rPr lang="fr-FR" dirty="0" smtClean="0"/>
              <a:t>(SSA)</a:t>
            </a:r>
          </a:p>
          <a:p>
            <a:pPr lvl="1"/>
            <a:r>
              <a:rPr lang="fr-FR" i="1" dirty="0" err="1" smtClean="0"/>
              <a:t>Poetics</a:t>
            </a:r>
            <a:r>
              <a:rPr lang="fr-FR" i="1" dirty="0" smtClean="0"/>
              <a:t> &amp; </a:t>
            </a:r>
            <a:r>
              <a:rPr lang="fr-FR" i="1" dirty="0" err="1" smtClean="0"/>
              <a:t>Linguistics</a:t>
            </a:r>
            <a:r>
              <a:rPr lang="fr-FR" i="1" dirty="0" smtClean="0"/>
              <a:t> Association </a:t>
            </a:r>
            <a:r>
              <a:rPr lang="fr-FR" dirty="0" smtClean="0"/>
              <a:t>(PALA)</a:t>
            </a:r>
          </a:p>
          <a:p>
            <a:r>
              <a:rPr lang="fr-FR" b="1" dirty="0" smtClean="0"/>
              <a:t>Mick </a:t>
            </a:r>
            <a:r>
              <a:rPr lang="fr-FR" b="1" dirty="0" smtClean="0"/>
              <a:t>Short </a:t>
            </a:r>
            <a:r>
              <a:rPr lang="fr-FR" dirty="0" smtClean="0"/>
              <a:t>&amp; </a:t>
            </a:r>
            <a:r>
              <a:rPr lang="fr-FR" b="1" dirty="0" smtClean="0"/>
              <a:t>Geoff </a:t>
            </a:r>
            <a:r>
              <a:rPr lang="fr-FR" b="1" dirty="0" err="1" smtClean="0"/>
              <a:t>Leech</a:t>
            </a:r>
            <a:r>
              <a:rPr lang="fr-FR" b="1" dirty="0" smtClean="0"/>
              <a:t> </a:t>
            </a:r>
            <a:r>
              <a:rPr lang="fr-FR" dirty="0" smtClean="0"/>
              <a:t>(</a:t>
            </a:r>
            <a:r>
              <a:rPr lang="fr-FR" dirty="0" err="1" smtClean="0"/>
              <a:t>University</a:t>
            </a:r>
            <a:r>
              <a:rPr lang="fr-FR" dirty="0" smtClean="0"/>
              <a:t> of Lancaster)</a:t>
            </a:r>
          </a:p>
          <a:p>
            <a:r>
              <a:rPr lang="fr-FR" b="1" i="1" dirty="0" smtClean="0"/>
              <a:t>Style in Fiction</a:t>
            </a:r>
          </a:p>
          <a:p>
            <a:pPr marL="0" indent="0">
              <a:buNone/>
            </a:pPr>
            <a:r>
              <a:rPr lang="fr-FR" sz="2800" i="1" dirty="0" smtClean="0"/>
              <a:t>G. </a:t>
            </a:r>
            <a:r>
              <a:rPr lang="fr-FR" sz="2800" i="1" dirty="0" err="1" smtClean="0"/>
              <a:t>Leech</a:t>
            </a:r>
            <a:r>
              <a:rPr lang="fr-FR" sz="2800" i="1" dirty="0" smtClean="0"/>
              <a:t> &amp; M. Short</a:t>
            </a:r>
          </a:p>
          <a:p>
            <a:pPr marL="0" indent="0">
              <a:buNone/>
            </a:pPr>
            <a:r>
              <a:rPr lang="fr-FR" sz="2800" i="1" dirty="0" smtClean="0"/>
              <a:t>Longman, </a:t>
            </a:r>
            <a:r>
              <a:rPr lang="fr-FR" sz="2800" i="1" dirty="0" smtClean="0"/>
              <a:t>[1981] </a:t>
            </a:r>
            <a:r>
              <a:rPr lang="fr-FR" sz="2800" i="1" dirty="0" smtClean="0"/>
              <a:t>2007</a:t>
            </a:r>
            <a:endParaRPr lang="fr-FR" sz="28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956" y="3501008"/>
            <a:ext cx="2066921" cy="289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88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686800" cy="576064"/>
          </a:xfrm>
        </p:spPr>
        <p:txBody>
          <a:bodyPr>
            <a:normAutofit fontScale="90000"/>
          </a:bodyPr>
          <a:lstStyle/>
          <a:p>
            <a:r>
              <a:rPr lang="fr-FR" dirty="0" smtClean="0"/>
              <a:t>PVF</a:t>
            </a:r>
            <a:endParaRPr lang="fr-FR" dirty="0"/>
          </a:p>
        </p:txBody>
      </p:sp>
      <p:sp>
        <p:nvSpPr>
          <p:cNvPr id="3" name="Espace réservé du contenu 2"/>
          <p:cNvSpPr>
            <a:spLocks noGrp="1"/>
          </p:cNvSpPr>
          <p:nvPr>
            <p:ph idx="1"/>
          </p:nvPr>
        </p:nvSpPr>
        <p:spPr>
          <a:xfrm>
            <a:off x="304800" y="1196752"/>
            <a:ext cx="8686800" cy="5184576"/>
          </a:xfrm>
        </p:spPr>
        <p:txBody>
          <a:bodyPr>
            <a:normAutofit fontScale="62500" lnSpcReduction="20000"/>
          </a:bodyPr>
          <a:lstStyle/>
          <a:p>
            <a:pPr marL="0" indent="0">
              <a:buNone/>
            </a:pPr>
            <a:endParaRPr lang="fr-FR" dirty="0"/>
          </a:p>
          <a:p>
            <a:r>
              <a:rPr lang="en-GB" i="1" dirty="0"/>
              <a:t>She said loudly</a:t>
            </a:r>
            <a:r>
              <a:rPr lang="en-GB" dirty="0"/>
              <a:t> (phonetic feature encoded)</a:t>
            </a:r>
            <a:endParaRPr lang="fr-FR" dirty="0"/>
          </a:p>
          <a:p>
            <a:r>
              <a:rPr lang="en-GB" i="1" dirty="0"/>
              <a:t>She said irritably</a:t>
            </a:r>
            <a:r>
              <a:rPr lang="en-GB" dirty="0"/>
              <a:t> (attitude encoded)</a:t>
            </a:r>
            <a:endParaRPr lang="fr-FR" dirty="0"/>
          </a:p>
          <a:p>
            <a:pPr marL="0" indent="0">
              <a:buNone/>
            </a:pPr>
            <a:endParaRPr lang="fr-FR" dirty="0"/>
          </a:p>
          <a:p>
            <a:r>
              <a:rPr lang="en-GB" dirty="0" smtClean="0"/>
              <a:t>A </a:t>
            </a:r>
            <a:r>
              <a:rPr lang="en-GB" dirty="0"/>
              <a:t>certain amount of inference is needed and interpreting these comments is heavily context-dependent. </a:t>
            </a:r>
            <a:r>
              <a:rPr lang="en-GB" dirty="0" smtClean="0"/>
              <a:t>A </a:t>
            </a:r>
            <a:r>
              <a:rPr lang="en-GB" dirty="0"/>
              <a:t>loud voice can be triggered by </a:t>
            </a:r>
            <a:r>
              <a:rPr lang="en-GB" b="1" dirty="0"/>
              <a:t>anger</a:t>
            </a:r>
            <a:r>
              <a:rPr lang="en-GB" dirty="0"/>
              <a:t> or by </a:t>
            </a:r>
            <a:r>
              <a:rPr lang="en-GB" b="1" dirty="0"/>
              <a:t>happiness</a:t>
            </a:r>
            <a:r>
              <a:rPr lang="en-GB" dirty="0"/>
              <a:t>. </a:t>
            </a:r>
            <a:endParaRPr lang="en-GB" dirty="0" smtClean="0"/>
          </a:p>
          <a:p>
            <a:pPr marL="0" indent="0">
              <a:buNone/>
            </a:pPr>
            <a:endParaRPr lang="fr-FR" dirty="0"/>
          </a:p>
          <a:p>
            <a:r>
              <a:rPr lang="en-GB" dirty="0"/>
              <a:t>“This is beyond every thing!” </a:t>
            </a:r>
            <a:r>
              <a:rPr lang="en-GB" b="1" dirty="0"/>
              <a:t>exclaimed</a:t>
            </a:r>
            <a:r>
              <a:rPr lang="en-GB" dirty="0"/>
              <a:t> </a:t>
            </a:r>
            <a:r>
              <a:rPr lang="en-GB" dirty="0" err="1"/>
              <a:t>Elinor</a:t>
            </a:r>
            <a:r>
              <a:rPr lang="en-GB" dirty="0"/>
              <a:t>.  (</a:t>
            </a:r>
            <a:r>
              <a:rPr lang="en-GB" dirty="0">
                <a:solidFill>
                  <a:schemeClr val="accent1">
                    <a:lumMod val="50000"/>
                  </a:schemeClr>
                </a:solidFill>
              </a:rPr>
              <a:t>phonetic feature encoded</a:t>
            </a:r>
            <a:r>
              <a:rPr lang="en-GB" dirty="0"/>
              <a:t>). Jane Austen, </a:t>
            </a:r>
            <a:r>
              <a:rPr lang="en-GB" i="1" dirty="0"/>
              <a:t>Sense and Sensibility</a:t>
            </a:r>
            <a:r>
              <a:rPr lang="en-GB" dirty="0"/>
              <a:t> (177).</a:t>
            </a:r>
            <a:endParaRPr lang="fr-FR" dirty="0"/>
          </a:p>
          <a:p>
            <a:pPr marL="0" indent="0">
              <a:buNone/>
            </a:pPr>
            <a:r>
              <a:rPr lang="en-GB" dirty="0"/>
              <a:t> </a:t>
            </a:r>
            <a:endParaRPr lang="fr-FR" dirty="0"/>
          </a:p>
          <a:p>
            <a:r>
              <a:rPr lang="en-GB" dirty="0"/>
              <a:t>“Perhaps, then,” he </a:t>
            </a:r>
            <a:r>
              <a:rPr lang="en-GB" b="1" dirty="0"/>
              <a:t>hesitatingly replied</a:t>
            </a:r>
            <a:r>
              <a:rPr lang="en-GB" dirty="0"/>
              <a:t>, (</a:t>
            </a:r>
            <a:r>
              <a:rPr lang="en-GB" dirty="0">
                <a:solidFill>
                  <a:schemeClr val="accent1">
                    <a:lumMod val="50000"/>
                  </a:schemeClr>
                </a:solidFill>
              </a:rPr>
              <a:t>attitude encoded</a:t>
            </a:r>
            <a:r>
              <a:rPr lang="en-GB" dirty="0"/>
              <a:t>) “what I heard this morning may be – there may be more truth in it than I could believe possible at first. Jane Austen, </a:t>
            </a:r>
            <a:r>
              <a:rPr lang="en-GB" i="1" dirty="0"/>
              <a:t>Sense and Sensibility</a:t>
            </a:r>
            <a:r>
              <a:rPr lang="en-GB" dirty="0"/>
              <a:t> (167).</a:t>
            </a:r>
            <a:endParaRPr lang="fr-FR" dirty="0"/>
          </a:p>
          <a:p>
            <a:pPr marL="0" indent="0">
              <a:buNone/>
            </a:pPr>
            <a:r>
              <a:rPr lang="en-GB" dirty="0"/>
              <a:t> </a:t>
            </a:r>
            <a:endParaRPr lang="fr-FR" dirty="0"/>
          </a:p>
          <a:p>
            <a:r>
              <a:rPr lang="en-GB" dirty="0" smtClean="0"/>
              <a:t>“</a:t>
            </a:r>
            <a:r>
              <a:rPr lang="en-GB" dirty="0"/>
              <a:t>But have you note received my notes?” </a:t>
            </a:r>
            <a:r>
              <a:rPr lang="en-GB" b="1" dirty="0"/>
              <a:t>cried</a:t>
            </a:r>
            <a:r>
              <a:rPr lang="en-GB" dirty="0"/>
              <a:t> (</a:t>
            </a:r>
            <a:r>
              <a:rPr lang="en-GB" dirty="0">
                <a:solidFill>
                  <a:schemeClr val="accent1">
                    <a:lumMod val="50000"/>
                  </a:schemeClr>
                </a:solidFill>
              </a:rPr>
              <a:t>phonetic features encoded</a:t>
            </a:r>
            <a:r>
              <a:rPr lang="en-GB" dirty="0"/>
              <a:t>) Marianne </a:t>
            </a:r>
            <a:r>
              <a:rPr lang="en-GB" b="1" dirty="0"/>
              <a:t>in the wildest anxiety </a:t>
            </a:r>
            <a:r>
              <a:rPr lang="en-GB" dirty="0"/>
              <a:t>(</a:t>
            </a:r>
            <a:r>
              <a:rPr lang="en-GB" dirty="0">
                <a:solidFill>
                  <a:schemeClr val="accent1">
                    <a:lumMod val="50000"/>
                  </a:schemeClr>
                </a:solidFill>
              </a:rPr>
              <a:t>attitude encoded</a:t>
            </a:r>
            <a:r>
              <a:rPr lang="en-GB" dirty="0"/>
              <a:t>). Jane Austen, </a:t>
            </a:r>
            <a:r>
              <a:rPr lang="en-GB" i="1" dirty="0"/>
              <a:t>Sense and Sensibility</a:t>
            </a:r>
            <a:r>
              <a:rPr lang="en-GB" dirty="0"/>
              <a:t> (149</a:t>
            </a:r>
            <a:r>
              <a:rPr lang="en-GB" dirty="0" smtClean="0"/>
              <a:t>).</a:t>
            </a:r>
            <a:r>
              <a:rPr lang="en-GB" dirty="0"/>
              <a:t> </a:t>
            </a:r>
            <a:endParaRPr lang="fr-FR" dirty="0"/>
          </a:p>
          <a:p>
            <a:endParaRPr lang="fr-FR" dirty="0"/>
          </a:p>
        </p:txBody>
      </p:sp>
    </p:spTree>
    <p:extLst>
      <p:ext uri="{BB962C8B-B14F-4D97-AF65-F5344CB8AC3E}">
        <p14:creationId xmlns:p14="http://schemas.microsoft.com/office/powerpoint/2010/main" val="323842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686800" cy="91480"/>
          </a:xfrm>
        </p:spPr>
        <p:txBody>
          <a:bodyPr>
            <a:normAutofit fontScale="90000"/>
          </a:bodyPr>
          <a:lstStyle/>
          <a:p>
            <a:endParaRPr lang="fr-FR" dirty="0"/>
          </a:p>
        </p:txBody>
      </p:sp>
      <p:sp>
        <p:nvSpPr>
          <p:cNvPr id="3" name="Espace réservé du contenu 2"/>
          <p:cNvSpPr>
            <a:spLocks noGrp="1"/>
          </p:cNvSpPr>
          <p:nvPr>
            <p:ph idx="1"/>
          </p:nvPr>
        </p:nvSpPr>
        <p:spPr>
          <a:xfrm>
            <a:off x="304800" y="692696"/>
            <a:ext cx="8686800" cy="5904656"/>
          </a:xfrm>
        </p:spPr>
        <p:txBody>
          <a:bodyPr>
            <a:normAutofit fontScale="62500" lnSpcReduction="20000"/>
          </a:bodyPr>
          <a:lstStyle/>
          <a:p>
            <a:pPr marL="0" indent="0">
              <a:buNone/>
            </a:pPr>
            <a:r>
              <a:rPr lang="en-GB" dirty="0"/>
              <a:t> </a:t>
            </a:r>
            <a:endParaRPr lang="fr-FR" dirty="0"/>
          </a:p>
          <a:p>
            <a:pPr algn="just"/>
            <a:r>
              <a:rPr lang="en-GB" dirty="0"/>
              <a:t>The fact that authors do this, that readers habitually cope with it, and that readers-aloud often adopt the same sorts of paralinguistic features to express a given emotion or attitude, suggests that </a:t>
            </a:r>
            <a:r>
              <a:rPr lang="en-GB" b="1" dirty="0"/>
              <a:t>there are regular, conventional, relationships between some descriptive terms and the paralinguistic features which they evoke</a:t>
            </a:r>
            <a:r>
              <a:rPr lang="en-GB" dirty="0"/>
              <a:t>. </a:t>
            </a:r>
            <a:r>
              <a:rPr lang="en-GB" dirty="0" smtClean="0"/>
              <a:t>(Brown, 1990, 114)</a:t>
            </a:r>
            <a:endParaRPr lang="fr-FR" dirty="0"/>
          </a:p>
          <a:p>
            <a:pPr marL="0" indent="0">
              <a:buNone/>
            </a:pPr>
            <a:r>
              <a:rPr lang="en-GB" dirty="0"/>
              <a:t> </a:t>
            </a:r>
            <a:endParaRPr lang="fr-FR" dirty="0"/>
          </a:p>
          <a:p>
            <a:pPr algn="just"/>
            <a:r>
              <a:rPr lang="en-GB" dirty="0" smtClean="0"/>
              <a:t>PVFs </a:t>
            </a:r>
            <a:r>
              <a:rPr lang="en-GB" dirty="0"/>
              <a:t>can either corroborate the actual content of an utterance (</a:t>
            </a:r>
            <a:r>
              <a:rPr lang="en-GB" b="1" i="1" dirty="0"/>
              <a:t>redundancy</a:t>
            </a:r>
            <a:r>
              <a:rPr lang="en-GB" dirty="0"/>
              <a:t>) or contradict it (</a:t>
            </a:r>
            <a:r>
              <a:rPr lang="en-GB" b="1" i="1" dirty="0"/>
              <a:t>discrepancy</a:t>
            </a:r>
            <a:r>
              <a:rPr lang="en-GB" dirty="0"/>
              <a:t>), the latter being rarer in fiction:</a:t>
            </a:r>
            <a:endParaRPr lang="fr-FR" dirty="0"/>
          </a:p>
          <a:p>
            <a:r>
              <a:rPr lang="en-GB" dirty="0"/>
              <a:t> </a:t>
            </a:r>
            <a:endParaRPr lang="fr-FR" dirty="0"/>
          </a:p>
          <a:p>
            <a:r>
              <a:rPr lang="en-GB" dirty="0"/>
              <a:t>“Oh yes, I have!” Felix </a:t>
            </a:r>
            <a:r>
              <a:rPr lang="en-GB" b="1" dirty="0">
                <a:solidFill>
                  <a:schemeClr val="tx1"/>
                </a:solidFill>
              </a:rPr>
              <a:t>declared</a:t>
            </a:r>
            <a:r>
              <a:rPr lang="en-GB" dirty="0"/>
              <a:t>, </a:t>
            </a:r>
            <a:r>
              <a:rPr lang="en-GB" u="sng" dirty="0"/>
              <a:t>with some spirit</a:t>
            </a:r>
            <a:r>
              <a:rPr lang="en-GB" dirty="0"/>
              <a:t>; “before I knew better. But you don’t catch me at it again”. Henry James, </a:t>
            </a:r>
            <a:r>
              <a:rPr lang="en-GB" i="1" dirty="0"/>
              <a:t>The Europeans</a:t>
            </a:r>
            <a:r>
              <a:rPr lang="en-GB" dirty="0"/>
              <a:t> (114). (</a:t>
            </a:r>
            <a:r>
              <a:rPr lang="en-GB" b="1" dirty="0"/>
              <a:t>redundancy</a:t>
            </a:r>
            <a:r>
              <a:rPr lang="en-GB" dirty="0"/>
              <a:t>).</a:t>
            </a:r>
            <a:endParaRPr lang="fr-FR" dirty="0"/>
          </a:p>
          <a:p>
            <a:r>
              <a:rPr lang="en-GB" dirty="0"/>
              <a:t> </a:t>
            </a:r>
            <a:endParaRPr lang="fr-FR" dirty="0"/>
          </a:p>
          <a:p>
            <a:r>
              <a:rPr lang="en-GB" dirty="0"/>
              <a:t>“</a:t>
            </a:r>
            <a:r>
              <a:rPr lang="en-GB" i="1" u="sng" dirty="0"/>
              <a:t>Do</a:t>
            </a:r>
            <a:r>
              <a:rPr lang="en-GB" u="sng" dirty="0"/>
              <a:t> you know I love you?” </a:t>
            </a:r>
            <a:r>
              <a:rPr lang="en-GB" dirty="0"/>
              <a:t>the young man </a:t>
            </a:r>
            <a:r>
              <a:rPr lang="en-GB" b="1" dirty="0"/>
              <a:t>said, jocosely</a:t>
            </a:r>
            <a:r>
              <a:rPr lang="en-GB" dirty="0"/>
              <a:t>, to Isabel. Henry James, </a:t>
            </a:r>
            <a:r>
              <a:rPr lang="en-GB" i="1" dirty="0"/>
              <a:t>Portrait of a Lady</a:t>
            </a:r>
            <a:r>
              <a:rPr lang="en-GB" dirty="0"/>
              <a:t> 327). (</a:t>
            </a:r>
            <a:r>
              <a:rPr lang="en-GB" b="1" dirty="0"/>
              <a:t>discrepancy</a:t>
            </a:r>
            <a:r>
              <a:rPr lang="en-GB" dirty="0" smtClean="0"/>
              <a:t>).</a:t>
            </a:r>
          </a:p>
          <a:p>
            <a:pPr algn="just"/>
            <a:r>
              <a:rPr lang="en-GB" dirty="0"/>
              <a:t>It is believed there are about 600 possible substitutes for </a:t>
            </a:r>
            <a:r>
              <a:rPr lang="en-GB" i="1" dirty="0"/>
              <a:t>said</a:t>
            </a:r>
            <a:r>
              <a:rPr lang="en-GB" dirty="0"/>
              <a:t> after DS and that 20</a:t>
            </a:r>
            <a:r>
              <a:rPr lang="en-GB" baseline="30000" dirty="0"/>
              <a:t>th</a:t>
            </a:r>
            <a:r>
              <a:rPr lang="en-GB" dirty="0"/>
              <a:t> century novelists use only about 50 of them in a given novel (Crystal: 2003). There are major quantitative differences from one author to the next in the use of these “prose stage-directions”. </a:t>
            </a:r>
            <a:endParaRPr lang="fr-FR" dirty="0"/>
          </a:p>
          <a:p>
            <a:pPr marL="0" indent="0">
              <a:buNone/>
            </a:pPr>
            <a:endParaRPr lang="fr-FR" dirty="0"/>
          </a:p>
          <a:p>
            <a:endParaRPr lang="fr-FR" dirty="0"/>
          </a:p>
        </p:txBody>
      </p:sp>
    </p:spTree>
    <p:extLst>
      <p:ext uri="{BB962C8B-B14F-4D97-AF65-F5344CB8AC3E}">
        <p14:creationId xmlns:p14="http://schemas.microsoft.com/office/powerpoint/2010/main" val="586241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Edith Wharton: ‘Copy: a Dialogue’ (1900</a:t>
            </a:r>
            <a:r>
              <a:rPr lang="fr-FR" dirty="0" smtClean="0"/>
              <a:t>) </a:t>
            </a:r>
            <a:r>
              <a:rPr lang="fr-FR" dirty="0" err="1" smtClean="0"/>
              <a:t>Text</a:t>
            </a:r>
            <a:r>
              <a:rPr lang="fr-FR" dirty="0" smtClean="0"/>
              <a:t> 0</a:t>
            </a:r>
            <a:endParaRPr lang="fr-FR" dirty="0"/>
          </a:p>
        </p:txBody>
      </p:sp>
      <p:sp>
        <p:nvSpPr>
          <p:cNvPr id="3" name="Espace réservé du contenu 2"/>
          <p:cNvSpPr>
            <a:spLocks noGrp="1"/>
          </p:cNvSpPr>
          <p:nvPr>
            <p:ph idx="1"/>
          </p:nvPr>
        </p:nvSpPr>
        <p:spPr/>
        <p:txBody>
          <a:bodyPr>
            <a:normAutofit fontScale="70000" lnSpcReduction="20000"/>
          </a:bodyPr>
          <a:lstStyle/>
          <a:p>
            <a:r>
              <a:rPr lang="en-GB" b="1" dirty="0"/>
              <a:t>Ventnor</a:t>
            </a:r>
            <a:r>
              <a:rPr lang="en-GB" dirty="0"/>
              <a:t>. Your letters.</a:t>
            </a:r>
            <a:endParaRPr lang="fr-FR" dirty="0"/>
          </a:p>
          <a:p>
            <a:r>
              <a:rPr lang="en-GB" b="1" dirty="0"/>
              <a:t>Mrs Dale</a:t>
            </a:r>
            <a:r>
              <a:rPr lang="en-GB" dirty="0"/>
              <a:t>. My letters – do you remember them?</a:t>
            </a:r>
            <a:endParaRPr lang="fr-FR" dirty="0"/>
          </a:p>
          <a:p>
            <a:r>
              <a:rPr lang="en-GB" b="1" dirty="0"/>
              <a:t>Ventnor</a:t>
            </a:r>
            <a:r>
              <a:rPr lang="en-GB" dirty="0"/>
              <a:t>. When I don’t, I reread them.</a:t>
            </a:r>
            <a:endParaRPr lang="fr-FR" dirty="0"/>
          </a:p>
          <a:p>
            <a:r>
              <a:rPr lang="en-GB" b="1" dirty="0"/>
              <a:t>Mrs Dale</a:t>
            </a:r>
            <a:r>
              <a:rPr lang="en-GB" dirty="0"/>
              <a:t>. You have them still?</a:t>
            </a:r>
            <a:endParaRPr lang="fr-FR" dirty="0"/>
          </a:p>
          <a:p>
            <a:r>
              <a:rPr lang="en-GB" b="1" dirty="0"/>
              <a:t>Ventnor</a:t>
            </a:r>
            <a:r>
              <a:rPr lang="en-GB" dirty="0"/>
              <a:t>. You haven’t mine, then?</a:t>
            </a:r>
            <a:endParaRPr lang="fr-FR" dirty="0"/>
          </a:p>
          <a:p>
            <a:r>
              <a:rPr lang="en-GB" b="1" dirty="0"/>
              <a:t>Mrs Dale</a:t>
            </a:r>
            <a:r>
              <a:rPr lang="en-GB" dirty="0"/>
              <a:t>. Oh, </a:t>
            </a:r>
            <a:r>
              <a:rPr lang="en-GB" i="1" dirty="0"/>
              <a:t>you</a:t>
            </a:r>
            <a:r>
              <a:rPr lang="en-GB" dirty="0"/>
              <a:t> were a celebrity already. Of course I kept them! Think what they are worth now! I always keep them locked up in my safe over there. </a:t>
            </a:r>
            <a:endParaRPr lang="fr-FR" dirty="0"/>
          </a:p>
          <a:p>
            <a:r>
              <a:rPr lang="en-GB" b="1" dirty="0"/>
              <a:t>Ventnor</a:t>
            </a:r>
            <a:r>
              <a:rPr lang="en-GB" dirty="0"/>
              <a:t>. I always carry yours with me.</a:t>
            </a:r>
            <a:endParaRPr lang="fr-FR" dirty="0"/>
          </a:p>
          <a:p>
            <a:r>
              <a:rPr lang="en-GB" b="1" dirty="0"/>
              <a:t>Mrs Dale</a:t>
            </a:r>
            <a:r>
              <a:rPr lang="en-GB" dirty="0"/>
              <a:t>. You – </a:t>
            </a:r>
            <a:endParaRPr lang="fr-FR" dirty="0"/>
          </a:p>
          <a:p>
            <a:r>
              <a:rPr lang="en-GB" b="1" dirty="0"/>
              <a:t>Ventnor</a:t>
            </a:r>
            <a:r>
              <a:rPr lang="en-GB" dirty="0"/>
              <a:t>. Whenever I go. I have them now.</a:t>
            </a:r>
            <a:endParaRPr lang="fr-FR" dirty="0"/>
          </a:p>
          <a:p>
            <a:r>
              <a:rPr lang="en-GB" b="1" dirty="0"/>
              <a:t>Mrs Dale</a:t>
            </a:r>
            <a:r>
              <a:rPr lang="en-GB" dirty="0"/>
              <a:t>. You – have them with you – now?</a:t>
            </a:r>
            <a:endParaRPr lang="fr-FR" dirty="0"/>
          </a:p>
          <a:p>
            <a:r>
              <a:rPr lang="en-GB" b="1" dirty="0"/>
              <a:t>Ventnor</a:t>
            </a:r>
            <a:r>
              <a:rPr lang="en-GB" dirty="0"/>
              <a:t>. Why not? One never knows –</a:t>
            </a:r>
            <a:endParaRPr lang="fr-FR" dirty="0"/>
          </a:p>
          <a:p>
            <a:endParaRPr lang="fr-FR" dirty="0"/>
          </a:p>
        </p:txBody>
      </p:sp>
    </p:spTree>
    <p:extLst>
      <p:ext uri="{BB962C8B-B14F-4D97-AF65-F5344CB8AC3E}">
        <p14:creationId xmlns:p14="http://schemas.microsoft.com/office/powerpoint/2010/main" val="258890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Edith Wharton: ‘Copy: a Dialogue’ (1900</a:t>
            </a:r>
            <a:r>
              <a:rPr lang="fr-FR" dirty="0" smtClean="0"/>
              <a:t>) </a:t>
            </a:r>
            <a:r>
              <a:rPr lang="fr-FR" dirty="0" err="1" smtClean="0"/>
              <a:t>Text</a:t>
            </a:r>
            <a:r>
              <a:rPr lang="fr-FR" dirty="0" smtClean="0"/>
              <a:t> 1</a:t>
            </a:r>
            <a:endParaRPr lang="fr-FR" dirty="0"/>
          </a:p>
        </p:txBody>
      </p:sp>
      <p:sp>
        <p:nvSpPr>
          <p:cNvPr id="3" name="Espace réservé du contenu 2"/>
          <p:cNvSpPr>
            <a:spLocks noGrp="1"/>
          </p:cNvSpPr>
          <p:nvPr>
            <p:ph idx="1"/>
          </p:nvPr>
        </p:nvSpPr>
        <p:spPr/>
        <p:txBody>
          <a:bodyPr>
            <a:normAutofit fontScale="70000" lnSpcReduction="20000"/>
          </a:bodyPr>
          <a:lstStyle/>
          <a:p>
            <a:r>
              <a:rPr lang="en-GB" b="1" dirty="0"/>
              <a:t>Ventnor</a:t>
            </a:r>
            <a:r>
              <a:rPr lang="en-GB" dirty="0"/>
              <a:t>. Your letters.</a:t>
            </a:r>
            <a:endParaRPr lang="fr-FR" dirty="0"/>
          </a:p>
          <a:p>
            <a:r>
              <a:rPr lang="en-GB" b="1" dirty="0"/>
              <a:t>Mrs Dale </a:t>
            </a:r>
            <a:r>
              <a:rPr lang="en-GB" dirty="0"/>
              <a:t>(</a:t>
            </a:r>
            <a:r>
              <a:rPr lang="en-GB" b="1" i="1" dirty="0">
                <a:solidFill>
                  <a:schemeClr val="accent1">
                    <a:lumMod val="50000"/>
                  </a:schemeClr>
                </a:solidFill>
              </a:rPr>
              <a:t>in a changed voice</a:t>
            </a:r>
            <a:r>
              <a:rPr lang="en-GB" dirty="0"/>
              <a:t>). My letters – do you remember them?</a:t>
            </a:r>
            <a:endParaRPr lang="fr-FR" dirty="0"/>
          </a:p>
          <a:p>
            <a:r>
              <a:rPr lang="en-GB" b="1" dirty="0"/>
              <a:t>Ventnor</a:t>
            </a:r>
            <a:r>
              <a:rPr lang="en-GB" dirty="0"/>
              <a:t>. When I don’t, I reread them.</a:t>
            </a:r>
            <a:endParaRPr lang="fr-FR" dirty="0"/>
          </a:p>
          <a:p>
            <a:r>
              <a:rPr lang="en-GB" b="1" dirty="0"/>
              <a:t>Mrs Dale </a:t>
            </a:r>
            <a:r>
              <a:rPr lang="en-GB" dirty="0"/>
              <a:t>(</a:t>
            </a:r>
            <a:r>
              <a:rPr lang="en-GB" b="1" i="1" dirty="0">
                <a:solidFill>
                  <a:schemeClr val="accent1">
                    <a:lumMod val="50000"/>
                  </a:schemeClr>
                </a:solidFill>
              </a:rPr>
              <a:t>incredulous</a:t>
            </a:r>
            <a:r>
              <a:rPr lang="en-GB" dirty="0"/>
              <a:t>). You have them still?</a:t>
            </a:r>
            <a:endParaRPr lang="fr-FR" dirty="0"/>
          </a:p>
          <a:p>
            <a:r>
              <a:rPr lang="en-GB" b="1" dirty="0"/>
              <a:t>Ventnor </a:t>
            </a:r>
            <a:r>
              <a:rPr lang="en-GB" dirty="0"/>
              <a:t>(</a:t>
            </a:r>
            <a:r>
              <a:rPr lang="en-GB" b="1" i="1" dirty="0">
                <a:solidFill>
                  <a:schemeClr val="accent1">
                    <a:lumMod val="50000"/>
                  </a:schemeClr>
                </a:solidFill>
              </a:rPr>
              <a:t>dejectedly</a:t>
            </a:r>
            <a:r>
              <a:rPr lang="en-GB" dirty="0"/>
              <a:t>). You haven’t mine, then?</a:t>
            </a:r>
            <a:endParaRPr lang="fr-FR" dirty="0"/>
          </a:p>
          <a:p>
            <a:r>
              <a:rPr lang="en-GB" b="1" dirty="0"/>
              <a:t>Mrs Dale </a:t>
            </a:r>
            <a:r>
              <a:rPr lang="en-GB" dirty="0"/>
              <a:t>(</a:t>
            </a:r>
            <a:r>
              <a:rPr lang="en-GB" b="1" i="1" dirty="0">
                <a:solidFill>
                  <a:schemeClr val="accent1">
                    <a:lumMod val="50000"/>
                  </a:schemeClr>
                </a:solidFill>
              </a:rPr>
              <a:t>playfully</a:t>
            </a:r>
            <a:r>
              <a:rPr lang="en-GB" dirty="0"/>
              <a:t>). Oh, </a:t>
            </a:r>
            <a:r>
              <a:rPr lang="en-GB" i="1" dirty="0"/>
              <a:t>you</a:t>
            </a:r>
            <a:r>
              <a:rPr lang="en-GB" dirty="0"/>
              <a:t> were a celebrity already. Of course I kept them! (</a:t>
            </a:r>
            <a:r>
              <a:rPr lang="en-GB" b="1" i="1" dirty="0">
                <a:solidFill>
                  <a:schemeClr val="accent1">
                    <a:lumMod val="50000"/>
                  </a:schemeClr>
                </a:solidFill>
              </a:rPr>
              <a:t>smiling</a:t>
            </a:r>
            <a:r>
              <a:rPr lang="en-GB" dirty="0"/>
              <a:t>) Think what they are worth now! I always keep them locked up in my safe over there. (</a:t>
            </a:r>
            <a:r>
              <a:rPr lang="en-GB" b="1" i="1" dirty="0">
                <a:solidFill>
                  <a:schemeClr val="accent1">
                    <a:lumMod val="50000"/>
                  </a:schemeClr>
                </a:solidFill>
              </a:rPr>
              <a:t>She indicates a cabinet</a:t>
            </a:r>
            <a:r>
              <a:rPr lang="en-GB" dirty="0"/>
              <a:t>)</a:t>
            </a:r>
            <a:endParaRPr lang="fr-FR" dirty="0"/>
          </a:p>
          <a:p>
            <a:r>
              <a:rPr lang="en-GB" b="1" dirty="0"/>
              <a:t>Ventnor </a:t>
            </a:r>
            <a:r>
              <a:rPr lang="en-GB" dirty="0"/>
              <a:t>(</a:t>
            </a:r>
            <a:r>
              <a:rPr lang="en-GB" b="1" i="1" dirty="0">
                <a:solidFill>
                  <a:schemeClr val="accent1">
                    <a:lumMod val="50000"/>
                  </a:schemeClr>
                </a:solidFill>
              </a:rPr>
              <a:t>after a pause</a:t>
            </a:r>
            <a:r>
              <a:rPr lang="en-GB" dirty="0"/>
              <a:t>). I always carry yours with me.</a:t>
            </a:r>
            <a:endParaRPr lang="fr-FR" dirty="0"/>
          </a:p>
          <a:p>
            <a:r>
              <a:rPr lang="en-GB" b="1" dirty="0"/>
              <a:t>Mrs Dale </a:t>
            </a:r>
            <a:r>
              <a:rPr lang="en-GB" dirty="0"/>
              <a:t>(</a:t>
            </a:r>
            <a:r>
              <a:rPr lang="en-GB" b="1" i="1" dirty="0">
                <a:solidFill>
                  <a:schemeClr val="accent1">
                    <a:lumMod val="50000"/>
                  </a:schemeClr>
                </a:solidFill>
              </a:rPr>
              <a:t>laughing</a:t>
            </a:r>
            <a:r>
              <a:rPr lang="en-GB" dirty="0"/>
              <a:t>). You – </a:t>
            </a:r>
            <a:endParaRPr lang="fr-FR" dirty="0"/>
          </a:p>
          <a:p>
            <a:r>
              <a:rPr lang="en-GB" b="1" dirty="0"/>
              <a:t>Ventnor</a:t>
            </a:r>
            <a:r>
              <a:rPr lang="en-GB" dirty="0"/>
              <a:t>. Whenever I go. (</a:t>
            </a:r>
            <a:r>
              <a:rPr lang="en-GB" b="1" i="1" dirty="0">
                <a:solidFill>
                  <a:schemeClr val="accent1">
                    <a:lumMod val="50000"/>
                  </a:schemeClr>
                </a:solidFill>
              </a:rPr>
              <a:t>A longer pause. She looks at him fixedly</a:t>
            </a:r>
            <a:r>
              <a:rPr lang="en-GB" dirty="0"/>
              <a:t>). I have them now.</a:t>
            </a:r>
            <a:endParaRPr lang="fr-FR" dirty="0"/>
          </a:p>
          <a:p>
            <a:r>
              <a:rPr lang="en-GB" b="1" dirty="0"/>
              <a:t>Mrs Dale </a:t>
            </a:r>
            <a:r>
              <a:rPr lang="en-GB" dirty="0"/>
              <a:t>(</a:t>
            </a:r>
            <a:r>
              <a:rPr lang="en-GB" b="1" i="1" dirty="0">
                <a:solidFill>
                  <a:schemeClr val="accent1">
                    <a:lumMod val="50000"/>
                  </a:schemeClr>
                </a:solidFill>
              </a:rPr>
              <a:t>agitated</a:t>
            </a:r>
            <a:r>
              <a:rPr lang="en-GB" dirty="0"/>
              <a:t>). You – have them with you – now?</a:t>
            </a:r>
            <a:endParaRPr lang="fr-FR" dirty="0"/>
          </a:p>
          <a:p>
            <a:r>
              <a:rPr lang="en-GB" b="1" dirty="0"/>
              <a:t>Ventnor </a:t>
            </a:r>
            <a:r>
              <a:rPr lang="en-GB" dirty="0"/>
              <a:t>(</a:t>
            </a:r>
            <a:r>
              <a:rPr lang="en-GB" b="1" i="1" dirty="0">
                <a:solidFill>
                  <a:schemeClr val="accent1">
                    <a:lumMod val="50000"/>
                  </a:schemeClr>
                </a:solidFill>
              </a:rPr>
              <a:t>embarrassed</a:t>
            </a:r>
            <a:r>
              <a:rPr lang="en-GB" dirty="0"/>
              <a:t>). Why not? One never knows –.</a:t>
            </a:r>
            <a:endParaRPr lang="fr-FR" dirty="0"/>
          </a:p>
          <a:p>
            <a:endParaRPr lang="fr-FR" dirty="0"/>
          </a:p>
        </p:txBody>
      </p:sp>
    </p:spTree>
    <p:extLst>
      <p:ext uri="{BB962C8B-B14F-4D97-AF65-F5344CB8AC3E}">
        <p14:creationId xmlns:p14="http://schemas.microsoft.com/office/powerpoint/2010/main" val="2314688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Edith Wharton: ‘Copy: a Dialogue’ (1900</a:t>
            </a:r>
            <a:r>
              <a:rPr lang="fr-FR" dirty="0" smtClean="0"/>
              <a:t>) </a:t>
            </a:r>
            <a:r>
              <a:rPr lang="fr-FR" dirty="0" err="1" smtClean="0"/>
              <a:t>Text</a:t>
            </a:r>
            <a:r>
              <a:rPr lang="fr-FR" dirty="0" smtClean="0"/>
              <a:t> 2</a:t>
            </a:r>
            <a:endParaRPr lang="fr-FR" dirty="0"/>
          </a:p>
        </p:txBody>
      </p:sp>
      <p:sp>
        <p:nvSpPr>
          <p:cNvPr id="3" name="Espace réservé du contenu 2"/>
          <p:cNvSpPr>
            <a:spLocks noGrp="1"/>
          </p:cNvSpPr>
          <p:nvPr>
            <p:ph idx="1"/>
          </p:nvPr>
        </p:nvSpPr>
        <p:spPr/>
        <p:txBody>
          <a:bodyPr>
            <a:normAutofit fontScale="70000" lnSpcReduction="20000"/>
          </a:bodyPr>
          <a:lstStyle/>
          <a:p>
            <a:r>
              <a:rPr lang="en-GB" b="1" dirty="0"/>
              <a:t>Ventnor</a:t>
            </a:r>
            <a:r>
              <a:rPr lang="en-GB" dirty="0"/>
              <a:t>. Your letters.</a:t>
            </a:r>
            <a:endParaRPr lang="fr-FR" dirty="0"/>
          </a:p>
          <a:p>
            <a:r>
              <a:rPr lang="en-GB" b="1" dirty="0"/>
              <a:t>Mrs Dale </a:t>
            </a:r>
            <a:r>
              <a:rPr lang="en-GB" dirty="0"/>
              <a:t>(</a:t>
            </a:r>
            <a:r>
              <a:rPr lang="en-GB" b="1" i="1" dirty="0">
                <a:solidFill>
                  <a:schemeClr val="accent1">
                    <a:lumMod val="50000"/>
                  </a:schemeClr>
                </a:solidFill>
              </a:rPr>
              <a:t>in a changed voice</a:t>
            </a:r>
            <a:r>
              <a:rPr lang="en-GB" dirty="0"/>
              <a:t>). My letters – do you remember them?</a:t>
            </a:r>
            <a:endParaRPr lang="fr-FR" dirty="0"/>
          </a:p>
          <a:p>
            <a:r>
              <a:rPr lang="en-GB" b="1" dirty="0"/>
              <a:t>Ventnor</a:t>
            </a:r>
            <a:r>
              <a:rPr lang="en-GB" dirty="0"/>
              <a:t>. When I don’t, I reread them.</a:t>
            </a:r>
            <a:endParaRPr lang="fr-FR" dirty="0"/>
          </a:p>
          <a:p>
            <a:r>
              <a:rPr lang="en-GB" b="1" dirty="0"/>
              <a:t>Mrs Dale </a:t>
            </a:r>
            <a:r>
              <a:rPr lang="en-GB" dirty="0"/>
              <a:t>(</a:t>
            </a:r>
            <a:r>
              <a:rPr lang="en-GB" b="1" i="1" dirty="0">
                <a:solidFill>
                  <a:schemeClr val="accent1">
                    <a:lumMod val="50000"/>
                  </a:schemeClr>
                </a:solidFill>
              </a:rPr>
              <a:t>incredulous</a:t>
            </a:r>
            <a:r>
              <a:rPr lang="en-GB" dirty="0"/>
              <a:t>). You have them still?</a:t>
            </a:r>
            <a:endParaRPr lang="fr-FR" dirty="0"/>
          </a:p>
          <a:p>
            <a:r>
              <a:rPr lang="en-GB" b="1" dirty="0"/>
              <a:t>Ventnor </a:t>
            </a:r>
            <a:r>
              <a:rPr lang="en-GB" dirty="0"/>
              <a:t>(</a:t>
            </a:r>
            <a:r>
              <a:rPr lang="en-GB" b="1" i="1" dirty="0">
                <a:solidFill>
                  <a:srgbClr val="FF0000"/>
                </a:solidFill>
              </a:rPr>
              <a:t>unguardedly</a:t>
            </a:r>
            <a:r>
              <a:rPr lang="en-GB" dirty="0"/>
              <a:t>). You haven’t mine, then?</a:t>
            </a:r>
            <a:endParaRPr lang="fr-FR" dirty="0"/>
          </a:p>
          <a:p>
            <a:r>
              <a:rPr lang="en-GB" b="1" dirty="0"/>
              <a:t>Mrs Dale </a:t>
            </a:r>
            <a:r>
              <a:rPr lang="en-GB" dirty="0"/>
              <a:t>(</a:t>
            </a:r>
            <a:r>
              <a:rPr lang="en-GB" b="1" i="1" dirty="0">
                <a:solidFill>
                  <a:schemeClr val="accent1">
                    <a:lumMod val="50000"/>
                  </a:schemeClr>
                </a:solidFill>
              </a:rPr>
              <a:t>playfully</a:t>
            </a:r>
            <a:r>
              <a:rPr lang="en-GB" dirty="0"/>
              <a:t>). Oh, </a:t>
            </a:r>
            <a:r>
              <a:rPr lang="en-GB" i="1" dirty="0"/>
              <a:t>you</a:t>
            </a:r>
            <a:r>
              <a:rPr lang="en-GB" dirty="0"/>
              <a:t> were a celebrity already. Of course I kept them! (</a:t>
            </a:r>
            <a:r>
              <a:rPr lang="en-GB" b="1" i="1" dirty="0">
                <a:solidFill>
                  <a:schemeClr val="accent1">
                    <a:lumMod val="50000"/>
                  </a:schemeClr>
                </a:solidFill>
              </a:rPr>
              <a:t>smiling</a:t>
            </a:r>
            <a:r>
              <a:rPr lang="en-GB" dirty="0"/>
              <a:t>) Think what they are worth now! I always keep them locked up in my safe over there. (</a:t>
            </a:r>
            <a:r>
              <a:rPr lang="en-GB" b="1" i="1" dirty="0">
                <a:solidFill>
                  <a:schemeClr val="accent1">
                    <a:lumMod val="50000"/>
                  </a:schemeClr>
                </a:solidFill>
              </a:rPr>
              <a:t>She indicates a cabinet</a:t>
            </a:r>
            <a:r>
              <a:rPr lang="en-GB" dirty="0"/>
              <a:t>)</a:t>
            </a:r>
            <a:endParaRPr lang="fr-FR" dirty="0"/>
          </a:p>
          <a:p>
            <a:r>
              <a:rPr lang="en-GB" b="1" dirty="0"/>
              <a:t>Ventnor </a:t>
            </a:r>
            <a:r>
              <a:rPr lang="en-GB" dirty="0"/>
              <a:t>(</a:t>
            </a:r>
            <a:r>
              <a:rPr lang="en-GB" b="1" i="1" dirty="0">
                <a:solidFill>
                  <a:schemeClr val="accent1">
                    <a:lumMod val="50000"/>
                  </a:schemeClr>
                </a:solidFill>
              </a:rPr>
              <a:t>after a pause</a:t>
            </a:r>
            <a:r>
              <a:rPr lang="en-GB" dirty="0"/>
              <a:t>). I always carry yours with me.</a:t>
            </a:r>
            <a:endParaRPr lang="fr-FR" dirty="0"/>
          </a:p>
          <a:p>
            <a:r>
              <a:rPr lang="en-GB" b="1" dirty="0"/>
              <a:t>Mrs Dale </a:t>
            </a:r>
            <a:r>
              <a:rPr lang="en-GB" dirty="0"/>
              <a:t>(</a:t>
            </a:r>
            <a:r>
              <a:rPr lang="en-GB" b="1" i="1" dirty="0">
                <a:solidFill>
                  <a:schemeClr val="accent1">
                    <a:lumMod val="50000"/>
                  </a:schemeClr>
                </a:solidFill>
              </a:rPr>
              <a:t>laughing</a:t>
            </a:r>
            <a:r>
              <a:rPr lang="en-GB" dirty="0"/>
              <a:t>). You – </a:t>
            </a:r>
            <a:endParaRPr lang="fr-FR" dirty="0"/>
          </a:p>
          <a:p>
            <a:r>
              <a:rPr lang="en-GB" b="1" dirty="0"/>
              <a:t>Ventnor</a:t>
            </a:r>
            <a:r>
              <a:rPr lang="en-GB" dirty="0"/>
              <a:t>. Whenever I go. (</a:t>
            </a:r>
            <a:r>
              <a:rPr lang="en-GB" b="1" i="1" dirty="0">
                <a:solidFill>
                  <a:schemeClr val="accent1">
                    <a:lumMod val="50000"/>
                  </a:schemeClr>
                </a:solidFill>
              </a:rPr>
              <a:t>A longer pause. She looks at him fixedly</a:t>
            </a:r>
            <a:r>
              <a:rPr lang="en-GB" dirty="0"/>
              <a:t>). I have them now.</a:t>
            </a:r>
            <a:endParaRPr lang="fr-FR" dirty="0"/>
          </a:p>
          <a:p>
            <a:r>
              <a:rPr lang="en-GB" b="1" dirty="0"/>
              <a:t>Mrs Dale </a:t>
            </a:r>
            <a:r>
              <a:rPr lang="en-GB" dirty="0"/>
              <a:t>(</a:t>
            </a:r>
            <a:r>
              <a:rPr lang="en-GB" b="1" i="1" dirty="0">
                <a:solidFill>
                  <a:schemeClr val="accent1">
                    <a:lumMod val="50000"/>
                  </a:schemeClr>
                </a:solidFill>
              </a:rPr>
              <a:t>agitated</a:t>
            </a:r>
            <a:r>
              <a:rPr lang="en-GB" dirty="0"/>
              <a:t>). You – have them with you – now?</a:t>
            </a:r>
            <a:endParaRPr lang="fr-FR" dirty="0"/>
          </a:p>
          <a:p>
            <a:r>
              <a:rPr lang="en-GB" b="1" dirty="0"/>
              <a:t>Ventnor </a:t>
            </a:r>
            <a:r>
              <a:rPr lang="en-GB" dirty="0"/>
              <a:t>(</a:t>
            </a:r>
            <a:r>
              <a:rPr lang="en-GB" b="1" i="1" dirty="0">
                <a:solidFill>
                  <a:schemeClr val="accent1">
                    <a:lumMod val="50000"/>
                  </a:schemeClr>
                </a:solidFill>
              </a:rPr>
              <a:t>embarrassed</a:t>
            </a:r>
            <a:r>
              <a:rPr lang="en-GB" dirty="0"/>
              <a:t>). Why not? One never </a:t>
            </a:r>
            <a:r>
              <a:rPr lang="en-GB" dirty="0" smtClean="0"/>
              <a:t>knows.</a:t>
            </a:r>
            <a:endParaRPr lang="fr-FR" dirty="0"/>
          </a:p>
          <a:p>
            <a:endParaRPr lang="fr-FR" dirty="0"/>
          </a:p>
        </p:txBody>
      </p:sp>
    </p:spTree>
    <p:extLst>
      <p:ext uri="{BB962C8B-B14F-4D97-AF65-F5344CB8AC3E}">
        <p14:creationId xmlns:p14="http://schemas.microsoft.com/office/powerpoint/2010/main" val="246859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Edith Wharton: ‘Copy: a Dialogue’ (1900)</a:t>
            </a:r>
          </a:p>
        </p:txBody>
      </p:sp>
      <p:sp>
        <p:nvSpPr>
          <p:cNvPr id="3" name="Espace réservé du contenu 2"/>
          <p:cNvSpPr>
            <a:spLocks noGrp="1"/>
          </p:cNvSpPr>
          <p:nvPr>
            <p:ph idx="1"/>
          </p:nvPr>
        </p:nvSpPr>
        <p:spPr/>
        <p:txBody>
          <a:bodyPr>
            <a:normAutofit fontScale="85000" lnSpcReduction="10000"/>
          </a:bodyPr>
          <a:lstStyle/>
          <a:p>
            <a:pPr algn="just"/>
            <a:endParaRPr lang="en-GB" dirty="0" smtClean="0"/>
          </a:p>
          <a:p>
            <a:pPr algn="just"/>
            <a:r>
              <a:rPr lang="en-GB" b="1" dirty="0" smtClean="0"/>
              <a:t>Text 0</a:t>
            </a:r>
            <a:r>
              <a:rPr lang="en-GB" dirty="0" smtClean="0"/>
              <a:t>: Quite difficult to interpret.</a:t>
            </a:r>
          </a:p>
          <a:p>
            <a:pPr algn="just"/>
            <a:r>
              <a:rPr lang="en-GB" b="1" dirty="0" smtClean="0"/>
              <a:t>Text 1</a:t>
            </a:r>
            <a:r>
              <a:rPr lang="en-GB" dirty="0" smtClean="0"/>
              <a:t>: The impression is that Ventnor is still hopelessly in love whilst Mrs Dale simply plays with him. </a:t>
            </a:r>
          </a:p>
          <a:p>
            <a:pPr algn="just"/>
            <a:r>
              <a:rPr lang="en-GB" b="1" dirty="0" smtClean="0"/>
              <a:t>Text 2</a:t>
            </a:r>
            <a:r>
              <a:rPr lang="en-GB" dirty="0" smtClean="0"/>
              <a:t> (original version): The </a:t>
            </a:r>
            <a:r>
              <a:rPr lang="en-GB" dirty="0"/>
              <a:t>impression is that Ventnor is trying to deceive Mrs Dale who is caught unaware. </a:t>
            </a:r>
            <a:endParaRPr lang="en-GB" dirty="0" smtClean="0"/>
          </a:p>
          <a:p>
            <a:pPr algn="just"/>
            <a:r>
              <a:rPr lang="en-GB" dirty="0" smtClean="0"/>
              <a:t>In </a:t>
            </a:r>
            <a:r>
              <a:rPr lang="en-GB" dirty="0"/>
              <a:t>the process, readers discover that the purpose of Mr Vender’s visit is to retrieve the love letters he wrote to Mrs Dale in order to use them in his memoirs.</a:t>
            </a:r>
            <a:endParaRPr lang="fr-FR" dirty="0"/>
          </a:p>
        </p:txBody>
      </p:sp>
    </p:spTree>
    <p:extLst>
      <p:ext uri="{BB962C8B-B14F-4D97-AF65-F5344CB8AC3E}">
        <p14:creationId xmlns:p14="http://schemas.microsoft.com/office/powerpoint/2010/main" val="305229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on PVF</a:t>
            </a:r>
            <a:endParaRPr lang="fr-FR" dirty="0"/>
          </a:p>
        </p:txBody>
      </p:sp>
      <p:sp>
        <p:nvSpPr>
          <p:cNvPr id="3" name="Espace réservé du contenu 2"/>
          <p:cNvSpPr>
            <a:spLocks noGrp="1"/>
          </p:cNvSpPr>
          <p:nvPr>
            <p:ph idx="1"/>
          </p:nvPr>
        </p:nvSpPr>
        <p:spPr/>
        <p:txBody>
          <a:bodyPr>
            <a:normAutofit fontScale="85000" lnSpcReduction="10000"/>
          </a:bodyPr>
          <a:lstStyle/>
          <a:p>
            <a:r>
              <a:rPr lang="en-GB" dirty="0" smtClean="0"/>
              <a:t>paralinguistic </a:t>
            </a:r>
            <a:r>
              <a:rPr lang="en-GB" dirty="0"/>
              <a:t>encoding is to be regarded as a dynamic </a:t>
            </a:r>
            <a:r>
              <a:rPr lang="en-GB" dirty="0" smtClean="0"/>
              <a:t>process,</a:t>
            </a:r>
          </a:p>
          <a:p>
            <a:r>
              <a:rPr lang="en-GB" dirty="0" smtClean="0"/>
              <a:t>The </a:t>
            </a:r>
            <a:r>
              <a:rPr lang="en-GB" dirty="0"/>
              <a:t>analysis of short extracts shows that PVFs do not work at sentence but at discourse level. </a:t>
            </a:r>
            <a:endParaRPr lang="en-GB" dirty="0" smtClean="0"/>
          </a:p>
          <a:p>
            <a:r>
              <a:rPr lang="en-GB" dirty="0" smtClean="0"/>
              <a:t>PVFs </a:t>
            </a:r>
            <a:r>
              <a:rPr lang="en-GB" dirty="0"/>
              <a:t>can be forward or backward pointing and apply to smaller or longer stretches of dialogue. </a:t>
            </a:r>
            <a:endParaRPr lang="en-GB" dirty="0" smtClean="0"/>
          </a:p>
          <a:p>
            <a:r>
              <a:rPr lang="en-GB" dirty="0" smtClean="0"/>
              <a:t>A </a:t>
            </a:r>
            <a:r>
              <a:rPr lang="en-GB" dirty="0"/>
              <a:t>particular paralinguistic comment may remain active over a number of turns or simply apply to the chunk of DS it is attached to. </a:t>
            </a:r>
            <a:endParaRPr lang="en-GB" dirty="0" smtClean="0"/>
          </a:p>
          <a:p>
            <a:r>
              <a:rPr lang="en-GB" dirty="0" smtClean="0"/>
              <a:t>From </a:t>
            </a:r>
            <a:r>
              <a:rPr lang="en-GB" dirty="0"/>
              <a:t>this perspective, a quantitative analysis is often insufficient and may very turn out to be misleading.</a:t>
            </a:r>
            <a:endParaRPr lang="fr-FR" dirty="0"/>
          </a:p>
          <a:p>
            <a:endParaRPr lang="fr-FR" dirty="0"/>
          </a:p>
        </p:txBody>
      </p:sp>
    </p:spTree>
    <p:extLst>
      <p:ext uri="{BB962C8B-B14F-4D97-AF65-F5344CB8AC3E}">
        <p14:creationId xmlns:p14="http://schemas.microsoft.com/office/powerpoint/2010/main" val="107309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The </a:t>
            </a:r>
            <a:r>
              <a:rPr lang="fr-FR" dirty="0" err="1" smtClean="0"/>
              <a:t>dynamics</a:t>
            </a:r>
            <a:r>
              <a:rPr lang="fr-FR" dirty="0" smtClean="0"/>
              <a:t> of conversation</a:t>
            </a:r>
            <a:endParaRPr lang="fr-FR" dirty="0"/>
          </a:p>
        </p:txBody>
      </p:sp>
      <p:sp>
        <p:nvSpPr>
          <p:cNvPr id="3" name="Espace réservé du contenu 2"/>
          <p:cNvSpPr>
            <a:spLocks noGrp="1"/>
          </p:cNvSpPr>
          <p:nvPr>
            <p:ph idx="1"/>
          </p:nvPr>
        </p:nvSpPr>
        <p:spPr>
          <a:xfrm>
            <a:off x="304800" y="1340768"/>
            <a:ext cx="8686800" cy="5040560"/>
          </a:xfrm>
        </p:spPr>
        <p:txBody>
          <a:bodyPr>
            <a:normAutofit fontScale="62500" lnSpcReduction="20000"/>
          </a:bodyPr>
          <a:lstStyle/>
          <a:p>
            <a:pPr marL="0" indent="0">
              <a:buNone/>
            </a:pPr>
            <a:endParaRPr lang="fr-FR" dirty="0"/>
          </a:p>
          <a:p>
            <a:pPr lvl="0"/>
            <a:r>
              <a:rPr lang="en-GB" b="1" dirty="0" smtClean="0"/>
              <a:t>Conversation Analysis </a:t>
            </a:r>
            <a:r>
              <a:rPr lang="en-GB" dirty="0" smtClean="0"/>
              <a:t> is based on </a:t>
            </a:r>
            <a:r>
              <a:rPr lang="en-GB" i="1" dirty="0" smtClean="0"/>
              <a:t>Politeness</a:t>
            </a:r>
            <a:r>
              <a:rPr lang="en-GB" dirty="0" smtClean="0"/>
              <a:t> Penelope Brown &amp; Stephen Levinson (1987)</a:t>
            </a:r>
          </a:p>
          <a:p>
            <a:pPr lvl="0"/>
            <a:r>
              <a:rPr lang="en-GB" dirty="0" smtClean="0"/>
              <a:t>Often criticised but still a major reference.</a:t>
            </a:r>
          </a:p>
          <a:p>
            <a:pPr lvl="0"/>
            <a:r>
              <a:rPr lang="en-GB" dirty="0" smtClean="0"/>
              <a:t>Based on Erving </a:t>
            </a:r>
            <a:r>
              <a:rPr lang="en-GB" dirty="0" err="1" smtClean="0"/>
              <a:t>Goffman’s</a:t>
            </a:r>
            <a:r>
              <a:rPr lang="en-GB" dirty="0" smtClean="0"/>
              <a:t> notion of FACE</a:t>
            </a:r>
          </a:p>
          <a:p>
            <a:pPr marL="0" lvl="0" indent="0">
              <a:buNone/>
            </a:pPr>
            <a:endParaRPr lang="en-GB" dirty="0" smtClean="0"/>
          </a:p>
          <a:p>
            <a:pPr lvl="0"/>
            <a:r>
              <a:rPr lang="en-GB" b="1" dirty="0" smtClean="0"/>
              <a:t>FACE</a:t>
            </a:r>
            <a:r>
              <a:rPr lang="en-GB" dirty="0"/>
              <a:t>: the public self-image of a person</a:t>
            </a:r>
            <a:endParaRPr lang="fr-FR" dirty="0"/>
          </a:p>
          <a:p>
            <a:pPr lvl="0"/>
            <a:r>
              <a:rPr lang="en-GB" b="1" dirty="0"/>
              <a:t>POLITENESS</a:t>
            </a:r>
            <a:r>
              <a:rPr lang="en-GB" dirty="0"/>
              <a:t>: the means employed to show awareness of another person’s face.</a:t>
            </a:r>
            <a:endParaRPr lang="fr-FR" dirty="0"/>
          </a:p>
          <a:p>
            <a:pPr lvl="0"/>
            <a:r>
              <a:rPr lang="en-GB" b="1" dirty="0"/>
              <a:t>FACE WANT</a:t>
            </a:r>
            <a:r>
              <a:rPr lang="en-GB" dirty="0"/>
              <a:t>: people’s expectations concerning their public self-image.</a:t>
            </a:r>
            <a:endParaRPr lang="fr-FR" dirty="0"/>
          </a:p>
          <a:p>
            <a:pPr lvl="0"/>
            <a:r>
              <a:rPr lang="en-GB" b="1" dirty="0"/>
              <a:t>FACE THREATENING ACT</a:t>
            </a:r>
            <a:r>
              <a:rPr lang="en-GB" dirty="0"/>
              <a:t>: Something said that represents a threat to one’s expectations </a:t>
            </a:r>
            <a:r>
              <a:rPr lang="en-GB" dirty="0" err="1"/>
              <a:t>regharding</a:t>
            </a:r>
            <a:r>
              <a:rPr lang="en-GB" dirty="0"/>
              <a:t> self-image</a:t>
            </a:r>
            <a:endParaRPr lang="fr-FR" dirty="0"/>
          </a:p>
          <a:p>
            <a:pPr lvl="0"/>
            <a:r>
              <a:rPr lang="en-GB" b="1" dirty="0"/>
              <a:t>FACE SAVING ACT</a:t>
            </a:r>
            <a:r>
              <a:rPr lang="en-GB" dirty="0"/>
              <a:t>: Something said to lessen a possible threat.</a:t>
            </a:r>
            <a:endParaRPr lang="fr-FR" dirty="0"/>
          </a:p>
          <a:p>
            <a:r>
              <a:rPr lang="en-GB" dirty="0"/>
              <a:t> </a:t>
            </a:r>
            <a:endParaRPr lang="fr-FR" dirty="0"/>
          </a:p>
          <a:p>
            <a:r>
              <a:rPr lang="en-GB" dirty="0"/>
              <a:t>It is expected that every speaker attempts to respect the FACE WANT of others. There are many ways of performing FACE SAVING ACTS.</a:t>
            </a:r>
            <a:endParaRPr lang="fr-FR" dirty="0"/>
          </a:p>
          <a:p>
            <a:pPr marL="0" indent="0">
              <a:buNone/>
            </a:pPr>
            <a:endParaRPr lang="fr-FR" dirty="0"/>
          </a:p>
          <a:p>
            <a:endParaRPr lang="fr-FR" dirty="0"/>
          </a:p>
        </p:txBody>
      </p:sp>
    </p:spTree>
    <p:extLst>
      <p:ext uri="{BB962C8B-B14F-4D97-AF65-F5344CB8AC3E}">
        <p14:creationId xmlns:p14="http://schemas.microsoft.com/office/powerpoint/2010/main" val="42290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686800" cy="595536"/>
          </a:xfrm>
        </p:spPr>
        <p:txBody>
          <a:bodyPr>
            <a:normAutofit fontScale="90000"/>
          </a:bodyPr>
          <a:lstStyle/>
          <a:p>
            <a:r>
              <a:rPr lang="fr-FR" dirty="0" err="1" smtClean="0"/>
              <a:t>Negative</a:t>
            </a:r>
            <a:r>
              <a:rPr lang="fr-FR" dirty="0" smtClean="0"/>
              <a:t> &amp; Positive Face</a:t>
            </a:r>
            <a:endParaRPr lang="fr-FR" dirty="0"/>
          </a:p>
        </p:txBody>
      </p:sp>
      <p:sp>
        <p:nvSpPr>
          <p:cNvPr id="3" name="Espace réservé du contenu 2"/>
          <p:cNvSpPr>
            <a:spLocks noGrp="1"/>
          </p:cNvSpPr>
          <p:nvPr>
            <p:ph idx="1"/>
          </p:nvPr>
        </p:nvSpPr>
        <p:spPr>
          <a:xfrm>
            <a:off x="304800" y="1052736"/>
            <a:ext cx="8686800" cy="5688632"/>
          </a:xfrm>
        </p:spPr>
        <p:txBody>
          <a:bodyPr>
            <a:normAutofit fontScale="85000" lnSpcReduction="20000"/>
          </a:bodyPr>
          <a:lstStyle/>
          <a:p>
            <a:pPr marL="0" indent="0">
              <a:buNone/>
            </a:pPr>
            <a:r>
              <a:rPr lang="en-GB" dirty="0"/>
              <a:t> </a:t>
            </a:r>
            <a:endParaRPr lang="fr-FR" dirty="0"/>
          </a:p>
          <a:p>
            <a:r>
              <a:rPr lang="en-GB" b="1" dirty="0" smtClean="0"/>
              <a:t>Negative </a:t>
            </a:r>
            <a:r>
              <a:rPr lang="en-GB" b="1" dirty="0"/>
              <a:t>face</a:t>
            </a:r>
            <a:endParaRPr lang="fr-FR" b="1" dirty="0"/>
          </a:p>
          <a:p>
            <a:r>
              <a:rPr lang="en-GB" dirty="0"/>
              <a:t>The need to be independent, to have freedom of action, not to be imposed upon by others</a:t>
            </a:r>
            <a:endParaRPr lang="fr-FR" dirty="0"/>
          </a:p>
          <a:p>
            <a:r>
              <a:rPr lang="en-GB" b="1" dirty="0"/>
              <a:t>Negative politeness </a:t>
            </a:r>
            <a:r>
              <a:rPr lang="en-GB" dirty="0"/>
              <a:t>appeals to the negative face: to show deference, to emphasise the importance of the other’s time or concern. It includes apology for imposition or interruption.</a:t>
            </a:r>
            <a:endParaRPr lang="fr-FR" dirty="0"/>
          </a:p>
          <a:p>
            <a:r>
              <a:rPr lang="en-GB" dirty="0"/>
              <a:t>“Could you …” modal</a:t>
            </a:r>
            <a:endParaRPr lang="fr-FR" dirty="0"/>
          </a:p>
          <a:p>
            <a:r>
              <a:rPr lang="en-GB" dirty="0"/>
              <a:t>I’m sorry to bother you but …</a:t>
            </a:r>
            <a:endParaRPr lang="fr-FR" dirty="0"/>
          </a:p>
          <a:p>
            <a:r>
              <a:rPr lang="en-GB" dirty="0"/>
              <a:t>Might I ask (question)</a:t>
            </a:r>
            <a:endParaRPr lang="fr-FR" dirty="0"/>
          </a:p>
          <a:p>
            <a:r>
              <a:rPr lang="en-GB" dirty="0"/>
              <a:t>It gives you interlocutor the opportunity to refuse without the same refusing effect.</a:t>
            </a:r>
            <a:endParaRPr lang="fr-FR" dirty="0"/>
          </a:p>
          <a:p>
            <a:r>
              <a:rPr lang="en-GB" dirty="0"/>
              <a:t>Negative politeness is part of </a:t>
            </a:r>
            <a:r>
              <a:rPr lang="en-GB" b="1" dirty="0"/>
              <a:t>DEFERENCE STRATEGY</a:t>
            </a:r>
            <a:r>
              <a:rPr lang="en-GB" dirty="0"/>
              <a:t> (emphasis on independence).</a:t>
            </a:r>
            <a:endParaRPr lang="fr-FR" dirty="0"/>
          </a:p>
          <a:p>
            <a:pPr marL="0" indent="0">
              <a:buNone/>
            </a:pPr>
            <a:endParaRPr lang="en-GB" dirty="0" smtClean="0"/>
          </a:p>
          <a:p>
            <a:pPr marL="0" indent="0">
              <a:buNone/>
            </a:pPr>
            <a:endParaRPr lang="fr-FR" dirty="0"/>
          </a:p>
        </p:txBody>
      </p:sp>
    </p:spTree>
    <p:extLst>
      <p:ext uri="{BB962C8B-B14F-4D97-AF65-F5344CB8AC3E}">
        <p14:creationId xmlns:p14="http://schemas.microsoft.com/office/powerpoint/2010/main" val="2682206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Negative</a:t>
            </a:r>
            <a:r>
              <a:rPr lang="fr-FR" dirty="0" smtClean="0"/>
              <a:t> &amp; Positive Face</a:t>
            </a:r>
            <a:endParaRPr lang="fr-FR" dirty="0"/>
          </a:p>
        </p:txBody>
      </p:sp>
      <p:sp>
        <p:nvSpPr>
          <p:cNvPr id="3" name="Espace réservé du contenu 2"/>
          <p:cNvSpPr>
            <a:spLocks noGrp="1"/>
          </p:cNvSpPr>
          <p:nvPr>
            <p:ph idx="1"/>
          </p:nvPr>
        </p:nvSpPr>
        <p:spPr/>
        <p:txBody>
          <a:bodyPr>
            <a:normAutofit fontScale="85000" lnSpcReduction="20000"/>
          </a:bodyPr>
          <a:lstStyle/>
          <a:p>
            <a:r>
              <a:rPr lang="en-GB" b="1" dirty="0"/>
              <a:t>Positive face</a:t>
            </a:r>
            <a:endParaRPr lang="fr-FR" dirty="0"/>
          </a:p>
          <a:p>
            <a:r>
              <a:rPr lang="en-GB" dirty="0"/>
              <a:t>The need to be accepted, liked, to be treated as a member of the same group. Need to be “connected”.</a:t>
            </a:r>
            <a:endParaRPr lang="fr-FR" dirty="0"/>
          </a:p>
          <a:p>
            <a:r>
              <a:rPr lang="en-GB" b="1" dirty="0"/>
              <a:t>Positive politeness</a:t>
            </a:r>
            <a:r>
              <a:rPr lang="en-GB" dirty="0"/>
              <a:t> appeals to the positive face. You use Face </a:t>
            </a:r>
            <a:r>
              <a:rPr lang="en-GB" dirty="0" err="1"/>
              <a:t>saing</a:t>
            </a:r>
            <a:r>
              <a:rPr lang="en-GB" dirty="0"/>
              <a:t> acts concerned with solidarity, you emphasise the fact you want the same thing as the other person.</a:t>
            </a:r>
            <a:endParaRPr lang="fr-FR" dirty="0"/>
          </a:p>
          <a:p>
            <a:r>
              <a:rPr lang="en-GB" dirty="0"/>
              <a:t>It is often preceded by some “getting to know you” talk. It is still risky (a refusal is possible).</a:t>
            </a:r>
            <a:endParaRPr lang="fr-FR" dirty="0"/>
          </a:p>
          <a:p>
            <a:r>
              <a:rPr lang="en-GB" dirty="0"/>
              <a:t>Positive politeness is part of </a:t>
            </a:r>
            <a:r>
              <a:rPr lang="en-GB" b="1" dirty="0"/>
              <a:t>SOLIDARITY STRATEGY</a:t>
            </a:r>
            <a:r>
              <a:rPr lang="en-GB" dirty="0"/>
              <a:t>. Use of nicknames, shared dialect, slang + “we”, “let’s” including </a:t>
            </a:r>
            <a:r>
              <a:rPr lang="en-GB" dirty="0" err="1"/>
              <a:t>theinterlocutor</a:t>
            </a:r>
            <a:r>
              <a:rPr lang="en-GB" dirty="0"/>
              <a:t>.</a:t>
            </a:r>
            <a:endParaRPr lang="fr-FR" dirty="0"/>
          </a:p>
          <a:p>
            <a:pPr marL="0" indent="0">
              <a:buNone/>
            </a:pPr>
            <a:endParaRPr lang="en-GB" dirty="0"/>
          </a:p>
          <a:p>
            <a:pPr marL="0" indent="0">
              <a:buNone/>
            </a:pPr>
            <a:endParaRPr lang="fr-FR" dirty="0"/>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170726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Fictional</a:t>
            </a:r>
            <a:r>
              <a:rPr lang="fr-FR" dirty="0" smtClean="0"/>
              <a:t> Speech</a:t>
            </a:r>
            <a:endParaRPr lang="fr-FR" dirty="0"/>
          </a:p>
        </p:txBody>
      </p:sp>
      <p:sp>
        <p:nvSpPr>
          <p:cNvPr id="3" name="Espace réservé du contenu 2"/>
          <p:cNvSpPr>
            <a:spLocks noGrp="1"/>
          </p:cNvSpPr>
          <p:nvPr>
            <p:ph idx="1"/>
          </p:nvPr>
        </p:nvSpPr>
        <p:spPr/>
        <p:txBody>
          <a:bodyPr>
            <a:normAutofit/>
          </a:bodyPr>
          <a:lstStyle/>
          <a:p>
            <a:pPr algn="just"/>
            <a:r>
              <a:rPr lang="fr-FR" dirty="0" smtClean="0"/>
              <a:t>Phonostylistics (</a:t>
            </a:r>
            <a:r>
              <a:rPr lang="fr-FR" dirty="0" err="1" smtClean="0"/>
              <a:t>coined</a:t>
            </a:r>
            <a:r>
              <a:rPr lang="fr-FR" dirty="0" smtClean="0"/>
              <a:t> by </a:t>
            </a:r>
            <a:r>
              <a:rPr lang="fr-FR" dirty="0" err="1" smtClean="0"/>
              <a:t>phonologist</a:t>
            </a:r>
            <a:r>
              <a:rPr lang="fr-FR" dirty="0" smtClean="0"/>
              <a:t> Nicolaï </a:t>
            </a:r>
            <a:r>
              <a:rPr lang="fr-FR" dirty="0" err="1" smtClean="0"/>
              <a:t>Trubetskoy</a:t>
            </a:r>
            <a:r>
              <a:rPr lang="fr-FR" dirty="0" smtClean="0"/>
              <a:t>)</a:t>
            </a:r>
          </a:p>
          <a:p>
            <a:pPr algn="just"/>
            <a:r>
              <a:rPr lang="fr-FR" b="1" dirty="0" smtClean="0"/>
              <a:t>Phono + </a:t>
            </a:r>
            <a:r>
              <a:rPr lang="fr-FR" b="1" dirty="0" err="1" smtClean="0"/>
              <a:t>stylistics</a:t>
            </a:r>
            <a:r>
              <a:rPr lang="fr-FR" dirty="0" smtClean="0"/>
              <a:t>: </a:t>
            </a:r>
            <a:r>
              <a:rPr lang="fr-FR" dirty="0" err="1" smtClean="0"/>
              <a:t>studies</a:t>
            </a:r>
            <a:r>
              <a:rPr lang="fr-FR" dirty="0" smtClean="0"/>
              <a:t> variation in speech</a:t>
            </a:r>
          </a:p>
          <a:p>
            <a:pPr algn="just"/>
            <a:r>
              <a:rPr lang="fr-FR" b="1" dirty="0" smtClean="0">
                <a:sym typeface="Wingdings" pitchFamily="2" charset="2"/>
              </a:rPr>
              <a:t>In </a:t>
            </a:r>
            <a:r>
              <a:rPr lang="fr-FR" b="1" dirty="0" err="1" smtClean="0">
                <a:sym typeface="Wingdings" pitchFamily="2" charset="2"/>
              </a:rPr>
              <a:t>literature</a:t>
            </a:r>
            <a:r>
              <a:rPr lang="fr-FR" dirty="0" smtClean="0">
                <a:sym typeface="Wingdings" pitchFamily="2" charset="2"/>
              </a:rPr>
              <a:t>: </a:t>
            </a:r>
            <a:r>
              <a:rPr lang="fr-FR" u="sng" dirty="0" err="1" smtClean="0">
                <a:sym typeface="Wingdings" pitchFamily="2" charset="2"/>
              </a:rPr>
              <a:t>representation</a:t>
            </a:r>
            <a:r>
              <a:rPr lang="fr-FR" dirty="0" smtClean="0">
                <a:sym typeface="Wingdings" pitchFamily="2" charset="2"/>
              </a:rPr>
              <a:t> of speech &amp; not real speech</a:t>
            </a:r>
          </a:p>
          <a:p>
            <a:pPr algn="just"/>
            <a:r>
              <a:rPr lang="fr-FR" dirty="0" smtClean="0">
                <a:sym typeface="Wingdings" pitchFamily="2" charset="2"/>
              </a:rPr>
              <a:t>Tension </a:t>
            </a:r>
            <a:r>
              <a:rPr lang="fr-FR" dirty="0" err="1" smtClean="0">
                <a:sym typeface="Wingdings" pitchFamily="2" charset="2"/>
              </a:rPr>
              <a:t>between</a:t>
            </a:r>
            <a:r>
              <a:rPr lang="fr-FR" dirty="0" smtClean="0">
                <a:sym typeface="Wingdings" pitchFamily="2" charset="2"/>
              </a:rPr>
              <a:t> </a:t>
            </a:r>
            <a:r>
              <a:rPr lang="fr-FR" b="1" dirty="0" err="1" smtClean="0">
                <a:sym typeface="Wingdings" pitchFamily="2" charset="2"/>
              </a:rPr>
              <a:t>realism</a:t>
            </a:r>
            <a:r>
              <a:rPr lang="fr-FR" dirty="0" smtClean="0">
                <a:sym typeface="Wingdings" pitchFamily="2" charset="2"/>
              </a:rPr>
              <a:t> and a certain </a:t>
            </a:r>
            <a:r>
              <a:rPr lang="fr-FR" dirty="0" err="1" smtClean="0">
                <a:sym typeface="Wingdings" pitchFamily="2" charset="2"/>
              </a:rPr>
              <a:t>amount</a:t>
            </a:r>
            <a:r>
              <a:rPr lang="fr-FR" dirty="0" smtClean="0">
                <a:sym typeface="Wingdings" pitchFamily="2" charset="2"/>
              </a:rPr>
              <a:t> of </a:t>
            </a:r>
            <a:r>
              <a:rPr lang="fr-FR" b="1" dirty="0" smtClean="0">
                <a:sym typeface="Wingdings" pitchFamily="2" charset="2"/>
              </a:rPr>
              <a:t>conventions</a:t>
            </a:r>
            <a:endParaRPr lang="fr-FR" b="1" dirty="0"/>
          </a:p>
        </p:txBody>
      </p:sp>
    </p:spTree>
    <p:extLst>
      <p:ext uri="{BB962C8B-B14F-4D97-AF65-F5344CB8AC3E}">
        <p14:creationId xmlns:p14="http://schemas.microsoft.com/office/powerpoint/2010/main" val="2136927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On &amp; OFF Record</a:t>
            </a:r>
            <a:endParaRPr lang="fr-FR" dirty="0"/>
          </a:p>
        </p:txBody>
      </p:sp>
      <p:sp>
        <p:nvSpPr>
          <p:cNvPr id="3" name="Espace réservé du contenu 2"/>
          <p:cNvSpPr>
            <a:spLocks noGrp="1"/>
          </p:cNvSpPr>
          <p:nvPr>
            <p:ph idx="1"/>
          </p:nvPr>
        </p:nvSpPr>
        <p:spPr/>
        <p:txBody>
          <a:bodyPr>
            <a:normAutofit fontScale="92500" lnSpcReduction="20000"/>
          </a:bodyPr>
          <a:lstStyle/>
          <a:p>
            <a:r>
              <a:rPr lang="en-GB" b="1" dirty="0"/>
              <a:t>SAY SOMETHING OFF AND ON RECORD</a:t>
            </a:r>
            <a:endParaRPr lang="fr-FR" dirty="0"/>
          </a:p>
          <a:p>
            <a:pPr marL="0" indent="0">
              <a:buNone/>
            </a:pPr>
            <a:endParaRPr lang="fr-FR" dirty="0"/>
          </a:p>
          <a:p>
            <a:r>
              <a:rPr lang="fr-FR" dirty="0">
                <a:sym typeface="Wingdings"/>
              </a:rPr>
              <a:t></a:t>
            </a:r>
            <a:r>
              <a:rPr lang="fr-FR" dirty="0"/>
              <a:t> </a:t>
            </a:r>
            <a:r>
              <a:rPr lang="en-GB" b="1" dirty="0"/>
              <a:t>Off record statements</a:t>
            </a:r>
            <a:r>
              <a:rPr lang="en-GB" dirty="0"/>
              <a:t> are not addressed: “I wonder where I put my pen …” The other can act as if he hadn’t heard.</a:t>
            </a:r>
            <a:endParaRPr lang="fr-FR" dirty="0"/>
          </a:p>
          <a:p>
            <a:r>
              <a:rPr lang="fr-FR" dirty="0">
                <a:sym typeface="Wingdings"/>
              </a:rPr>
              <a:t></a:t>
            </a:r>
            <a:r>
              <a:rPr lang="fr-FR" dirty="0"/>
              <a:t> </a:t>
            </a:r>
            <a:r>
              <a:rPr lang="en-GB" b="1" dirty="0"/>
              <a:t>On record statements</a:t>
            </a:r>
            <a:r>
              <a:rPr lang="en-GB" dirty="0"/>
              <a:t> are addressed: </a:t>
            </a:r>
            <a:endParaRPr lang="en-GB" dirty="0" smtClean="0"/>
          </a:p>
          <a:p>
            <a:r>
              <a:rPr lang="en-GB" dirty="0" smtClean="0"/>
              <a:t>“ </a:t>
            </a:r>
            <a:r>
              <a:rPr lang="en-GB" dirty="0"/>
              <a:t>I haven’t got a pen”</a:t>
            </a:r>
            <a:endParaRPr lang="fr-FR" dirty="0"/>
          </a:p>
          <a:p>
            <a:r>
              <a:rPr lang="fr-FR" dirty="0">
                <a:sym typeface="Wingdings"/>
              </a:rPr>
              <a:t></a:t>
            </a:r>
            <a:r>
              <a:rPr lang="fr-FR" dirty="0"/>
              <a:t> </a:t>
            </a:r>
            <a:r>
              <a:rPr lang="en-GB" b="1" dirty="0"/>
              <a:t>Bald on record</a:t>
            </a:r>
            <a:r>
              <a:rPr lang="en-GB" dirty="0"/>
              <a:t> </a:t>
            </a:r>
            <a:r>
              <a:rPr lang="en-GB" b="1" dirty="0"/>
              <a:t>statements</a:t>
            </a:r>
            <a:r>
              <a:rPr lang="en-GB" dirty="0"/>
              <a:t>: “Give me a pen”. Often though, it is followed by “</a:t>
            </a:r>
            <a:r>
              <a:rPr lang="en-GB" b="1" dirty="0"/>
              <a:t>mitigating devices</a:t>
            </a:r>
            <a:r>
              <a:rPr lang="en-GB" dirty="0"/>
              <a:t>” such as “please”, “would you” etc.</a:t>
            </a:r>
            <a:endParaRPr lang="fr-FR" dirty="0"/>
          </a:p>
          <a:p>
            <a:endParaRPr lang="fr-FR" dirty="0"/>
          </a:p>
        </p:txBody>
      </p:sp>
    </p:spTree>
    <p:extLst>
      <p:ext uri="{BB962C8B-B14F-4D97-AF65-F5344CB8AC3E}">
        <p14:creationId xmlns:p14="http://schemas.microsoft.com/office/powerpoint/2010/main" val="126863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Fictional</a:t>
            </a:r>
            <a:r>
              <a:rPr lang="fr-FR" dirty="0" smtClean="0"/>
              <a:t> Speech</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en-US" dirty="0" smtClean="0"/>
              <a:t>Altogether</a:t>
            </a:r>
            <a:r>
              <a:rPr lang="en-US" dirty="0"/>
              <a:t>, it may be concluded that real conversation is unlikely to be promising material for literary employment, and that it must strike an observer who has an eye on the aesthetic capabilities of language as sloppy, banal, and ill-</a:t>
            </a:r>
            <a:r>
              <a:rPr lang="en-US" dirty="0" err="1"/>
              <a:t>organised</a:t>
            </a:r>
            <a:r>
              <a:rPr lang="en-US" dirty="0"/>
              <a:t>. We come, once more to our familiar conclusion about realism: the author of a literary fiction does not aim at a completely realistic representation of the features of ordinary conversation</a:t>
            </a:r>
            <a:r>
              <a:rPr lang="en-US" dirty="0" smtClean="0"/>
              <a:t>.</a:t>
            </a:r>
            <a:r>
              <a:rPr lang="en-GB" dirty="0"/>
              <a:t> (</a:t>
            </a:r>
            <a:r>
              <a:rPr lang="en-GB" b="1" i="1" dirty="0"/>
              <a:t>Style in Fiction</a:t>
            </a:r>
            <a:r>
              <a:rPr lang="en-GB" i="1" dirty="0"/>
              <a:t>, 2007: 129)</a:t>
            </a:r>
            <a:endParaRPr lang="fr-FR" dirty="0"/>
          </a:p>
        </p:txBody>
      </p:sp>
    </p:spTree>
    <p:extLst>
      <p:ext uri="{BB962C8B-B14F-4D97-AF65-F5344CB8AC3E}">
        <p14:creationId xmlns:p14="http://schemas.microsoft.com/office/powerpoint/2010/main" val="213263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Fictional</a:t>
            </a:r>
            <a:r>
              <a:rPr lang="fr-FR" dirty="0" smtClean="0"/>
              <a:t> Speech</a:t>
            </a:r>
            <a:endParaRPr lang="fr-FR" dirty="0"/>
          </a:p>
        </p:txBody>
      </p:sp>
      <p:sp>
        <p:nvSpPr>
          <p:cNvPr id="3" name="Espace réservé du contenu 2"/>
          <p:cNvSpPr>
            <a:spLocks noGrp="1"/>
          </p:cNvSpPr>
          <p:nvPr>
            <p:ph idx="1"/>
          </p:nvPr>
        </p:nvSpPr>
        <p:spPr/>
        <p:txBody>
          <a:bodyPr/>
          <a:lstStyle/>
          <a:p>
            <a:r>
              <a:rPr lang="fr-FR" b="1" dirty="0" err="1" smtClean="0"/>
              <a:t>Several</a:t>
            </a:r>
            <a:r>
              <a:rPr lang="fr-FR" b="1" dirty="0" smtClean="0"/>
              <a:t> </a:t>
            </a:r>
            <a:r>
              <a:rPr lang="fr-FR" b="1" dirty="0" err="1" smtClean="0"/>
              <a:t>parameters</a:t>
            </a:r>
            <a:r>
              <a:rPr lang="fr-FR" b="1" dirty="0" smtClean="0"/>
              <a:t> </a:t>
            </a:r>
            <a:r>
              <a:rPr lang="fr-FR" b="1" dirty="0" err="1" smtClean="0"/>
              <a:t>may</a:t>
            </a:r>
            <a:r>
              <a:rPr lang="fr-FR" b="1" dirty="0" smtClean="0"/>
              <a:t> </a:t>
            </a:r>
            <a:r>
              <a:rPr lang="fr-FR" b="1" dirty="0" err="1" smtClean="0"/>
              <a:t>be</a:t>
            </a:r>
            <a:r>
              <a:rPr lang="fr-FR" b="1" dirty="0" smtClean="0"/>
              <a:t> </a:t>
            </a:r>
            <a:r>
              <a:rPr lang="fr-FR" b="1" dirty="0" err="1" smtClean="0"/>
              <a:t>encoded</a:t>
            </a:r>
            <a:r>
              <a:rPr lang="fr-FR" b="1" dirty="0" smtClean="0"/>
              <a:t> in fiction:</a:t>
            </a:r>
          </a:p>
          <a:p>
            <a:pPr lvl="1"/>
            <a:r>
              <a:rPr lang="fr-FR" b="1" i="1" dirty="0" smtClean="0"/>
              <a:t>Spatial markers </a:t>
            </a:r>
            <a:r>
              <a:rPr lang="fr-FR" dirty="0" smtClean="0"/>
              <a:t>(countries, </a:t>
            </a:r>
            <a:r>
              <a:rPr lang="fr-FR" dirty="0" err="1" smtClean="0"/>
              <a:t>regions</a:t>
            </a:r>
            <a:r>
              <a:rPr lang="fr-FR" dirty="0" smtClean="0"/>
              <a:t>, </a:t>
            </a:r>
            <a:r>
              <a:rPr lang="fr-FR" dirty="0" err="1" smtClean="0"/>
              <a:t>localities</a:t>
            </a:r>
            <a:r>
              <a:rPr lang="fr-FR" dirty="0" smtClean="0"/>
              <a:t>)</a:t>
            </a:r>
          </a:p>
          <a:p>
            <a:pPr lvl="1"/>
            <a:r>
              <a:rPr lang="fr-FR" b="1" i="1" dirty="0" smtClean="0"/>
              <a:t>Social markers </a:t>
            </a:r>
            <a:r>
              <a:rPr lang="fr-FR" dirty="0" smtClean="0"/>
              <a:t>(</a:t>
            </a:r>
            <a:r>
              <a:rPr lang="en-GB" dirty="0" smtClean="0"/>
              <a:t>education</a:t>
            </a:r>
            <a:r>
              <a:rPr lang="fr-FR" dirty="0" smtClean="0"/>
              <a:t>, social background)</a:t>
            </a:r>
          </a:p>
          <a:p>
            <a:pPr lvl="1"/>
            <a:r>
              <a:rPr lang="fr-FR" b="1" i="1" dirty="0" smtClean="0"/>
              <a:t>Attitudinal markers </a:t>
            </a:r>
            <a:r>
              <a:rPr lang="fr-FR" dirty="0" smtClean="0"/>
              <a:t>(</a:t>
            </a:r>
            <a:r>
              <a:rPr lang="fr-FR" dirty="0" err="1" smtClean="0"/>
              <a:t>emotions</a:t>
            </a:r>
            <a:r>
              <a:rPr lang="fr-FR" dirty="0" smtClean="0"/>
              <a:t> </a:t>
            </a:r>
            <a:r>
              <a:rPr lang="fr-FR" dirty="0" err="1" smtClean="0"/>
              <a:t>conveyed</a:t>
            </a:r>
            <a:r>
              <a:rPr lang="fr-FR" dirty="0" smtClean="0"/>
              <a:t>)</a:t>
            </a:r>
          </a:p>
          <a:p>
            <a:pPr marL="0" indent="0">
              <a:buNone/>
            </a:pPr>
            <a:endParaRPr lang="fr-FR" dirty="0"/>
          </a:p>
        </p:txBody>
      </p:sp>
    </p:spTree>
    <p:extLst>
      <p:ext uri="{BB962C8B-B14F-4D97-AF65-F5344CB8AC3E}">
        <p14:creationId xmlns:p14="http://schemas.microsoft.com/office/powerpoint/2010/main" val="321557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Fictional</a:t>
            </a:r>
            <a:r>
              <a:rPr lang="fr-FR" dirty="0" smtClean="0"/>
              <a:t> speech</a:t>
            </a:r>
            <a:endParaRPr lang="fr-FR" dirty="0"/>
          </a:p>
        </p:txBody>
      </p:sp>
      <p:sp>
        <p:nvSpPr>
          <p:cNvPr id="3" name="Espace réservé du contenu 2"/>
          <p:cNvSpPr>
            <a:spLocks noGrp="1"/>
          </p:cNvSpPr>
          <p:nvPr>
            <p:ph idx="1"/>
          </p:nvPr>
        </p:nvSpPr>
        <p:spPr>
          <a:xfrm>
            <a:off x="304800" y="1196752"/>
            <a:ext cx="8686800" cy="5400600"/>
          </a:xfrm>
        </p:spPr>
        <p:txBody>
          <a:bodyPr>
            <a:normAutofit fontScale="77500" lnSpcReduction="20000"/>
          </a:bodyPr>
          <a:lstStyle/>
          <a:p>
            <a:r>
              <a:rPr lang="fr-FR" dirty="0" err="1" smtClean="0"/>
              <a:t>Fictional</a:t>
            </a:r>
            <a:r>
              <a:rPr lang="fr-FR" dirty="0" smtClean="0"/>
              <a:t> speech </a:t>
            </a:r>
            <a:r>
              <a:rPr lang="fr-FR" dirty="0" err="1" smtClean="0"/>
              <a:t>is</a:t>
            </a:r>
            <a:r>
              <a:rPr lang="fr-FR" dirty="0" smtClean="0"/>
              <a:t> </a:t>
            </a:r>
            <a:r>
              <a:rPr lang="fr-FR" dirty="0" err="1" smtClean="0"/>
              <a:t>rarely</a:t>
            </a:r>
            <a:r>
              <a:rPr lang="fr-FR" dirty="0" smtClean="0"/>
              <a:t> </a:t>
            </a:r>
            <a:r>
              <a:rPr lang="fr-FR" dirty="0" err="1" smtClean="0"/>
              <a:t>studied</a:t>
            </a:r>
            <a:r>
              <a:rPr lang="fr-FR" dirty="0" smtClean="0"/>
              <a:t>.</a:t>
            </a:r>
          </a:p>
          <a:p>
            <a:r>
              <a:rPr lang="fr-FR" dirty="0" err="1" smtClean="0"/>
              <a:t>When</a:t>
            </a:r>
            <a:r>
              <a:rPr lang="fr-FR" dirty="0" smtClean="0"/>
              <a:t> </a:t>
            </a:r>
            <a:r>
              <a:rPr lang="fr-FR" dirty="0" err="1" smtClean="0"/>
              <a:t>it</a:t>
            </a:r>
            <a:r>
              <a:rPr lang="fr-FR" dirty="0" smtClean="0"/>
              <a:t> </a:t>
            </a:r>
            <a:r>
              <a:rPr lang="fr-FR" dirty="0" err="1" smtClean="0"/>
              <a:t>is</a:t>
            </a:r>
            <a:r>
              <a:rPr lang="fr-FR" dirty="0" smtClean="0"/>
              <a:t> </a:t>
            </a:r>
            <a:r>
              <a:rPr lang="fr-FR" dirty="0" smtClean="0">
                <a:sym typeface="Wingdings" pitchFamily="2" charset="2"/>
              </a:rPr>
              <a:t> DS, IS, FIS , NRSA (</a:t>
            </a:r>
            <a:r>
              <a:rPr lang="fr-FR" dirty="0" err="1" smtClean="0">
                <a:sym typeface="Wingdings" pitchFamily="2" charset="2"/>
              </a:rPr>
              <a:t>Leech</a:t>
            </a:r>
            <a:r>
              <a:rPr lang="fr-FR" dirty="0" smtClean="0">
                <a:sym typeface="Wingdings" pitchFamily="2" charset="2"/>
              </a:rPr>
              <a:t> &amp; Short ch. 10).</a:t>
            </a:r>
          </a:p>
          <a:p>
            <a:r>
              <a:rPr lang="fr-FR" dirty="0" err="1" smtClean="0">
                <a:sym typeface="Wingdings" pitchFamily="2" charset="2"/>
              </a:rPr>
              <a:t>Fictional</a:t>
            </a:r>
            <a:r>
              <a:rPr lang="fr-FR" dirty="0" smtClean="0">
                <a:sym typeface="Wingdings" pitchFamily="2" charset="2"/>
              </a:rPr>
              <a:t> speech </a:t>
            </a:r>
            <a:r>
              <a:rPr lang="fr-FR" dirty="0" err="1" smtClean="0">
                <a:sym typeface="Wingdings" pitchFamily="2" charset="2"/>
              </a:rPr>
              <a:t>regarded</a:t>
            </a:r>
            <a:r>
              <a:rPr lang="fr-FR" dirty="0" smtClean="0">
                <a:sym typeface="Wingdings" pitchFamily="2" charset="2"/>
              </a:rPr>
              <a:t> as:</a:t>
            </a:r>
          </a:p>
          <a:p>
            <a:pPr lvl="1"/>
            <a:r>
              <a:rPr lang="fr-FR" dirty="0" smtClean="0">
                <a:sym typeface="Wingdings" pitchFamily="2" charset="2"/>
              </a:rPr>
              <a:t>not important </a:t>
            </a:r>
            <a:r>
              <a:rPr lang="fr-FR" dirty="0" err="1" smtClean="0">
                <a:sym typeface="Wingdings" pitchFamily="2" charset="2"/>
              </a:rPr>
              <a:t>enough</a:t>
            </a:r>
            <a:r>
              <a:rPr lang="fr-FR" dirty="0">
                <a:sym typeface="Wingdings" pitchFamily="2" charset="2"/>
              </a:rPr>
              <a:t> </a:t>
            </a:r>
            <a:r>
              <a:rPr lang="fr-FR" dirty="0" smtClean="0">
                <a:sym typeface="Wingdings" pitchFamily="2" charset="2"/>
              </a:rPr>
              <a:t>(‘</a:t>
            </a:r>
            <a:r>
              <a:rPr lang="fr-FR" dirty="0" err="1" smtClean="0">
                <a:sym typeface="Wingdings" pitchFamily="2" charset="2"/>
              </a:rPr>
              <a:t>vividness</a:t>
            </a:r>
            <a:r>
              <a:rPr lang="fr-FR" dirty="0" smtClean="0">
                <a:sym typeface="Wingdings" pitchFamily="2" charset="2"/>
              </a:rPr>
              <a:t>’; ‘</a:t>
            </a:r>
            <a:r>
              <a:rPr lang="fr-FR" dirty="0" err="1" smtClean="0">
                <a:sym typeface="Wingdings" pitchFamily="2" charset="2"/>
              </a:rPr>
              <a:t>brings</a:t>
            </a:r>
            <a:r>
              <a:rPr lang="fr-FR" dirty="0" smtClean="0">
                <a:sym typeface="Wingdings" pitchFamily="2" charset="2"/>
              </a:rPr>
              <a:t> </a:t>
            </a:r>
            <a:r>
              <a:rPr lang="fr-FR" dirty="0" smtClean="0">
                <a:sym typeface="Wingdings" pitchFamily="2" charset="2"/>
              </a:rPr>
              <a:t>local </a:t>
            </a:r>
            <a:r>
              <a:rPr lang="fr-FR" dirty="0" err="1" smtClean="0">
                <a:sym typeface="Wingdings" pitchFamily="2" charset="2"/>
              </a:rPr>
              <a:t>colour</a:t>
            </a:r>
            <a:r>
              <a:rPr lang="fr-FR" dirty="0" smtClean="0">
                <a:sym typeface="Wingdings" pitchFamily="2" charset="2"/>
              </a:rPr>
              <a:t>’ &amp; ‘</a:t>
            </a:r>
            <a:r>
              <a:rPr lang="fr-FR" dirty="0" err="1" smtClean="0">
                <a:sym typeface="Wingdings" pitchFamily="2" charset="2"/>
              </a:rPr>
              <a:t>conveys</a:t>
            </a:r>
            <a:r>
              <a:rPr lang="fr-FR" dirty="0" smtClean="0">
                <a:sym typeface="Wingdings" pitchFamily="2" charset="2"/>
              </a:rPr>
              <a:t> the </a:t>
            </a:r>
            <a:r>
              <a:rPr lang="fr-FR" dirty="0" err="1" smtClean="0">
                <a:sym typeface="Wingdings" pitchFamily="2" charset="2"/>
              </a:rPr>
              <a:t>flavour</a:t>
            </a:r>
            <a:r>
              <a:rPr lang="fr-FR" dirty="0" smtClean="0">
                <a:sym typeface="Wingdings" pitchFamily="2" charset="2"/>
              </a:rPr>
              <a:t> of real speech’ but </a:t>
            </a:r>
            <a:r>
              <a:rPr lang="fr-FR" dirty="0" err="1" smtClean="0">
                <a:sym typeface="Wingdings" pitchFamily="2" charset="2"/>
              </a:rPr>
              <a:t>nothing</a:t>
            </a:r>
            <a:r>
              <a:rPr lang="fr-FR" dirty="0" smtClean="0">
                <a:sym typeface="Wingdings" pitchFamily="2" charset="2"/>
              </a:rPr>
              <a:t> </a:t>
            </a:r>
            <a:r>
              <a:rPr lang="fr-FR" dirty="0" smtClean="0">
                <a:sym typeface="Wingdings" pitchFamily="2" charset="2"/>
              </a:rPr>
              <a:t>important).</a:t>
            </a:r>
            <a:endParaRPr lang="fr-FR" dirty="0" smtClean="0">
              <a:sym typeface="Wingdings" pitchFamily="2" charset="2"/>
            </a:endParaRPr>
          </a:p>
          <a:p>
            <a:pPr lvl="1"/>
            <a:r>
              <a:rPr lang="fr-FR" dirty="0" smtClean="0">
                <a:sym typeface="Wingdings" pitchFamily="2" charset="2"/>
              </a:rPr>
              <a:t>So </a:t>
            </a:r>
            <a:r>
              <a:rPr lang="fr-FR" dirty="0" err="1" smtClean="0">
                <a:sym typeface="Wingdings" pitchFamily="2" charset="2"/>
              </a:rPr>
              <a:t>different</a:t>
            </a:r>
            <a:r>
              <a:rPr lang="fr-FR" dirty="0" smtClean="0">
                <a:sym typeface="Wingdings" pitchFamily="2" charset="2"/>
              </a:rPr>
              <a:t> </a:t>
            </a:r>
            <a:r>
              <a:rPr lang="fr-FR" dirty="0" err="1" smtClean="0">
                <a:sym typeface="Wingdings" pitchFamily="2" charset="2"/>
              </a:rPr>
              <a:t>from</a:t>
            </a:r>
            <a:r>
              <a:rPr lang="fr-FR" dirty="0" smtClean="0">
                <a:sym typeface="Wingdings" pitchFamily="2" charset="2"/>
              </a:rPr>
              <a:t> real speech: no use to </a:t>
            </a:r>
            <a:r>
              <a:rPr lang="fr-FR" dirty="0" err="1" smtClean="0">
                <a:sym typeface="Wingdings" pitchFamily="2" charset="2"/>
              </a:rPr>
              <a:t>study</a:t>
            </a:r>
            <a:r>
              <a:rPr lang="fr-FR" dirty="0" smtClean="0">
                <a:sym typeface="Wingdings" pitchFamily="2" charset="2"/>
              </a:rPr>
              <a:t> </a:t>
            </a:r>
            <a:r>
              <a:rPr lang="fr-FR" dirty="0" err="1" smtClean="0">
                <a:sym typeface="Wingdings" pitchFamily="2" charset="2"/>
              </a:rPr>
              <a:t>it</a:t>
            </a:r>
            <a:r>
              <a:rPr lang="fr-FR" dirty="0" smtClean="0">
                <a:sym typeface="Wingdings" pitchFamily="2" charset="2"/>
              </a:rPr>
              <a:t> </a:t>
            </a:r>
            <a:r>
              <a:rPr lang="fr-FR" i="1" dirty="0" smtClean="0">
                <a:sym typeface="Wingdings" pitchFamily="2" charset="2"/>
              </a:rPr>
              <a:t>per se</a:t>
            </a:r>
            <a:r>
              <a:rPr lang="fr-FR" dirty="0" smtClean="0">
                <a:sym typeface="Wingdings" pitchFamily="2" charset="2"/>
              </a:rPr>
              <a:t>.</a:t>
            </a:r>
          </a:p>
          <a:p>
            <a:r>
              <a:rPr lang="fr-FR" dirty="0" err="1" smtClean="0">
                <a:sym typeface="Wingdings" pitchFamily="2" charset="2"/>
              </a:rPr>
              <a:t>However</a:t>
            </a:r>
            <a:r>
              <a:rPr lang="fr-FR" dirty="0" smtClean="0">
                <a:sym typeface="Wingdings" pitchFamily="2" charset="2"/>
              </a:rPr>
              <a:t>, </a:t>
            </a:r>
            <a:r>
              <a:rPr lang="fr-FR" dirty="0" err="1" smtClean="0">
                <a:sym typeface="Wingdings" pitchFamily="2" charset="2"/>
              </a:rPr>
              <a:t>when</a:t>
            </a:r>
            <a:r>
              <a:rPr lang="fr-FR" dirty="0" smtClean="0">
                <a:sym typeface="Wingdings" pitchFamily="2" charset="2"/>
              </a:rPr>
              <a:t> </a:t>
            </a:r>
            <a:r>
              <a:rPr lang="fr-FR" dirty="0" err="1" smtClean="0">
                <a:sym typeface="Wingdings" pitchFamily="2" charset="2"/>
              </a:rPr>
              <a:t>reading</a:t>
            </a:r>
            <a:r>
              <a:rPr lang="fr-FR" dirty="0" smtClean="0">
                <a:sym typeface="Wingdings" pitchFamily="2" charset="2"/>
              </a:rPr>
              <a:t>, </a:t>
            </a:r>
            <a:r>
              <a:rPr lang="fr-FR" dirty="0" err="1" smtClean="0">
                <a:sym typeface="Wingdings" pitchFamily="2" charset="2"/>
              </a:rPr>
              <a:t>readers</a:t>
            </a:r>
            <a:r>
              <a:rPr lang="fr-FR" dirty="0" smtClean="0">
                <a:sym typeface="Wingdings" pitchFamily="2" charset="2"/>
              </a:rPr>
              <a:t> </a:t>
            </a:r>
            <a:r>
              <a:rPr lang="fr-FR" dirty="0" err="1" smtClean="0">
                <a:sym typeface="Wingdings" pitchFamily="2" charset="2"/>
              </a:rPr>
              <a:t>accept</a:t>
            </a:r>
            <a:r>
              <a:rPr lang="fr-FR" dirty="0" smtClean="0">
                <a:sym typeface="Wingdings" pitchFamily="2" charset="2"/>
              </a:rPr>
              <a:t> FS as </a:t>
            </a:r>
            <a:r>
              <a:rPr lang="fr-FR" dirty="0" err="1" smtClean="0">
                <a:sym typeface="Wingdings" pitchFamily="2" charset="2"/>
              </a:rPr>
              <a:t>authentic</a:t>
            </a:r>
            <a:r>
              <a:rPr lang="fr-FR" dirty="0" smtClean="0">
                <a:sym typeface="Wingdings" pitchFamily="2" charset="2"/>
              </a:rPr>
              <a:t> </a:t>
            </a:r>
            <a:r>
              <a:rPr lang="fr-FR" dirty="0" err="1" smtClean="0">
                <a:sym typeface="Wingdings" pitchFamily="2" charset="2"/>
              </a:rPr>
              <a:t>enough</a:t>
            </a:r>
            <a:r>
              <a:rPr lang="fr-FR" dirty="0" smtClean="0">
                <a:sym typeface="Wingdings" pitchFamily="2" charset="2"/>
              </a:rPr>
              <a:t> for </a:t>
            </a:r>
            <a:r>
              <a:rPr lang="fr-FR" dirty="0" err="1" smtClean="0">
                <a:sym typeface="Wingdings" pitchFamily="2" charset="2"/>
              </a:rPr>
              <a:t>two</a:t>
            </a:r>
            <a:r>
              <a:rPr lang="fr-FR" dirty="0" smtClean="0">
                <a:sym typeface="Wingdings" pitchFamily="2" charset="2"/>
              </a:rPr>
              <a:t> </a:t>
            </a:r>
            <a:r>
              <a:rPr lang="fr-FR" dirty="0" err="1" smtClean="0">
                <a:sym typeface="Wingdings" pitchFamily="2" charset="2"/>
              </a:rPr>
              <a:t>reasons</a:t>
            </a:r>
            <a:r>
              <a:rPr lang="fr-FR" dirty="0" smtClean="0">
                <a:sym typeface="Wingdings" pitchFamily="2" charset="2"/>
              </a:rPr>
              <a:t>:</a:t>
            </a:r>
          </a:p>
          <a:p>
            <a:r>
              <a:rPr lang="fr-FR" dirty="0" smtClean="0">
                <a:sym typeface="Wingdings" pitchFamily="2" charset="2"/>
              </a:rPr>
              <a:t>S.T. </a:t>
            </a:r>
            <a:r>
              <a:rPr lang="fr-FR" dirty="0" err="1" smtClean="0">
                <a:sym typeface="Wingdings" pitchFamily="2" charset="2"/>
              </a:rPr>
              <a:t>Coleridge’s</a:t>
            </a:r>
            <a:r>
              <a:rPr lang="fr-FR" dirty="0" smtClean="0">
                <a:sym typeface="Wingdings" pitchFamily="2" charset="2"/>
              </a:rPr>
              <a:t> notion of </a:t>
            </a:r>
            <a:r>
              <a:rPr lang="fr-FR" b="1" dirty="0" smtClean="0">
                <a:sym typeface="Wingdings" pitchFamily="2" charset="2"/>
              </a:rPr>
              <a:t>‘</a:t>
            </a:r>
            <a:r>
              <a:rPr lang="fr-FR" b="1" dirty="0" err="1" smtClean="0">
                <a:sym typeface="Wingdings" pitchFamily="2" charset="2"/>
              </a:rPr>
              <a:t>willing</a:t>
            </a:r>
            <a:r>
              <a:rPr lang="fr-FR" b="1" dirty="0" smtClean="0">
                <a:sym typeface="Wingdings" pitchFamily="2" charset="2"/>
              </a:rPr>
              <a:t> suspension of </a:t>
            </a:r>
            <a:r>
              <a:rPr lang="fr-FR" b="1" dirty="0" err="1" smtClean="0">
                <a:sym typeface="Wingdings" pitchFamily="2" charset="2"/>
              </a:rPr>
              <a:t>disbelief</a:t>
            </a:r>
            <a:r>
              <a:rPr lang="fr-FR" b="1" dirty="0" smtClean="0">
                <a:sym typeface="Wingdings" pitchFamily="2" charset="2"/>
              </a:rPr>
              <a:t>’ </a:t>
            </a:r>
            <a:r>
              <a:rPr lang="fr-FR" dirty="0" smtClean="0">
                <a:sym typeface="Wingdings" pitchFamily="2" charset="2"/>
              </a:rPr>
              <a:t>(</a:t>
            </a:r>
            <a:r>
              <a:rPr lang="fr-FR" dirty="0" err="1" smtClean="0">
                <a:sym typeface="Wingdings" pitchFamily="2" charset="2"/>
              </a:rPr>
              <a:t>we</a:t>
            </a:r>
            <a:r>
              <a:rPr lang="fr-FR" dirty="0" smtClean="0">
                <a:sym typeface="Wingdings" pitchFamily="2" charset="2"/>
              </a:rPr>
              <a:t> suspend </a:t>
            </a:r>
            <a:r>
              <a:rPr lang="fr-FR" dirty="0" err="1" smtClean="0">
                <a:sym typeface="Wingdings" pitchFamily="2" charset="2"/>
              </a:rPr>
              <a:t>our</a:t>
            </a:r>
            <a:r>
              <a:rPr lang="fr-FR" dirty="0" smtClean="0">
                <a:sym typeface="Wingdings" pitchFamily="2" charset="2"/>
              </a:rPr>
              <a:t> </a:t>
            </a:r>
            <a:r>
              <a:rPr lang="fr-FR" dirty="0" err="1" smtClean="0">
                <a:sym typeface="Wingdings" pitchFamily="2" charset="2"/>
              </a:rPr>
              <a:t>disbelief</a:t>
            </a:r>
            <a:r>
              <a:rPr lang="fr-FR" dirty="0" smtClean="0">
                <a:sym typeface="Wingdings" pitchFamily="2" charset="2"/>
              </a:rPr>
              <a:t> and </a:t>
            </a:r>
            <a:r>
              <a:rPr lang="fr-FR" dirty="0" err="1" smtClean="0">
                <a:sym typeface="Wingdings" pitchFamily="2" charset="2"/>
              </a:rPr>
              <a:t>accept</a:t>
            </a:r>
            <a:r>
              <a:rPr lang="fr-FR" dirty="0" smtClean="0">
                <a:sym typeface="Wingdings" pitchFamily="2" charset="2"/>
              </a:rPr>
              <a:t> the </a:t>
            </a:r>
            <a:r>
              <a:rPr lang="fr-FR" dirty="0" err="1" smtClean="0">
                <a:sym typeface="Wingdings" pitchFamily="2" charset="2"/>
              </a:rPr>
              <a:t>fictional</a:t>
            </a:r>
            <a:r>
              <a:rPr lang="fr-FR" dirty="0" smtClean="0">
                <a:sym typeface="Wingdings" pitchFamily="2" charset="2"/>
              </a:rPr>
              <a:t> world as </a:t>
            </a:r>
            <a:r>
              <a:rPr lang="fr-FR" dirty="0" err="1" smtClean="0">
                <a:sym typeface="Wingdings" pitchFamily="2" charset="2"/>
              </a:rPr>
              <a:t>it</a:t>
            </a:r>
            <a:r>
              <a:rPr lang="fr-FR" dirty="0" smtClean="0">
                <a:sym typeface="Wingdings" pitchFamily="2" charset="2"/>
              </a:rPr>
              <a:t> </a:t>
            </a:r>
            <a:r>
              <a:rPr lang="fr-FR" dirty="0" err="1" smtClean="0">
                <a:sym typeface="Wingdings" pitchFamily="2" charset="2"/>
              </a:rPr>
              <a:t>is</a:t>
            </a:r>
            <a:r>
              <a:rPr lang="fr-FR" dirty="0" smtClean="0">
                <a:sym typeface="Wingdings" pitchFamily="2" charset="2"/>
              </a:rPr>
              <a:t> </a:t>
            </a:r>
            <a:r>
              <a:rPr lang="fr-FR" dirty="0" err="1" smtClean="0">
                <a:sym typeface="Wingdings" pitchFamily="2" charset="2"/>
              </a:rPr>
              <a:t>presented</a:t>
            </a:r>
            <a:r>
              <a:rPr lang="fr-FR" dirty="0" smtClean="0">
                <a:sym typeface="Wingdings" pitchFamily="2" charset="2"/>
              </a:rPr>
              <a:t> or </a:t>
            </a:r>
            <a:r>
              <a:rPr lang="fr-FR" dirty="0" err="1" smtClean="0">
                <a:sym typeface="Wingdings" pitchFamily="2" charset="2"/>
              </a:rPr>
              <a:t>we</a:t>
            </a:r>
            <a:r>
              <a:rPr lang="fr-FR" dirty="0" smtClean="0">
                <a:sym typeface="Wingdings" pitchFamily="2" charset="2"/>
              </a:rPr>
              <a:t> close the book. (</a:t>
            </a:r>
            <a:r>
              <a:rPr lang="fr-FR" dirty="0" err="1" smtClean="0">
                <a:sym typeface="Wingdings" pitchFamily="2" charset="2"/>
              </a:rPr>
              <a:t>We</a:t>
            </a:r>
            <a:r>
              <a:rPr lang="fr-FR" dirty="0" smtClean="0">
                <a:sym typeface="Wingdings" pitchFamily="2" charset="2"/>
              </a:rPr>
              <a:t> </a:t>
            </a:r>
            <a:r>
              <a:rPr lang="fr-FR" dirty="0" err="1" smtClean="0">
                <a:sym typeface="Wingdings" pitchFamily="2" charset="2"/>
              </a:rPr>
              <a:t>accept</a:t>
            </a:r>
            <a:r>
              <a:rPr lang="fr-FR" dirty="0" smtClean="0">
                <a:sym typeface="Wingdings" pitchFamily="2" charset="2"/>
              </a:rPr>
              <a:t> to </a:t>
            </a:r>
            <a:r>
              <a:rPr lang="fr-FR" dirty="0" err="1" smtClean="0">
                <a:sym typeface="Wingdings" pitchFamily="2" charset="2"/>
              </a:rPr>
              <a:t>cooperate</a:t>
            </a:r>
            <a:r>
              <a:rPr lang="fr-FR" dirty="0" smtClean="0">
                <a:sym typeface="Wingdings" pitchFamily="2" charset="2"/>
              </a:rPr>
              <a:t> </a:t>
            </a:r>
            <a:r>
              <a:rPr lang="fr-FR" dirty="0" err="1" smtClean="0">
                <a:sym typeface="Wingdings" pitchFamily="2" charset="2"/>
              </a:rPr>
              <a:t>with</a:t>
            </a:r>
            <a:r>
              <a:rPr lang="fr-FR" dirty="0" smtClean="0">
                <a:sym typeface="Wingdings" pitchFamily="2" charset="2"/>
              </a:rPr>
              <a:t> the </a:t>
            </a:r>
            <a:r>
              <a:rPr lang="fr-FR" dirty="0" err="1" smtClean="0">
                <a:sym typeface="Wingdings" pitchFamily="2" charset="2"/>
              </a:rPr>
              <a:t>narrator</a:t>
            </a:r>
            <a:r>
              <a:rPr lang="fr-FR" dirty="0" smtClean="0">
                <a:sym typeface="Wingdings" pitchFamily="2" charset="2"/>
              </a:rPr>
              <a:t>). // </a:t>
            </a:r>
            <a:r>
              <a:rPr lang="fr-FR" dirty="0" err="1" smtClean="0">
                <a:sym typeface="Wingdings" pitchFamily="2" charset="2"/>
              </a:rPr>
              <a:t>Grice’s</a:t>
            </a:r>
            <a:r>
              <a:rPr lang="fr-FR" dirty="0" smtClean="0">
                <a:sym typeface="Wingdings" pitchFamily="2" charset="2"/>
              </a:rPr>
              <a:t> </a:t>
            </a:r>
            <a:r>
              <a:rPr lang="fr-FR" dirty="0" err="1" smtClean="0">
                <a:sym typeface="Wingdings" pitchFamily="2" charset="2"/>
              </a:rPr>
              <a:t>Cooperative</a:t>
            </a:r>
            <a:r>
              <a:rPr lang="fr-FR" dirty="0" smtClean="0">
                <a:sym typeface="Wingdings" pitchFamily="2" charset="2"/>
              </a:rPr>
              <a:t> </a:t>
            </a:r>
            <a:r>
              <a:rPr lang="fr-FR" dirty="0" err="1" smtClean="0">
                <a:sym typeface="Wingdings" pitchFamily="2" charset="2"/>
              </a:rPr>
              <a:t>Principle</a:t>
            </a:r>
            <a:endParaRPr lang="fr-FR" dirty="0" smtClean="0">
              <a:sym typeface="Wingdings" pitchFamily="2" charset="2"/>
            </a:endParaRPr>
          </a:p>
          <a:p>
            <a:r>
              <a:rPr lang="fr-FR" dirty="0" smtClean="0">
                <a:sym typeface="Wingdings" pitchFamily="2" charset="2"/>
              </a:rPr>
              <a:t>Good </a:t>
            </a:r>
            <a:r>
              <a:rPr lang="fr-FR" dirty="0" err="1" smtClean="0">
                <a:sym typeface="Wingdings" pitchFamily="2" charset="2"/>
              </a:rPr>
              <a:t>writers</a:t>
            </a:r>
            <a:r>
              <a:rPr lang="fr-FR" dirty="0" smtClean="0">
                <a:sym typeface="Wingdings" pitchFamily="2" charset="2"/>
              </a:rPr>
              <a:t> have </a:t>
            </a:r>
            <a:r>
              <a:rPr lang="fr-FR" b="1" dirty="0" smtClean="0">
                <a:sym typeface="Wingdings" pitchFamily="2" charset="2"/>
              </a:rPr>
              <a:t>a good </a:t>
            </a:r>
            <a:r>
              <a:rPr lang="fr-FR" b="1" dirty="0" err="1" smtClean="0">
                <a:sym typeface="Wingdings" pitchFamily="2" charset="2"/>
              </a:rPr>
              <a:t>ear</a:t>
            </a:r>
            <a:r>
              <a:rPr lang="fr-FR" b="1" dirty="0" smtClean="0">
                <a:sym typeface="Wingdings" pitchFamily="2" charset="2"/>
              </a:rPr>
              <a:t> for conversation </a:t>
            </a:r>
            <a:r>
              <a:rPr lang="fr-FR" dirty="0" smtClean="0">
                <a:sym typeface="Wingdings" pitchFamily="2" charset="2"/>
              </a:rPr>
              <a:t> </a:t>
            </a:r>
            <a:r>
              <a:rPr lang="fr-FR" dirty="0" err="1" smtClean="0">
                <a:sym typeface="Wingdings" pitchFamily="2" charset="2"/>
              </a:rPr>
              <a:t>easy</a:t>
            </a:r>
            <a:r>
              <a:rPr lang="fr-FR" dirty="0" smtClean="0">
                <a:sym typeface="Wingdings" pitchFamily="2" charset="2"/>
              </a:rPr>
              <a:t> to </a:t>
            </a:r>
            <a:r>
              <a:rPr lang="fr-FR" dirty="0" err="1" smtClean="0">
                <a:sym typeface="Wingdings" pitchFamily="2" charset="2"/>
              </a:rPr>
              <a:t>be</a:t>
            </a:r>
            <a:r>
              <a:rPr lang="fr-FR" dirty="0" smtClean="0">
                <a:sym typeface="Wingdings" pitchFamily="2" charset="2"/>
              </a:rPr>
              <a:t> </a:t>
            </a:r>
            <a:r>
              <a:rPr lang="fr-FR" dirty="0" err="1" smtClean="0">
                <a:sym typeface="Wingdings" pitchFamily="2" charset="2"/>
              </a:rPr>
              <a:t>taken</a:t>
            </a:r>
            <a:r>
              <a:rPr lang="fr-FR" dirty="0" smtClean="0">
                <a:sym typeface="Wingdings" pitchFamily="2" charset="2"/>
              </a:rPr>
              <a:t> in.</a:t>
            </a:r>
            <a:endParaRPr lang="fr-FR" dirty="0"/>
          </a:p>
        </p:txBody>
      </p:sp>
    </p:spTree>
    <p:extLst>
      <p:ext uri="{BB962C8B-B14F-4D97-AF65-F5344CB8AC3E}">
        <p14:creationId xmlns:p14="http://schemas.microsoft.com/office/powerpoint/2010/main" val="185012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Fictional</a:t>
            </a:r>
            <a:r>
              <a:rPr lang="fr-FR" dirty="0" smtClean="0"/>
              <a:t> Speech</a:t>
            </a:r>
            <a:endParaRPr lang="fr-FR" dirty="0"/>
          </a:p>
        </p:txBody>
      </p:sp>
      <p:sp>
        <p:nvSpPr>
          <p:cNvPr id="3" name="Espace réservé du contenu 2"/>
          <p:cNvSpPr>
            <a:spLocks noGrp="1"/>
          </p:cNvSpPr>
          <p:nvPr>
            <p:ph idx="1"/>
          </p:nvPr>
        </p:nvSpPr>
        <p:spPr/>
        <p:txBody>
          <a:bodyPr>
            <a:normAutofit fontScale="85000" lnSpcReduction="10000"/>
          </a:bodyPr>
          <a:lstStyle/>
          <a:p>
            <a:r>
              <a:rPr lang="fr-FR" i="1" dirty="0" err="1" smtClean="0"/>
              <a:t>Orality</a:t>
            </a:r>
            <a:r>
              <a:rPr lang="fr-FR" i="1" dirty="0" smtClean="0"/>
              <a:t> &amp; </a:t>
            </a:r>
            <a:r>
              <a:rPr lang="fr-FR" i="1" dirty="0" err="1" smtClean="0"/>
              <a:t>Literacy</a:t>
            </a:r>
            <a:r>
              <a:rPr lang="fr-FR" dirty="0" smtClean="0"/>
              <a:t>, Walter </a:t>
            </a:r>
            <a:r>
              <a:rPr lang="fr-FR" dirty="0" err="1" smtClean="0"/>
              <a:t>Ong</a:t>
            </a:r>
            <a:r>
              <a:rPr lang="fr-FR" dirty="0" smtClean="0"/>
              <a:t>, </a:t>
            </a:r>
            <a:r>
              <a:rPr lang="fr-FR" dirty="0" err="1" smtClean="0"/>
              <a:t>Routledge</a:t>
            </a:r>
            <a:r>
              <a:rPr lang="fr-FR" dirty="0" smtClean="0"/>
              <a:t>, 2003.</a:t>
            </a:r>
          </a:p>
          <a:p>
            <a:r>
              <a:rPr lang="fr-FR" i="1" dirty="0" err="1" smtClean="0"/>
              <a:t>Forms</a:t>
            </a:r>
            <a:r>
              <a:rPr lang="fr-FR" i="1" dirty="0" smtClean="0"/>
              <a:t> of Speech in </a:t>
            </a:r>
            <a:r>
              <a:rPr lang="fr-FR" i="1" dirty="0" err="1" smtClean="0"/>
              <a:t>Victorian</a:t>
            </a:r>
            <a:r>
              <a:rPr lang="fr-FR" i="1" dirty="0" smtClean="0"/>
              <a:t> Fiction, R. Chapman, Longman, 1994.</a:t>
            </a:r>
          </a:p>
          <a:p>
            <a:r>
              <a:rPr lang="fr-FR" i="1" dirty="0" err="1" smtClean="0"/>
              <a:t>Strange</a:t>
            </a:r>
            <a:r>
              <a:rPr lang="fr-FR" i="1" dirty="0" smtClean="0"/>
              <a:t> Talk</a:t>
            </a:r>
            <a:r>
              <a:rPr lang="fr-FR" dirty="0" smtClean="0"/>
              <a:t>, Gavin Jones, </a:t>
            </a:r>
            <a:r>
              <a:rPr lang="fr-FR" dirty="0" err="1" smtClean="0"/>
              <a:t>University</a:t>
            </a:r>
            <a:r>
              <a:rPr lang="fr-FR" dirty="0" smtClean="0"/>
              <a:t> of </a:t>
            </a:r>
            <a:r>
              <a:rPr lang="fr-FR" dirty="0" err="1" smtClean="0"/>
              <a:t>California</a:t>
            </a:r>
            <a:r>
              <a:rPr lang="fr-FR" dirty="0" smtClean="0"/>
              <a:t>, 1999,</a:t>
            </a:r>
          </a:p>
          <a:p>
            <a:r>
              <a:rPr lang="fr-FR" i="1" dirty="0" err="1" smtClean="0"/>
              <a:t>Rotten</a:t>
            </a:r>
            <a:r>
              <a:rPr lang="fr-FR" i="1" dirty="0" smtClean="0"/>
              <a:t> English – A </a:t>
            </a:r>
            <a:r>
              <a:rPr lang="fr-FR" i="1" dirty="0" err="1" smtClean="0"/>
              <a:t>Literary</a:t>
            </a:r>
            <a:r>
              <a:rPr lang="fr-FR" i="1" dirty="0" smtClean="0"/>
              <a:t> </a:t>
            </a:r>
            <a:r>
              <a:rPr lang="fr-FR" i="1" dirty="0" err="1" smtClean="0"/>
              <a:t>Anthology</a:t>
            </a:r>
            <a:r>
              <a:rPr lang="fr-FR" dirty="0" smtClean="0"/>
              <a:t>, </a:t>
            </a:r>
            <a:r>
              <a:rPr lang="fr-FR" dirty="0" err="1" smtClean="0"/>
              <a:t>Dohra</a:t>
            </a:r>
            <a:r>
              <a:rPr lang="fr-FR" dirty="0" smtClean="0"/>
              <a:t> Ahmad (</a:t>
            </a:r>
            <a:r>
              <a:rPr lang="fr-FR" dirty="0" err="1" smtClean="0"/>
              <a:t>ed</a:t>
            </a:r>
            <a:r>
              <a:rPr lang="fr-FR" dirty="0" smtClean="0"/>
              <a:t>), Norton, 2007.</a:t>
            </a:r>
          </a:p>
          <a:p>
            <a:r>
              <a:rPr lang="fr-FR" dirty="0" smtClean="0"/>
              <a:t>Impossible to </a:t>
            </a:r>
            <a:r>
              <a:rPr lang="fr-FR" dirty="0" err="1" smtClean="0"/>
              <a:t>present</a:t>
            </a:r>
            <a:r>
              <a:rPr lang="fr-FR" dirty="0" smtClean="0"/>
              <a:t> </a:t>
            </a:r>
            <a:r>
              <a:rPr lang="fr-FR" dirty="0" err="1" smtClean="0"/>
              <a:t>everything</a:t>
            </a:r>
            <a:r>
              <a:rPr lang="fr-FR" dirty="0" smtClean="0"/>
              <a:t>: focus on</a:t>
            </a:r>
          </a:p>
          <a:p>
            <a:pPr lvl="1"/>
            <a:r>
              <a:rPr lang="fr-FR" dirty="0" smtClean="0"/>
              <a:t>Spatial markers (Somerset Maugham G.B.)</a:t>
            </a:r>
          </a:p>
          <a:p>
            <a:pPr lvl="1"/>
            <a:r>
              <a:rPr lang="fr-FR" dirty="0" smtClean="0"/>
              <a:t>Attitudinal markers (Edith Wharton U.S.)</a:t>
            </a:r>
          </a:p>
          <a:p>
            <a:pPr lvl="1"/>
            <a:r>
              <a:rPr lang="fr-FR" b="1" dirty="0" smtClean="0"/>
              <a:t>Case </a:t>
            </a:r>
            <a:r>
              <a:rPr lang="fr-FR" b="1" dirty="0" err="1" smtClean="0"/>
              <a:t>study</a:t>
            </a:r>
            <a:r>
              <a:rPr lang="fr-FR" dirty="0" smtClean="0"/>
              <a:t>: Kate </a:t>
            </a:r>
            <a:r>
              <a:rPr lang="fr-FR" dirty="0" err="1" smtClean="0"/>
              <a:t>Chopin’s’Beyond</a:t>
            </a:r>
            <a:r>
              <a:rPr lang="fr-FR" dirty="0" smtClean="0"/>
              <a:t> the Bayou’</a:t>
            </a:r>
          </a:p>
        </p:txBody>
      </p:sp>
    </p:spTree>
    <p:extLst>
      <p:ext uri="{BB962C8B-B14F-4D97-AF65-F5344CB8AC3E}">
        <p14:creationId xmlns:p14="http://schemas.microsoft.com/office/powerpoint/2010/main" val="234341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Spatial markers</a:t>
            </a:r>
            <a:endParaRPr lang="fr-FR" dirty="0"/>
          </a:p>
        </p:txBody>
      </p:sp>
      <p:sp>
        <p:nvSpPr>
          <p:cNvPr id="3" name="Espace réservé du contenu 2"/>
          <p:cNvSpPr>
            <a:spLocks noGrp="1"/>
          </p:cNvSpPr>
          <p:nvPr>
            <p:ph idx="1"/>
          </p:nvPr>
        </p:nvSpPr>
        <p:spPr/>
        <p:txBody>
          <a:bodyPr/>
          <a:lstStyle/>
          <a:p>
            <a:r>
              <a:rPr lang="fr-FR" dirty="0" err="1" smtClean="0"/>
              <a:t>Eye-dialect</a:t>
            </a:r>
            <a:r>
              <a:rPr lang="fr-FR" dirty="0" smtClean="0"/>
              <a:t>; </a:t>
            </a:r>
            <a:r>
              <a:rPr lang="fr-FR" dirty="0" err="1" smtClean="0"/>
              <a:t>dialect</a:t>
            </a:r>
            <a:r>
              <a:rPr lang="fr-FR" dirty="0" smtClean="0"/>
              <a:t> </a:t>
            </a:r>
            <a:r>
              <a:rPr lang="fr-FR" dirty="0" err="1" smtClean="0"/>
              <a:t>encoding</a:t>
            </a:r>
            <a:endParaRPr lang="fr-FR" dirty="0" smtClean="0"/>
          </a:p>
          <a:p>
            <a:r>
              <a:rPr lang="fr-FR" b="1" dirty="0" smtClean="0"/>
              <a:t>Stage Cockney</a:t>
            </a:r>
            <a:r>
              <a:rPr lang="fr-FR" dirty="0" smtClean="0"/>
              <a:t>: type of accent </a:t>
            </a:r>
            <a:r>
              <a:rPr lang="fr-FR" dirty="0" err="1" smtClean="0"/>
              <a:t>used</a:t>
            </a:r>
            <a:r>
              <a:rPr lang="fr-FR" dirty="0" smtClean="0"/>
              <a:t> by </a:t>
            </a:r>
            <a:r>
              <a:rPr lang="fr-FR" dirty="0" err="1" smtClean="0"/>
              <a:t>actors</a:t>
            </a:r>
            <a:r>
              <a:rPr lang="fr-FR" dirty="0" smtClean="0"/>
              <a:t> to </a:t>
            </a:r>
            <a:r>
              <a:rPr lang="fr-FR" dirty="0" err="1" smtClean="0"/>
              <a:t>represent</a:t>
            </a:r>
            <a:r>
              <a:rPr lang="fr-FR" dirty="0" smtClean="0"/>
              <a:t> a Cockney accent </a:t>
            </a:r>
            <a:r>
              <a:rPr lang="fr-FR" dirty="0" err="1" smtClean="0"/>
              <a:t>conventionally</a:t>
            </a:r>
            <a:r>
              <a:rPr lang="fr-FR" dirty="0" smtClean="0"/>
              <a:t>.</a:t>
            </a:r>
          </a:p>
          <a:p>
            <a:r>
              <a:rPr lang="fr-FR" dirty="0" err="1" smtClean="0"/>
              <a:t>Similar</a:t>
            </a:r>
            <a:r>
              <a:rPr lang="fr-FR" dirty="0" smtClean="0"/>
              <a:t> </a:t>
            </a:r>
            <a:r>
              <a:rPr lang="fr-FR" dirty="0" err="1" smtClean="0"/>
              <a:t>thing</a:t>
            </a:r>
            <a:r>
              <a:rPr lang="fr-FR" dirty="0" smtClean="0"/>
              <a:t> in </a:t>
            </a:r>
            <a:r>
              <a:rPr lang="fr-FR" dirty="0" err="1" smtClean="0"/>
              <a:t>literature</a:t>
            </a:r>
            <a:r>
              <a:rPr lang="fr-FR" dirty="0" smtClean="0"/>
              <a:t>:</a:t>
            </a:r>
          </a:p>
          <a:p>
            <a:r>
              <a:rPr lang="fr-FR" b="1" dirty="0" err="1" smtClean="0"/>
              <a:t>Jocular</a:t>
            </a:r>
            <a:r>
              <a:rPr lang="fr-FR" b="1" dirty="0" smtClean="0"/>
              <a:t> </a:t>
            </a:r>
            <a:r>
              <a:rPr lang="fr-FR" b="1" dirty="0" err="1" smtClean="0"/>
              <a:t>spelling</a:t>
            </a:r>
            <a:r>
              <a:rPr lang="fr-FR" b="1" dirty="0" smtClean="0"/>
              <a:t> </a:t>
            </a:r>
            <a:r>
              <a:rPr lang="fr-FR" dirty="0" err="1" smtClean="0"/>
              <a:t>used</a:t>
            </a:r>
            <a:r>
              <a:rPr lang="fr-FR" dirty="0" smtClean="0"/>
              <a:t> by Dickens, G.B. Shaw or S. Maugham to </a:t>
            </a:r>
            <a:r>
              <a:rPr lang="fr-FR" dirty="0" err="1" smtClean="0"/>
              <a:t>represent</a:t>
            </a:r>
            <a:r>
              <a:rPr lang="fr-FR" dirty="0" smtClean="0"/>
              <a:t> Cockney speech (accent and / or </a:t>
            </a:r>
            <a:r>
              <a:rPr lang="fr-FR" dirty="0" err="1" smtClean="0"/>
              <a:t>dialect</a:t>
            </a:r>
            <a:r>
              <a:rPr lang="fr-FR" dirty="0" smtClean="0"/>
              <a:t>).</a:t>
            </a:r>
            <a:endParaRPr lang="fr-FR" dirty="0"/>
          </a:p>
        </p:txBody>
      </p:sp>
    </p:spTree>
    <p:extLst>
      <p:ext uri="{BB962C8B-B14F-4D97-AF65-F5344CB8AC3E}">
        <p14:creationId xmlns:p14="http://schemas.microsoft.com/office/powerpoint/2010/main" val="392851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57200"/>
            <a:ext cx="8686800" cy="451520"/>
          </a:xfrm>
        </p:spPr>
        <p:txBody>
          <a:bodyPr>
            <a:normAutofit fontScale="90000"/>
          </a:bodyPr>
          <a:lstStyle/>
          <a:p>
            <a:r>
              <a:rPr lang="en-GB" dirty="0"/>
              <a:t>Thomas Wolfe ‘Only the Dead know Brooklyn’</a:t>
            </a:r>
            <a:br>
              <a:rPr lang="en-GB" dirty="0"/>
            </a:br>
            <a:endParaRPr lang="fr-FR" dirty="0"/>
          </a:p>
        </p:txBody>
      </p:sp>
      <p:sp>
        <p:nvSpPr>
          <p:cNvPr id="3" name="Espace réservé du contenu 2"/>
          <p:cNvSpPr>
            <a:spLocks noGrp="1"/>
          </p:cNvSpPr>
          <p:nvPr>
            <p:ph idx="1"/>
          </p:nvPr>
        </p:nvSpPr>
        <p:spPr>
          <a:xfrm>
            <a:off x="304800" y="1124744"/>
            <a:ext cx="8686800" cy="4955381"/>
          </a:xfrm>
        </p:spPr>
        <p:txBody>
          <a:bodyPr>
            <a:normAutofit lnSpcReduction="10000"/>
          </a:bodyPr>
          <a:lstStyle/>
          <a:p>
            <a:endParaRPr lang="en-GB" dirty="0" smtClean="0"/>
          </a:p>
          <a:p>
            <a:r>
              <a:rPr lang="en-GB" dirty="0" smtClean="0"/>
              <a:t>_</a:t>
            </a:r>
            <a:r>
              <a:rPr lang="en-GB" dirty="0" err="1"/>
              <a:t>ere’s</a:t>
            </a:r>
            <a:r>
              <a:rPr lang="en-GB" dirty="0"/>
              <a:t> no guy </a:t>
            </a:r>
            <a:r>
              <a:rPr lang="en-GB" dirty="0" err="1"/>
              <a:t>livin</a:t>
            </a:r>
            <a:r>
              <a:rPr lang="en-GB" dirty="0"/>
              <a:t>_  _at knows Brooklyn </a:t>
            </a:r>
            <a:r>
              <a:rPr lang="en-GB" dirty="0" err="1"/>
              <a:t>t_o</a:t>
            </a:r>
            <a:r>
              <a:rPr lang="en-GB" dirty="0"/>
              <a:t>_ an’ </a:t>
            </a:r>
            <a:r>
              <a:rPr lang="en-GB" dirty="0" err="1"/>
              <a:t>t_ro</a:t>
            </a:r>
            <a:r>
              <a:rPr lang="en-GB" dirty="0"/>
              <a:t>_ (only the dead know Brooklyn </a:t>
            </a:r>
            <a:r>
              <a:rPr lang="en-GB" dirty="0" err="1"/>
              <a:t>t_ro</a:t>
            </a:r>
            <a:r>
              <a:rPr lang="en-GB" dirty="0"/>
              <a:t>_ and </a:t>
            </a:r>
            <a:r>
              <a:rPr lang="en-GB" dirty="0" err="1"/>
              <a:t>t_ro</a:t>
            </a:r>
            <a:r>
              <a:rPr lang="en-GB" dirty="0"/>
              <a:t>_).</a:t>
            </a:r>
            <a:endParaRPr lang="fr-FR" dirty="0"/>
          </a:p>
          <a:p>
            <a:r>
              <a:rPr lang="en-GB" b="1" dirty="0" smtClean="0"/>
              <a:t>Th</a:t>
            </a:r>
            <a:r>
              <a:rPr lang="en-GB" dirty="0" smtClean="0"/>
              <a:t>ere’s </a:t>
            </a:r>
            <a:r>
              <a:rPr lang="en-GB" dirty="0"/>
              <a:t>no guy livi</a:t>
            </a:r>
            <a:r>
              <a:rPr lang="en-GB" b="1" dirty="0"/>
              <a:t>ng</a:t>
            </a:r>
            <a:r>
              <a:rPr lang="en-GB" dirty="0"/>
              <a:t> </a:t>
            </a:r>
            <a:r>
              <a:rPr lang="en-GB" b="1" dirty="0"/>
              <a:t>th</a:t>
            </a:r>
            <a:r>
              <a:rPr lang="en-GB" dirty="0"/>
              <a:t>at knows Brooklyn </a:t>
            </a:r>
            <a:r>
              <a:rPr lang="en-GB" b="1" dirty="0"/>
              <a:t>through</a:t>
            </a:r>
            <a:r>
              <a:rPr lang="en-GB" dirty="0"/>
              <a:t> and </a:t>
            </a:r>
            <a:r>
              <a:rPr lang="en-GB" b="1" dirty="0"/>
              <a:t>through</a:t>
            </a:r>
            <a:r>
              <a:rPr lang="en-GB" dirty="0"/>
              <a:t> (only the dead know Brooklyn </a:t>
            </a:r>
            <a:r>
              <a:rPr lang="en-GB" b="1" dirty="0"/>
              <a:t>through</a:t>
            </a:r>
            <a:r>
              <a:rPr lang="en-GB" dirty="0"/>
              <a:t> and </a:t>
            </a:r>
            <a:r>
              <a:rPr lang="en-GB" b="1" dirty="0"/>
              <a:t>through</a:t>
            </a:r>
            <a:r>
              <a:rPr lang="en-GB" dirty="0"/>
              <a:t>).</a:t>
            </a:r>
            <a:endParaRPr lang="fr-FR" dirty="0"/>
          </a:p>
          <a:p>
            <a:r>
              <a:rPr lang="en-GB" b="1" dirty="0" err="1" smtClean="0"/>
              <a:t>D</a:t>
            </a:r>
            <a:r>
              <a:rPr lang="en-GB" dirty="0" err="1" smtClean="0"/>
              <a:t>ere’s</a:t>
            </a:r>
            <a:r>
              <a:rPr lang="en-GB" dirty="0" smtClean="0"/>
              <a:t> </a:t>
            </a:r>
            <a:r>
              <a:rPr lang="en-GB" dirty="0"/>
              <a:t>no guy </a:t>
            </a:r>
            <a:r>
              <a:rPr lang="en-GB" dirty="0" err="1"/>
              <a:t>livi</a:t>
            </a:r>
            <a:r>
              <a:rPr lang="en-GB" b="1" dirty="0" err="1"/>
              <a:t>n</a:t>
            </a:r>
            <a:r>
              <a:rPr lang="en-GB" b="1" dirty="0"/>
              <a:t>’</a:t>
            </a:r>
            <a:r>
              <a:rPr lang="en-GB" dirty="0"/>
              <a:t> </a:t>
            </a:r>
            <a:r>
              <a:rPr lang="en-GB" b="1" dirty="0" err="1"/>
              <a:t>d</a:t>
            </a:r>
            <a:r>
              <a:rPr lang="en-GB" dirty="0" err="1"/>
              <a:t>at</a:t>
            </a:r>
            <a:r>
              <a:rPr lang="en-GB" dirty="0"/>
              <a:t> knows Brooklyn </a:t>
            </a:r>
            <a:r>
              <a:rPr lang="en-GB" b="1" dirty="0" err="1"/>
              <a:t>t’</a:t>
            </a:r>
            <a:r>
              <a:rPr lang="en-GB" dirty="0" err="1"/>
              <a:t>r</a:t>
            </a:r>
            <a:r>
              <a:rPr lang="en-GB" b="1" dirty="0" err="1"/>
              <a:t>oo</a:t>
            </a:r>
            <a:r>
              <a:rPr lang="en-GB" dirty="0"/>
              <a:t> an’ </a:t>
            </a:r>
            <a:r>
              <a:rPr lang="en-GB" b="1" dirty="0" err="1"/>
              <a:t>t’</a:t>
            </a:r>
            <a:r>
              <a:rPr lang="en-GB" dirty="0" err="1"/>
              <a:t>r</a:t>
            </a:r>
            <a:r>
              <a:rPr lang="en-GB" b="1" dirty="0" err="1"/>
              <a:t>oo</a:t>
            </a:r>
            <a:r>
              <a:rPr lang="en-GB" dirty="0"/>
              <a:t> (only the dead know Brooklyn </a:t>
            </a:r>
            <a:r>
              <a:rPr lang="en-GB" b="1" dirty="0" err="1"/>
              <a:t>t’</a:t>
            </a:r>
            <a:r>
              <a:rPr lang="en-GB" dirty="0" err="1"/>
              <a:t>r</a:t>
            </a:r>
            <a:r>
              <a:rPr lang="en-GB" b="1" dirty="0" err="1"/>
              <a:t>oo</a:t>
            </a:r>
            <a:r>
              <a:rPr lang="en-GB" dirty="0"/>
              <a:t> and </a:t>
            </a:r>
            <a:r>
              <a:rPr lang="en-GB" b="1" dirty="0" err="1"/>
              <a:t>t’</a:t>
            </a:r>
            <a:r>
              <a:rPr lang="en-GB" dirty="0" err="1"/>
              <a:t>r</a:t>
            </a:r>
            <a:r>
              <a:rPr lang="en-GB" b="1" dirty="0" err="1"/>
              <a:t>oo</a:t>
            </a:r>
            <a:r>
              <a:rPr lang="en-GB" dirty="0"/>
              <a:t>).</a:t>
            </a:r>
            <a:endParaRPr lang="fr-FR" dirty="0"/>
          </a:p>
          <a:p>
            <a:endParaRPr lang="fr-FR" dirty="0"/>
          </a:p>
        </p:txBody>
      </p:sp>
    </p:spTree>
    <p:extLst>
      <p:ext uri="{BB962C8B-B14F-4D97-AF65-F5344CB8AC3E}">
        <p14:creationId xmlns:p14="http://schemas.microsoft.com/office/powerpoint/2010/main" val="32022444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429</TotalTime>
  <Words>2131</Words>
  <Application>Microsoft Office PowerPoint</Application>
  <PresentationFormat>Affichage à l'écran (4:3)</PresentationFormat>
  <Paragraphs>214</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Promenade</vt:lpstr>
      <vt:lpstr>Phonostylistics and the novel</vt:lpstr>
      <vt:lpstr>Stylistique anglaise</vt:lpstr>
      <vt:lpstr>Fictional Speech</vt:lpstr>
      <vt:lpstr>Fictional Speech</vt:lpstr>
      <vt:lpstr>Fictional Speech</vt:lpstr>
      <vt:lpstr>Fictional speech</vt:lpstr>
      <vt:lpstr>Fictional Speech</vt:lpstr>
      <vt:lpstr>1. Spatial markers</vt:lpstr>
      <vt:lpstr>Thomas Wolfe ‘Only the Dead know Brooklyn’ </vt:lpstr>
      <vt:lpstr>Présentation PowerPoint</vt:lpstr>
      <vt:lpstr>Somerset Maugham:  liza of Lambeth (1897) </vt:lpstr>
      <vt:lpstr>liza of Lambeth</vt:lpstr>
      <vt:lpstr>liza of Lambeth</vt:lpstr>
      <vt:lpstr>Accent encoding</vt:lpstr>
      <vt:lpstr>A South American accent?</vt:lpstr>
      <vt:lpstr>Conclusions about accent encoding</vt:lpstr>
      <vt:lpstr>2. Attitudinal markers</vt:lpstr>
      <vt:lpstr>Présentation PowerPoint</vt:lpstr>
      <vt:lpstr>PVF</vt:lpstr>
      <vt:lpstr>PVF</vt:lpstr>
      <vt:lpstr>Présentation PowerPoint</vt:lpstr>
      <vt:lpstr>Edith Wharton: ‘Copy: a Dialogue’ (1900) Text 0</vt:lpstr>
      <vt:lpstr>Edith Wharton: ‘Copy: a Dialogue’ (1900) Text 1</vt:lpstr>
      <vt:lpstr>Edith Wharton: ‘Copy: a Dialogue’ (1900) Text 2</vt:lpstr>
      <vt:lpstr>Edith Wharton: ‘Copy: a Dialogue’ (1900)</vt:lpstr>
      <vt:lpstr>Conclusions on PVF</vt:lpstr>
      <vt:lpstr>3. The dynamics of conversation</vt:lpstr>
      <vt:lpstr>Negative &amp; Positive Face</vt:lpstr>
      <vt:lpstr>Negative &amp; Positive Face</vt:lpstr>
      <vt:lpstr>On &amp; OFF Record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Phonostylistics and the art of conversation</dc:title>
  <dc:creator>user</dc:creator>
  <cp:lastModifiedBy>user</cp:lastModifiedBy>
  <cp:revision>29</cp:revision>
  <dcterms:created xsi:type="dcterms:W3CDTF">2013-03-11T15:44:00Z</dcterms:created>
  <dcterms:modified xsi:type="dcterms:W3CDTF">2013-04-07T14:30:14Z</dcterms:modified>
</cp:coreProperties>
</file>