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3" r:id="rId7"/>
    <p:sldId id="262" r:id="rId8"/>
    <p:sldId id="265" r:id="rId9"/>
    <p:sldId id="264" r:id="rId10"/>
    <p:sldId id="266" r:id="rId11"/>
    <p:sldId id="267" r:id="rId12"/>
    <p:sldId id="268" r:id="rId13"/>
    <p:sldId id="269" r:id="rId14"/>
    <p:sldId id="270"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04"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Modifiez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16" name="Espace réservé de la date 15"/>
          <p:cNvSpPr>
            <a:spLocks noGrp="1"/>
          </p:cNvSpPr>
          <p:nvPr>
            <p:ph type="dt" sz="half" idx="10"/>
          </p:nvPr>
        </p:nvSpPr>
        <p:spPr/>
        <p:txBody>
          <a:bodyPr/>
          <a:lstStyle/>
          <a:p>
            <a:fld id="{1348DF4D-4DA0-4449-8B7E-729E7646E7C0}" type="datetimeFigureOut">
              <a:rPr lang="fr-FR" smtClean="0"/>
              <a:t>16/04/13</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93A023D1-C48B-4B31-B0D4-F9814EEC107F}"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348DF4D-4DA0-4449-8B7E-729E7646E7C0}" type="datetimeFigureOut">
              <a:rPr lang="fr-FR" smtClean="0"/>
              <a:t>16/04/13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A023D1-C48B-4B31-B0D4-F9814EEC107F}"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348DF4D-4DA0-4449-8B7E-729E7646E7C0}" type="datetimeFigureOut">
              <a:rPr lang="fr-FR" smtClean="0"/>
              <a:t>16/04/13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A023D1-C48B-4B31-B0D4-F9814EEC107F}"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Modifiez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1348DF4D-4DA0-4449-8B7E-729E7646E7C0}" type="datetimeFigureOut">
              <a:rPr lang="fr-FR" smtClean="0"/>
              <a:t>16/04/13</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93A023D1-C48B-4B31-B0D4-F9814EEC107F}"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19" name="Espace réservé de la date 18"/>
          <p:cNvSpPr>
            <a:spLocks noGrp="1"/>
          </p:cNvSpPr>
          <p:nvPr>
            <p:ph type="dt" sz="half" idx="10"/>
          </p:nvPr>
        </p:nvSpPr>
        <p:spPr/>
        <p:txBody>
          <a:bodyPr/>
          <a:lstStyle/>
          <a:p>
            <a:fld id="{1348DF4D-4DA0-4449-8B7E-729E7646E7C0}" type="datetimeFigureOut">
              <a:rPr lang="fr-FR" smtClean="0"/>
              <a:t>16/04/13</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93A023D1-C48B-4B31-B0D4-F9814EEC107F}" type="slidenum">
              <a:rPr lang="fr-FR" smtClean="0"/>
              <a:t>‹#›</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Modifiez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1348DF4D-4DA0-4449-8B7E-729E7646E7C0}" type="datetimeFigureOut">
              <a:rPr lang="fr-FR" smtClean="0"/>
              <a:t>16/04/13</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93A023D1-C48B-4B31-B0D4-F9814EEC107F}"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1348DF4D-4DA0-4449-8B7E-729E7646E7C0}" type="datetimeFigureOut">
              <a:rPr lang="fr-FR" smtClean="0"/>
              <a:t>16/04/13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93A023D1-C48B-4B31-B0D4-F9814EEC107F}" type="slidenum">
              <a:rPr lang="fr-FR" smtClean="0"/>
              <a:t>‹#›</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Modifiez le style du titre</a:t>
            </a:r>
            <a:endParaRPr kumimoji="0" lang="en-US"/>
          </a:p>
        </p:txBody>
      </p:sp>
      <p:sp>
        <p:nvSpPr>
          <p:cNvPr id="12" name="Espace réservé de la date 11"/>
          <p:cNvSpPr>
            <a:spLocks noGrp="1"/>
          </p:cNvSpPr>
          <p:nvPr>
            <p:ph type="dt" sz="half" idx="10"/>
          </p:nvPr>
        </p:nvSpPr>
        <p:spPr/>
        <p:txBody>
          <a:bodyPr/>
          <a:lstStyle/>
          <a:p>
            <a:fld id="{1348DF4D-4DA0-4449-8B7E-729E7646E7C0}" type="datetimeFigureOut">
              <a:rPr lang="fr-FR" smtClean="0"/>
              <a:t>16/04/13</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A023D1-C48B-4B31-B0D4-F9814EEC107F}"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1348DF4D-4DA0-4449-8B7E-729E7646E7C0}" type="datetimeFigureOut">
              <a:rPr lang="fr-FR" smtClean="0"/>
              <a:t>16/04/13</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A023D1-C48B-4B31-B0D4-F9814EEC107F}"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Modifiez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1348DF4D-4DA0-4449-8B7E-729E7646E7C0}" type="datetimeFigureOut">
              <a:rPr lang="fr-FR" smtClean="0"/>
              <a:t>16/04/13</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A023D1-C48B-4B31-B0D4-F9814EEC107F}"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1348DF4D-4DA0-4449-8B7E-729E7646E7C0}" type="datetimeFigureOut">
              <a:rPr lang="fr-FR" smtClean="0"/>
              <a:t>16/04/13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93A023D1-C48B-4B31-B0D4-F9814EEC107F}" type="slidenum">
              <a:rPr lang="fr-FR" smtClean="0"/>
              <a:t>‹#›</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Modifiez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348DF4D-4DA0-4449-8B7E-729E7646E7C0}" type="datetimeFigureOut">
              <a:rPr lang="fr-FR" smtClean="0"/>
              <a:t>16/04/13</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3A023D1-C48B-4B31-B0D4-F9814EEC107F}" type="slidenum">
              <a:rPr lang="fr-FR" smtClean="0"/>
              <a:t>‹#›</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Modifiez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en-US" b="1" i="1" dirty="0">
                <a:effectLst/>
              </a:rPr>
              <a:t>Kate Chopin as a Vocal </a:t>
            </a:r>
            <a:r>
              <a:rPr lang="en-US" b="1" i="1" dirty="0" err="1">
                <a:effectLst/>
              </a:rPr>
              <a:t>Colourist</a:t>
            </a:r>
            <a:r>
              <a:rPr lang="fr-FR" dirty="0">
                <a:effectLst/>
              </a:rPr>
              <a:t/>
            </a:r>
            <a:br>
              <a:rPr lang="fr-FR" dirty="0">
                <a:effectLst/>
              </a:rPr>
            </a:br>
            <a:endParaRPr lang="fr-FR" dirty="0"/>
          </a:p>
        </p:txBody>
      </p:sp>
      <p:sp>
        <p:nvSpPr>
          <p:cNvPr id="3" name="Sous-titre 2"/>
          <p:cNvSpPr>
            <a:spLocks noGrp="1"/>
          </p:cNvSpPr>
          <p:nvPr>
            <p:ph type="subTitle" idx="1"/>
          </p:nvPr>
        </p:nvSpPr>
        <p:spPr/>
        <p:txBody>
          <a:bodyPr>
            <a:normAutofit fontScale="92500" lnSpcReduction="10000"/>
          </a:bodyPr>
          <a:lstStyle/>
          <a:p>
            <a:r>
              <a:rPr lang="en-US" sz="3200" b="1" i="1" dirty="0" err="1"/>
              <a:t>Vocalscapes</a:t>
            </a:r>
            <a:r>
              <a:rPr lang="en-US" sz="3200" b="1" i="1" dirty="0"/>
              <a:t> in “Beyond the Bayou</a:t>
            </a:r>
            <a:r>
              <a:rPr lang="en-US" sz="3200" b="1" i="1" dirty="0" smtClean="0"/>
              <a:t>” (1894)</a:t>
            </a:r>
            <a:r>
              <a:rPr lang="en-US" sz="3200" b="1" dirty="0" smtClean="0"/>
              <a:t> </a:t>
            </a:r>
            <a:r>
              <a:rPr lang="fr-FR" sz="3200" dirty="0"/>
              <a:t/>
            </a:r>
            <a:br>
              <a:rPr lang="fr-FR" sz="3200" dirty="0"/>
            </a:br>
            <a:endParaRPr lang="fr-FR" sz="32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188640"/>
            <a:ext cx="4680520" cy="31619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6939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i="1" dirty="0">
                <a:effectLst/>
              </a:rPr>
              <a:t>2. PVF as motion and emotion markers</a:t>
            </a:r>
            <a:endParaRPr lang="fr-FR" dirty="0"/>
          </a:p>
        </p:txBody>
      </p:sp>
      <p:sp>
        <p:nvSpPr>
          <p:cNvPr id="3" name="Espace réservé du contenu 2"/>
          <p:cNvSpPr>
            <a:spLocks noGrp="1"/>
          </p:cNvSpPr>
          <p:nvPr>
            <p:ph idx="1"/>
          </p:nvPr>
        </p:nvSpPr>
        <p:spPr>
          <a:xfrm>
            <a:off x="304800" y="1268760"/>
            <a:ext cx="8686800" cy="5184576"/>
          </a:xfrm>
        </p:spPr>
        <p:txBody>
          <a:bodyPr>
            <a:normAutofit fontScale="70000" lnSpcReduction="20000"/>
          </a:bodyPr>
          <a:lstStyle/>
          <a:p>
            <a:r>
              <a:rPr lang="en-US" dirty="0"/>
              <a:t>The shooting accident is brought about vocally first and the “</a:t>
            </a:r>
            <a:r>
              <a:rPr lang="en-US" b="1" dirty="0"/>
              <a:t>sharp cry of distress</a:t>
            </a:r>
            <a:r>
              <a:rPr lang="en-US" dirty="0"/>
              <a:t>” </a:t>
            </a:r>
            <a:r>
              <a:rPr lang="en-US" dirty="0" smtClean="0"/>
              <a:t>threatens </a:t>
            </a:r>
            <a:r>
              <a:rPr lang="en-US" dirty="0"/>
              <a:t>to unbalance the vocal harmony previously established. </a:t>
            </a:r>
            <a:endParaRPr lang="en-US" dirty="0" smtClean="0"/>
          </a:p>
          <a:p>
            <a:r>
              <a:rPr lang="en-US" dirty="0" smtClean="0"/>
              <a:t>Yet, </a:t>
            </a:r>
            <a:r>
              <a:rPr lang="en-US" dirty="0"/>
              <a:t>the vocal coherence is maintained. Both characters play their </a:t>
            </a:r>
            <a:r>
              <a:rPr lang="en-US" dirty="0" smtClean="0"/>
              <a:t>parts:</a:t>
            </a:r>
          </a:p>
          <a:p>
            <a:r>
              <a:rPr lang="en-US" dirty="0" smtClean="0"/>
              <a:t>PVFs used respond </a:t>
            </a:r>
            <a:r>
              <a:rPr lang="en-US" dirty="0"/>
              <a:t>to one </a:t>
            </a:r>
            <a:r>
              <a:rPr lang="en-US" dirty="0" smtClean="0"/>
              <a:t>another: emphasis on the </a:t>
            </a:r>
            <a:r>
              <a:rPr lang="en-US" dirty="0"/>
              <a:t>bond between them: </a:t>
            </a:r>
            <a:endParaRPr lang="en-US" dirty="0" smtClean="0"/>
          </a:p>
          <a:p>
            <a:pPr lvl="1"/>
            <a:r>
              <a:rPr lang="en-US" dirty="0" smtClean="0"/>
              <a:t>“</a:t>
            </a:r>
            <a:r>
              <a:rPr lang="en-US" dirty="0"/>
              <a:t>He </a:t>
            </a:r>
            <a:r>
              <a:rPr lang="en-US" b="1" dirty="0"/>
              <a:t>moaned</a:t>
            </a:r>
            <a:r>
              <a:rPr lang="en-US" dirty="0"/>
              <a:t> </a:t>
            </a:r>
            <a:r>
              <a:rPr lang="en-US" b="1" dirty="0"/>
              <a:t>piteously</a:t>
            </a:r>
            <a:r>
              <a:rPr lang="en-US" dirty="0"/>
              <a:t>:  – “I’m dead, La </a:t>
            </a:r>
            <a:r>
              <a:rPr lang="en-US" dirty="0" err="1"/>
              <a:t>Folle</a:t>
            </a:r>
            <a:r>
              <a:rPr lang="en-US" dirty="0"/>
              <a:t>! I’m dead! I’m gone</a:t>
            </a:r>
            <a:r>
              <a:rPr lang="en-US" dirty="0" smtClean="0"/>
              <a:t>!”</a:t>
            </a:r>
          </a:p>
          <a:p>
            <a:pPr lvl="1"/>
            <a:r>
              <a:rPr lang="en-US" dirty="0" smtClean="0"/>
              <a:t>“</a:t>
            </a:r>
            <a:r>
              <a:rPr lang="en-US" i="1" dirty="0"/>
              <a:t>Non, non!</a:t>
            </a:r>
            <a:r>
              <a:rPr lang="en-US" dirty="0"/>
              <a:t>” she </a:t>
            </a:r>
            <a:r>
              <a:rPr lang="en-US" b="1" dirty="0"/>
              <a:t>exclaimed resolutely</a:t>
            </a:r>
            <a:r>
              <a:rPr lang="en-US" dirty="0"/>
              <a:t>, as she knelt down beside </a:t>
            </a:r>
            <a:r>
              <a:rPr lang="en-US" dirty="0" smtClean="0"/>
              <a:t>him”.</a:t>
            </a:r>
          </a:p>
          <a:p>
            <a:pPr lvl="1"/>
            <a:r>
              <a:rPr lang="en-US" dirty="0" smtClean="0"/>
              <a:t>“</a:t>
            </a:r>
            <a:r>
              <a:rPr lang="en-US" dirty="0"/>
              <a:t>Now, with his head upon the woman’s shoulder, he </a:t>
            </a:r>
            <a:r>
              <a:rPr lang="en-US" b="1" dirty="0"/>
              <a:t>moaned and wept with pain and </a:t>
            </a:r>
            <a:r>
              <a:rPr lang="en-US" b="1" dirty="0" err="1"/>
              <a:t>fright.</a:t>
            </a:r>
            <a:r>
              <a:rPr lang="en-US" dirty="0" err="1"/>
              <a:t>’Oh</a:t>
            </a:r>
            <a:r>
              <a:rPr lang="en-US" dirty="0"/>
              <a:t>, La </a:t>
            </a:r>
            <a:r>
              <a:rPr lang="en-US" dirty="0" err="1"/>
              <a:t>Folle</a:t>
            </a:r>
            <a:r>
              <a:rPr lang="en-US" dirty="0"/>
              <a:t>! La </a:t>
            </a:r>
            <a:r>
              <a:rPr lang="en-US" dirty="0" err="1"/>
              <a:t>Folle</a:t>
            </a:r>
            <a:r>
              <a:rPr lang="en-US" dirty="0"/>
              <a:t>! It hurt so bad! I can’ </a:t>
            </a:r>
            <a:r>
              <a:rPr lang="en-US" dirty="0" err="1"/>
              <a:t>stan</a:t>
            </a:r>
            <a:r>
              <a:rPr lang="en-US" dirty="0"/>
              <a:t>’ it, La </a:t>
            </a:r>
            <a:r>
              <a:rPr lang="en-US" dirty="0" err="1"/>
              <a:t>Folle</a:t>
            </a:r>
            <a:r>
              <a:rPr lang="en-US" dirty="0"/>
              <a:t>!’” </a:t>
            </a:r>
            <a:endParaRPr lang="en-US" dirty="0" smtClean="0"/>
          </a:p>
          <a:p>
            <a:pPr lvl="1"/>
            <a:r>
              <a:rPr lang="en-US" dirty="0" smtClean="0"/>
              <a:t>“</a:t>
            </a:r>
            <a:r>
              <a:rPr lang="en-US" dirty="0"/>
              <a:t>Don’t cry, </a:t>
            </a:r>
            <a:r>
              <a:rPr lang="en-US" i="1" dirty="0" err="1"/>
              <a:t>mon</a:t>
            </a:r>
            <a:r>
              <a:rPr lang="en-US" i="1" dirty="0"/>
              <a:t> </a:t>
            </a:r>
            <a:r>
              <a:rPr lang="en-US" i="1" dirty="0" err="1"/>
              <a:t>bébé</a:t>
            </a:r>
            <a:r>
              <a:rPr lang="en-US" i="1" dirty="0"/>
              <a:t>, </a:t>
            </a:r>
            <a:r>
              <a:rPr lang="en-US" i="1" dirty="0" err="1"/>
              <a:t>mon</a:t>
            </a:r>
            <a:r>
              <a:rPr lang="en-US" i="1" dirty="0"/>
              <a:t> </a:t>
            </a:r>
            <a:r>
              <a:rPr lang="en-US" i="1" dirty="0" err="1"/>
              <a:t>Chéri</a:t>
            </a:r>
            <a:r>
              <a:rPr lang="en-US" i="1" dirty="0"/>
              <a:t>!“</a:t>
            </a:r>
            <a:r>
              <a:rPr lang="en-US" dirty="0"/>
              <a:t> </a:t>
            </a:r>
            <a:r>
              <a:rPr lang="en-US" b="1" dirty="0"/>
              <a:t>the woman spoke </a:t>
            </a:r>
            <a:r>
              <a:rPr lang="en-US" b="1" dirty="0" err="1"/>
              <a:t>smoothingly</a:t>
            </a:r>
            <a:r>
              <a:rPr lang="en-US" dirty="0"/>
              <a:t> to him as she covered the ground with long strides”. </a:t>
            </a:r>
            <a:endParaRPr lang="en-US" dirty="0" smtClean="0"/>
          </a:p>
          <a:p>
            <a:r>
              <a:rPr lang="en-US" b="1" dirty="0" smtClean="0"/>
              <a:t>Although </a:t>
            </a:r>
            <a:r>
              <a:rPr lang="en-US" b="1" dirty="0"/>
              <a:t>the vocal registers have changed, no vocal disruption as such has yet occurred</a:t>
            </a:r>
            <a:r>
              <a:rPr lang="en-US" dirty="0"/>
              <a:t>.  </a:t>
            </a:r>
            <a:endParaRPr lang="fr-FR" dirty="0"/>
          </a:p>
          <a:p>
            <a:endParaRPr lang="fr-FR" dirty="0"/>
          </a:p>
        </p:txBody>
      </p:sp>
    </p:spTree>
    <p:extLst>
      <p:ext uri="{BB962C8B-B14F-4D97-AF65-F5344CB8AC3E}">
        <p14:creationId xmlns:p14="http://schemas.microsoft.com/office/powerpoint/2010/main" val="3958843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260648"/>
            <a:ext cx="8686800" cy="648072"/>
          </a:xfrm>
        </p:spPr>
        <p:txBody>
          <a:bodyPr>
            <a:normAutofit fontScale="90000"/>
          </a:bodyPr>
          <a:lstStyle/>
          <a:p>
            <a:r>
              <a:rPr lang="en-US" b="1" i="1" dirty="0">
                <a:effectLst/>
              </a:rPr>
              <a:t>2. PVF as motion and emotion markers</a:t>
            </a:r>
            <a:endParaRPr lang="fr-FR" dirty="0"/>
          </a:p>
        </p:txBody>
      </p:sp>
      <p:sp>
        <p:nvSpPr>
          <p:cNvPr id="3" name="Espace réservé du contenu 2"/>
          <p:cNvSpPr>
            <a:spLocks noGrp="1"/>
          </p:cNvSpPr>
          <p:nvPr>
            <p:ph idx="1"/>
          </p:nvPr>
        </p:nvSpPr>
        <p:spPr>
          <a:xfrm>
            <a:off x="304800" y="1412776"/>
            <a:ext cx="8686800" cy="5112568"/>
          </a:xfrm>
        </p:spPr>
        <p:txBody>
          <a:bodyPr>
            <a:normAutofit fontScale="77500" lnSpcReduction="20000"/>
          </a:bodyPr>
          <a:lstStyle/>
          <a:p>
            <a:pPr algn="just"/>
            <a:r>
              <a:rPr lang="en-US" dirty="0" smtClean="0"/>
              <a:t>Vocal </a:t>
            </a:r>
            <a:r>
              <a:rPr lang="en-US" dirty="0"/>
              <a:t>disorder </a:t>
            </a:r>
            <a:r>
              <a:rPr lang="en-US" dirty="0" smtClean="0"/>
              <a:t>when </a:t>
            </a:r>
            <a:r>
              <a:rPr lang="en-US" dirty="0"/>
              <a:t>La </a:t>
            </a:r>
            <a:r>
              <a:rPr lang="en-US" dirty="0" err="1"/>
              <a:t>Folle</a:t>
            </a:r>
            <a:r>
              <a:rPr lang="en-US" dirty="0"/>
              <a:t> reaches the bank of the Bayou </a:t>
            </a:r>
            <a:r>
              <a:rPr lang="en-US" dirty="0" smtClean="0"/>
              <a:t>:</a:t>
            </a:r>
            <a:endParaRPr lang="fr-FR" dirty="0"/>
          </a:p>
          <a:p>
            <a:pPr lvl="1" algn="just"/>
            <a:r>
              <a:rPr lang="en-US" dirty="0" smtClean="0"/>
              <a:t>“</a:t>
            </a:r>
            <a:r>
              <a:rPr lang="en-US" i="1" dirty="0"/>
              <a:t>Oh, </a:t>
            </a:r>
            <a:r>
              <a:rPr lang="en-US" i="1" dirty="0" err="1"/>
              <a:t>P’tit</a:t>
            </a:r>
            <a:r>
              <a:rPr lang="en-US" i="1" dirty="0"/>
              <a:t> Maître! </a:t>
            </a:r>
            <a:r>
              <a:rPr lang="en-US" i="1" dirty="0" err="1"/>
              <a:t>P’tit</a:t>
            </a:r>
            <a:r>
              <a:rPr lang="en-US" i="1" dirty="0"/>
              <a:t> Maître! </a:t>
            </a:r>
            <a:r>
              <a:rPr lang="en-US" i="1" dirty="0" err="1"/>
              <a:t>Venez</a:t>
            </a:r>
            <a:r>
              <a:rPr lang="en-US" i="1" dirty="0"/>
              <a:t> </a:t>
            </a:r>
            <a:r>
              <a:rPr lang="en-US" i="1" dirty="0" err="1"/>
              <a:t>donc</a:t>
            </a:r>
            <a:r>
              <a:rPr lang="en-US" i="1" dirty="0"/>
              <a:t>! Au </a:t>
            </a:r>
            <a:r>
              <a:rPr lang="en-US" i="1" dirty="0" err="1"/>
              <a:t>secours</a:t>
            </a:r>
            <a:r>
              <a:rPr lang="en-US" i="1" dirty="0"/>
              <a:t>! Au </a:t>
            </a:r>
            <a:r>
              <a:rPr lang="en-US" i="1" dirty="0" err="1"/>
              <a:t>secours</a:t>
            </a:r>
            <a:r>
              <a:rPr lang="en-US" i="1" dirty="0"/>
              <a:t>!</a:t>
            </a:r>
            <a:r>
              <a:rPr lang="en-US" dirty="0"/>
              <a:t>”</a:t>
            </a:r>
            <a:r>
              <a:rPr lang="en-US" i="1" dirty="0"/>
              <a:t> </a:t>
            </a:r>
            <a:r>
              <a:rPr lang="en-US" dirty="0" smtClean="0"/>
              <a:t>.</a:t>
            </a:r>
            <a:endParaRPr lang="fr-FR" dirty="0"/>
          </a:p>
          <a:p>
            <a:pPr algn="just"/>
            <a:r>
              <a:rPr lang="en-US" dirty="0" smtClean="0"/>
              <a:t>NRSA then </a:t>
            </a:r>
            <a:r>
              <a:rPr lang="en-US" dirty="0"/>
              <a:t>take </a:t>
            </a:r>
            <a:r>
              <a:rPr lang="en-US" dirty="0" smtClean="0"/>
              <a:t>over: emotions + important than content </a:t>
            </a:r>
            <a:r>
              <a:rPr lang="en-US" dirty="0"/>
              <a:t>of </a:t>
            </a:r>
            <a:r>
              <a:rPr lang="en-US" dirty="0" smtClean="0"/>
              <a:t>speech</a:t>
            </a:r>
            <a:r>
              <a:rPr lang="en-US" dirty="0"/>
              <a:t>. </a:t>
            </a:r>
            <a:endParaRPr lang="en-US" dirty="0" smtClean="0"/>
          </a:p>
          <a:p>
            <a:pPr lvl="1" algn="just"/>
            <a:r>
              <a:rPr lang="en-US" i="1" dirty="0" smtClean="0"/>
              <a:t>She </a:t>
            </a:r>
            <a:r>
              <a:rPr lang="en-US" b="1" i="1" dirty="0"/>
              <a:t>shouted</a:t>
            </a:r>
            <a:r>
              <a:rPr lang="en-US" i="1" dirty="0"/>
              <a:t>, she </a:t>
            </a:r>
            <a:r>
              <a:rPr lang="en-US" b="1" i="1" dirty="0"/>
              <a:t>wailed</a:t>
            </a:r>
            <a:r>
              <a:rPr lang="en-US" i="1" dirty="0"/>
              <a:t>; but whether her voice remained unheard or unheeded, no reply came to her </a:t>
            </a:r>
            <a:r>
              <a:rPr lang="en-US" b="1" i="1" dirty="0"/>
              <a:t>frenzied cries</a:t>
            </a:r>
            <a:r>
              <a:rPr lang="en-US" i="1" dirty="0"/>
              <a:t>. </a:t>
            </a:r>
            <a:endParaRPr lang="en-US" i="1" dirty="0" smtClean="0"/>
          </a:p>
          <a:p>
            <a:pPr algn="just"/>
            <a:r>
              <a:rPr lang="en-US" dirty="0" smtClean="0"/>
              <a:t>The </a:t>
            </a:r>
            <a:r>
              <a:rPr lang="en-US" dirty="0"/>
              <a:t>progression </a:t>
            </a:r>
            <a:r>
              <a:rPr lang="en-US" dirty="0" smtClean="0"/>
              <a:t>points </a:t>
            </a:r>
            <a:r>
              <a:rPr lang="en-US" dirty="0"/>
              <a:t>to a major vocal change. </a:t>
            </a:r>
            <a:endParaRPr lang="en-US" dirty="0" smtClean="0"/>
          </a:p>
          <a:p>
            <a:pPr algn="just"/>
            <a:r>
              <a:rPr lang="en-US" dirty="0" smtClean="0"/>
              <a:t>The </a:t>
            </a:r>
            <a:r>
              <a:rPr lang="en-US" dirty="0"/>
              <a:t>same is true of </a:t>
            </a:r>
            <a:r>
              <a:rPr lang="en-US" dirty="0" err="1"/>
              <a:t>Chéri’s</a:t>
            </a:r>
            <a:r>
              <a:rPr lang="en-US" dirty="0"/>
              <a:t> words, also </a:t>
            </a:r>
            <a:r>
              <a:rPr lang="en-US" dirty="0" smtClean="0"/>
              <a:t>in NRSP:</a:t>
            </a:r>
            <a:endParaRPr lang="fr-FR" dirty="0"/>
          </a:p>
          <a:p>
            <a:pPr lvl="1" algn="just"/>
            <a:r>
              <a:rPr lang="en-US" i="1" dirty="0" smtClean="0"/>
              <a:t>And </a:t>
            </a:r>
            <a:r>
              <a:rPr lang="en-US" i="1" u="sng" dirty="0"/>
              <a:t>all the while</a:t>
            </a:r>
            <a:r>
              <a:rPr lang="en-US" i="1" dirty="0"/>
              <a:t>, </a:t>
            </a:r>
            <a:r>
              <a:rPr lang="en-US" i="1" dirty="0" err="1"/>
              <a:t>Chéri</a:t>
            </a:r>
            <a:r>
              <a:rPr lang="en-US" i="1" dirty="0"/>
              <a:t> </a:t>
            </a:r>
            <a:r>
              <a:rPr lang="en-US" b="1" i="1" dirty="0"/>
              <a:t>moaned</a:t>
            </a:r>
            <a:r>
              <a:rPr lang="en-US" i="1" dirty="0"/>
              <a:t> and </a:t>
            </a:r>
            <a:r>
              <a:rPr lang="en-US" b="1" i="1" dirty="0"/>
              <a:t>wept</a:t>
            </a:r>
            <a:r>
              <a:rPr lang="en-US" i="1" dirty="0"/>
              <a:t> and </a:t>
            </a:r>
            <a:r>
              <a:rPr lang="en-US" b="1" i="1" dirty="0"/>
              <a:t>entreated</a:t>
            </a:r>
            <a:r>
              <a:rPr lang="en-US" i="1" dirty="0"/>
              <a:t> to be taken home to his mother. </a:t>
            </a:r>
            <a:endParaRPr lang="fr-FR" i="1" dirty="0"/>
          </a:p>
          <a:p>
            <a:pPr algn="just"/>
            <a:r>
              <a:rPr lang="en-US" dirty="0" smtClean="0"/>
              <a:t>The </a:t>
            </a:r>
            <a:r>
              <a:rPr lang="en-US" b="1" dirty="0"/>
              <a:t>overlap</a:t>
            </a:r>
            <a:r>
              <a:rPr lang="en-US" dirty="0"/>
              <a:t> </a:t>
            </a:r>
            <a:r>
              <a:rPr lang="en-US" dirty="0" smtClean="0"/>
              <a:t>(rare in fiction) increases the </a:t>
            </a:r>
            <a:r>
              <a:rPr lang="en-US" dirty="0"/>
              <a:t>vocal </a:t>
            </a:r>
            <a:r>
              <a:rPr lang="en-US" dirty="0" smtClean="0"/>
              <a:t>disruption. </a:t>
            </a:r>
            <a:r>
              <a:rPr lang="en-US" dirty="0"/>
              <a:t> </a:t>
            </a:r>
            <a:endParaRPr lang="en-US" dirty="0" smtClean="0"/>
          </a:p>
          <a:p>
            <a:pPr lvl="1" algn="just"/>
            <a:r>
              <a:rPr lang="en-US" dirty="0" smtClean="0"/>
              <a:t>“</a:t>
            </a:r>
            <a:r>
              <a:rPr lang="en-US" dirty="0"/>
              <a:t>No voice </a:t>
            </a:r>
            <a:r>
              <a:rPr lang="en-US" dirty="0" smtClean="0"/>
              <a:t>responded” :  </a:t>
            </a:r>
            <a:r>
              <a:rPr lang="en-US" dirty="0"/>
              <a:t>a narrative counterpoint to </a:t>
            </a:r>
            <a:r>
              <a:rPr lang="en-US" dirty="0" smtClean="0"/>
              <a:t>vocal </a:t>
            </a:r>
            <a:r>
              <a:rPr lang="en-US" dirty="0"/>
              <a:t>din. </a:t>
            </a:r>
            <a:endParaRPr lang="en-US" dirty="0" smtClean="0"/>
          </a:p>
        </p:txBody>
      </p:sp>
    </p:spTree>
    <p:extLst>
      <p:ext uri="{BB962C8B-B14F-4D97-AF65-F5344CB8AC3E}">
        <p14:creationId xmlns:p14="http://schemas.microsoft.com/office/powerpoint/2010/main" val="2743633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188640"/>
            <a:ext cx="8686800" cy="648072"/>
          </a:xfrm>
        </p:spPr>
        <p:txBody>
          <a:bodyPr>
            <a:normAutofit fontScale="90000"/>
          </a:bodyPr>
          <a:lstStyle/>
          <a:p>
            <a:r>
              <a:rPr lang="en-US" b="1" i="1" dirty="0">
                <a:effectLst/>
              </a:rPr>
              <a:t>2. PVF as motion and emotion markers</a:t>
            </a:r>
            <a:endParaRPr lang="fr-FR" dirty="0"/>
          </a:p>
        </p:txBody>
      </p:sp>
      <p:sp>
        <p:nvSpPr>
          <p:cNvPr id="3" name="Espace réservé du contenu 2"/>
          <p:cNvSpPr>
            <a:spLocks noGrp="1"/>
          </p:cNvSpPr>
          <p:nvPr>
            <p:ph idx="1"/>
          </p:nvPr>
        </p:nvSpPr>
        <p:spPr>
          <a:xfrm>
            <a:off x="304800" y="836712"/>
            <a:ext cx="8686800" cy="5904656"/>
          </a:xfrm>
        </p:spPr>
        <p:txBody>
          <a:bodyPr>
            <a:normAutofit fontScale="70000" lnSpcReduction="20000"/>
          </a:bodyPr>
          <a:lstStyle/>
          <a:p>
            <a:pPr algn="just"/>
            <a:r>
              <a:rPr lang="en-US" dirty="0"/>
              <a:t>The vocal element </a:t>
            </a:r>
            <a:r>
              <a:rPr lang="en-US" dirty="0" smtClean="0"/>
              <a:t>foregrounded. Inhabitants = absent </a:t>
            </a:r>
            <a:r>
              <a:rPr lang="en-US" dirty="0"/>
              <a:t>voices:  </a:t>
            </a:r>
            <a:endParaRPr lang="fr-FR" dirty="0" smtClean="0"/>
          </a:p>
          <a:p>
            <a:pPr lvl="1" algn="just"/>
            <a:r>
              <a:rPr lang="en-US" i="1" dirty="0" smtClean="0"/>
              <a:t>She </a:t>
            </a:r>
            <a:r>
              <a:rPr lang="en-US" b="1" i="1" dirty="0" smtClean="0"/>
              <a:t>called for </a:t>
            </a:r>
            <a:r>
              <a:rPr lang="en-US" b="1" i="1" u="sng" dirty="0" smtClean="0"/>
              <a:t>each and every </a:t>
            </a:r>
            <a:r>
              <a:rPr lang="en-US" b="1" i="1" dirty="0" smtClean="0"/>
              <a:t>one</a:t>
            </a:r>
            <a:r>
              <a:rPr lang="en-US" i="1" dirty="0" smtClean="0"/>
              <a:t> upon the place, and still no answer came</a:t>
            </a:r>
            <a:r>
              <a:rPr lang="en-US" dirty="0" smtClean="0"/>
              <a:t>.</a:t>
            </a:r>
            <a:endParaRPr lang="fr-FR" dirty="0"/>
          </a:p>
          <a:p>
            <a:pPr algn="just"/>
            <a:r>
              <a:rPr lang="en-US" dirty="0" smtClean="0"/>
              <a:t>La </a:t>
            </a:r>
            <a:r>
              <a:rPr lang="en-US" dirty="0" err="1"/>
              <a:t>Folle’s</a:t>
            </a:r>
            <a:r>
              <a:rPr lang="en-US" dirty="0"/>
              <a:t> cries </a:t>
            </a:r>
            <a:r>
              <a:rPr lang="en-US" dirty="0" smtClean="0"/>
              <a:t>are </a:t>
            </a:r>
            <a:r>
              <a:rPr lang="en-US" dirty="0"/>
              <a:t>not </a:t>
            </a:r>
            <a:r>
              <a:rPr lang="en-US" dirty="0" smtClean="0"/>
              <a:t>answered YET her </a:t>
            </a:r>
            <a:r>
              <a:rPr lang="en-US" dirty="0"/>
              <a:t>motions have </a:t>
            </a:r>
            <a:r>
              <a:rPr lang="en-US" dirty="0" smtClean="0"/>
              <a:t>a </a:t>
            </a:r>
            <a:r>
              <a:rPr lang="en-US" dirty="0"/>
              <a:t>vocal effect </a:t>
            </a:r>
            <a:endParaRPr lang="en-US" dirty="0" smtClean="0"/>
          </a:p>
          <a:p>
            <a:pPr algn="just"/>
            <a:r>
              <a:rPr lang="en-US" dirty="0" smtClean="0"/>
              <a:t>NRSA confirmed </a:t>
            </a:r>
            <a:r>
              <a:rPr lang="en-US" dirty="0"/>
              <a:t>by </a:t>
            </a:r>
            <a:r>
              <a:rPr lang="en-US" dirty="0" smtClean="0"/>
              <a:t>DS :</a:t>
            </a:r>
            <a:r>
              <a:rPr lang="en-US" dirty="0"/>
              <a:t> </a:t>
            </a:r>
            <a:endParaRPr lang="fr-FR" dirty="0"/>
          </a:p>
          <a:p>
            <a:pPr lvl="1" algn="just"/>
            <a:r>
              <a:rPr lang="en-US" i="1" dirty="0"/>
              <a:t>A child, playing in some weeds, caught sight of her as she neared the quarters. The little one </a:t>
            </a:r>
            <a:r>
              <a:rPr lang="en-US" b="1" i="1" dirty="0"/>
              <a:t>uttered a cry of dismay</a:t>
            </a:r>
            <a:r>
              <a:rPr lang="en-US" i="1" dirty="0"/>
              <a:t>.</a:t>
            </a:r>
            <a:endParaRPr lang="fr-FR" i="1" dirty="0"/>
          </a:p>
          <a:p>
            <a:pPr lvl="1" algn="just"/>
            <a:r>
              <a:rPr lang="en-US" i="1" dirty="0"/>
              <a:t>“La </a:t>
            </a:r>
            <a:r>
              <a:rPr lang="en-US" i="1" dirty="0" err="1"/>
              <a:t>Folle</a:t>
            </a:r>
            <a:r>
              <a:rPr lang="en-US" i="1" dirty="0"/>
              <a:t>! </a:t>
            </a:r>
            <a:r>
              <a:rPr lang="en-US" b="1" i="1" dirty="0"/>
              <a:t>She screamed</a:t>
            </a:r>
            <a:r>
              <a:rPr lang="en-US" i="1" dirty="0"/>
              <a:t>, </a:t>
            </a:r>
            <a:r>
              <a:rPr lang="en-US" b="1" i="1" dirty="0"/>
              <a:t>in her piercing treble</a:t>
            </a:r>
            <a:r>
              <a:rPr lang="en-US" i="1" dirty="0"/>
              <a:t>. “La </a:t>
            </a:r>
            <a:r>
              <a:rPr lang="en-US" i="1" dirty="0" err="1"/>
              <a:t>Folle</a:t>
            </a:r>
            <a:r>
              <a:rPr lang="en-US" i="1" dirty="0"/>
              <a:t> done cross de Bayer!”</a:t>
            </a:r>
            <a:endParaRPr lang="fr-FR" i="1" dirty="0"/>
          </a:p>
          <a:p>
            <a:pPr algn="just"/>
            <a:r>
              <a:rPr lang="en-US" dirty="0" smtClean="0"/>
              <a:t>Real </a:t>
            </a:r>
            <a:r>
              <a:rPr lang="en-US" dirty="0"/>
              <a:t>subject matter </a:t>
            </a:r>
            <a:r>
              <a:rPr lang="en-US" dirty="0" smtClean="0"/>
              <a:t>: </a:t>
            </a:r>
            <a:r>
              <a:rPr lang="en-US" dirty="0"/>
              <a:t>La </a:t>
            </a:r>
            <a:r>
              <a:rPr lang="en-US" dirty="0" err="1"/>
              <a:t>Folle’s</a:t>
            </a:r>
            <a:r>
              <a:rPr lang="en-US" dirty="0"/>
              <a:t> crossing the Bayou </a:t>
            </a:r>
            <a:r>
              <a:rPr lang="en-US" dirty="0" smtClean="0"/>
              <a:t>(not </a:t>
            </a:r>
            <a:r>
              <a:rPr lang="en-US" dirty="0" err="1"/>
              <a:t>Chéri’s</a:t>
            </a:r>
            <a:r>
              <a:rPr lang="en-US" dirty="0"/>
              <a:t> </a:t>
            </a:r>
            <a:r>
              <a:rPr lang="en-US" dirty="0" smtClean="0"/>
              <a:t>accident) see Title.</a:t>
            </a:r>
          </a:p>
          <a:p>
            <a:pPr algn="just"/>
            <a:r>
              <a:rPr lang="en-US" dirty="0" smtClean="0"/>
              <a:t>After collapse: only info concerns </a:t>
            </a:r>
            <a:r>
              <a:rPr lang="en-US" dirty="0"/>
              <a:t>her </a:t>
            </a:r>
            <a:r>
              <a:rPr lang="en-US" dirty="0" smtClean="0"/>
              <a:t>health (description </a:t>
            </a:r>
            <a:r>
              <a:rPr lang="en-US" dirty="0"/>
              <a:t>of </a:t>
            </a:r>
            <a:r>
              <a:rPr lang="en-US" dirty="0" smtClean="0"/>
              <a:t> voice):</a:t>
            </a:r>
            <a:r>
              <a:rPr lang="en-US" dirty="0"/>
              <a:t> </a:t>
            </a:r>
            <a:endParaRPr lang="fr-FR" dirty="0"/>
          </a:p>
          <a:p>
            <a:pPr lvl="1" algn="just"/>
            <a:r>
              <a:rPr lang="en-US" b="1" i="1" dirty="0"/>
              <a:t>The voice was very clear and steady with which she spoke to </a:t>
            </a:r>
            <a:r>
              <a:rPr lang="en-US" b="1" i="1" dirty="0" err="1"/>
              <a:t>Tante</a:t>
            </a:r>
            <a:r>
              <a:rPr lang="en-US" b="1" i="1" dirty="0"/>
              <a:t> </a:t>
            </a:r>
            <a:r>
              <a:rPr lang="en-US" b="1" i="1" dirty="0" err="1"/>
              <a:t>Lizette</a:t>
            </a:r>
            <a:r>
              <a:rPr lang="en-US" i="1" dirty="0"/>
              <a:t>, brewing her tisane there in a corner. </a:t>
            </a:r>
            <a:r>
              <a:rPr lang="en-US" dirty="0"/>
              <a:t> </a:t>
            </a:r>
            <a:endParaRPr lang="fr-FR" dirty="0"/>
          </a:p>
          <a:p>
            <a:pPr algn="just"/>
            <a:r>
              <a:rPr lang="en-US" dirty="0"/>
              <a:t>The deviant pseudo-cleft structure </a:t>
            </a:r>
            <a:r>
              <a:rPr lang="en-US" dirty="0" err="1"/>
              <a:t>thematises</a:t>
            </a:r>
            <a:r>
              <a:rPr lang="en-US" dirty="0"/>
              <a:t> La </a:t>
            </a:r>
            <a:r>
              <a:rPr lang="en-US" dirty="0" err="1"/>
              <a:t>Folle’s</a:t>
            </a:r>
            <a:r>
              <a:rPr lang="en-US" dirty="0"/>
              <a:t> voice and presents it as her sole defining feature. </a:t>
            </a:r>
            <a:endParaRPr lang="fr-FR" dirty="0"/>
          </a:p>
          <a:p>
            <a:endParaRPr lang="fr-FR" dirty="0"/>
          </a:p>
        </p:txBody>
      </p:sp>
    </p:spTree>
    <p:extLst>
      <p:ext uri="{BB962C8B-B14F-4D97-AF65-F5344CB8AC3E}">
        <p14:creationId xmlns:p14="http://schemas.microsoft.com/office/powerpoint/2010/main" val="221774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A </a:t>
            </a:r>
            <a:r>
              <a:rPr lang="fr-FR" dirty="0" err="1" smtClean="0"/>
              <a:t>sense</a:t>
            </a:r>
            <a:r>
              <a:rPr lang="fr-FR" dirty="0" smtClean="0"/>
              <a:t> of </a:t>
            </a:r>
            <a:r>
              <a:rPr lang="fr-FR" dirty="0" err="1" smtClean="0"/>
              <a:t>peace</a:t>
            </a:r>
            <a:r>
              <a:rPr lang="fr-FR" dirty="0" smtClean="0"/>
              <a:t> and </a:t>
            </a:r>
            <a:r>
              <a:rPr lang="fr-FR" dirty="0" err="1" smtClean="0"/>
              <a:t>order</a:t>
            </a:r>
            <a:r>
              <a:rPr lang="fr-FR" dirty="0" smtClean="0"/>
              <a:t>?</a:t>
            </a:r>
            <a:endParaRPr lang="fr-FR" dirty="0"/>
          </a:p>
        </p:txBody>
      </p:sp>
      <p:sp>
        <p:nvSpPr>
          <p:cNvPr id="3" name="Espace réservé du contenu 2"/>
          <p:cNvSpPr>
            <a:spLocks noGrp="1"/>
          </p:cNvSpPr>
          <p:nvPr>
            <p:ph idx="1"/>
          </p:nvPr>
        </p:nvSpPr>
        <p:spPr/>
        <p:txBody>
          <a:bodyPr>
            <a:normAutofit fontScale="85000" lnSpcReduction="20000"/>
          </a:bodyPr>
          <a:lstStyle/>
          <a:p>
            <a:pPr algn="just"/>
            <a:r>
              <a:rPr lang="fr-FR" dirty="0" smtClean="0"/>
              <a:t>All the </a:t>
            </a:r>
            <a:r>
              <a:rPr lang="fr-FR" b="1" dirty="0" err="1" smtClean="0"/>
              <a:t>binary</a:t>
            </a:r>
            <a:r>
              <a:rPr lang="fr-FR" b="1" dirty="0" smtClean="0"/>
              <a:t> tensions </a:t>
            </a:r>
            <a:r>
              <a:rPr lang="fr-FR" dirty="0" err="1" smtClean="0"/>
              <a:t>seem</a:t>
            </a:r>
            <a:r>
              <a:rPr lang="fr-FR" dirty="0" smtClean="0"/>
              <a:t> to </a:t>
            </a:r>
            <a:r>
              <a:rPr lang="fr-FR" dirty="0" err="1" smtClean="0"/>
              <a:t>disappear</a:t>
            </a:r>
            <a:r>
              <a:rPr lang="fr-FR" dirty="0" smtClean="0"/>
              <a:t>.</a:t>
            </a:r>
          </a:p>
          <a:p>
            <a:pPr algn="just"/>
            <a:r>
              <a:rPr lang="fr-FR" dirty="0" err="1" smtClean="0"/>
              <a:t>Sense</a:t>
            </a:r>
            <a:r>
              <a:rPr lang="fr-FR" dirty="0" smtClean="0"/>
              <a:t> of </a:t>
            </a:r>
            <a:r>
              <a:rPr lang="fr-FR" b="1" dirty="0" err="1" smtClean="0"/>
              <a:t>harmony</a:t>
            </a:r>
            <a:r>
              <a:rPr lang="fr-FR" dirty="0" smtClean="0"/>
              <a:t> and beauty </a:t>
            </a:r>
            <a:r>
              <a:rPr lang="fr-FR" dirty="0" err="1" smtClean="0"/>
              <a:t>prevails</a:t>
            </a:r>
            <a:r>
              <a:rPr lang="fr-FR" dirty="0" smtClean="0"/>
              <a:t>:</a:t>
            </a:r>
          </a:p>
          <a:p>
            <a:pPr algn="just"/>
            <a:r>
              <a:rPr lang="en-US" i="1" dirty="0"/>
              <a:t>A look of wonder and deep content crept into her face as </a:t>
            </a:r>
            <a:r>
              <a:rPr lang="en-US" i="1" u="sng" dirty="0"/>
              <a:t>she watched for the first time </a:t>
            </a:r>
            <a:r>
              <a:rPr lang="en-US" i="1" dirty="0"/>
              <a:t>the sun rise upon the new, the </a:t>
            </a:r>
            <a:r>
              <a:rPr lang="en-US" b="1" i="1" dirty="0"/>
              <a:t>b</a:t>
            </a:r>
            <a:r>
              <a:rPr lang="en-US" i="1" dirty="0"/>
              <a:t>eautiful world </a:t>
            </a:r>
            <a:r>
              <a:rPr lang="en-US" b="1" i="1" dirty="0"/>
              <a:t>b</a:t>
            </a:r>
            <a:r>
              <a:rPr lang="en-US" i="1" dirty="0"/>
              <a:t>eyond the </a:t>
            </a:r>
            <a:r>
              <a:rPr lang="en-US" b="1" i="1" dirty="0"/>
              <a:t>B</a:t>
            </a:r>
            <a:r>
              <a:rPr lang="en-US" i="1" dirty="0"/>
              <a:t>ayou. </a:t>
            </a:r>
            <a:endParaRPr lang="en-US" i="1" dirty="0" smtClean="0"/>
          </a:p>
          <a:p>
            <a:pPr algn="just"/>
            <a:r>
              <a:rPr lang="en-US" dirty="0" smtClean="0"/>
              <a:t>But, this </a:t>
            </a:r>
            <a:r>
              <a:rPr lang="en-US" dirty="0"/>
              <a:t>final </a:t>
            </a:r>
            <a:r>
              <a:rPr lang="en-US" dirty="0" smtClean="0"/>
              <a:t>harmony has </a:t>
            </a:r>
            <a:r>
              <a:rPr lang="en-US" dirty="0"/>
              <a:t>to be qualified: La </a:t>
            </a:r>
            <a:r>
              <a:rPr lang="en-US" dirty="0" err="1"/>
              <a:t>Folle’s</a:t>
            </a:r>
            <a:r>
              <a:rPr lang="en-US" dirty="0"/>
              <a:t> last encounter with </a:t>
            </a:r>
            <a:r>
              <a:rPr lang="en-US" dirty="0" err="1"/>
              <a:t>Chéri’s</a:t>
            </a:r>
            <a:r>
              <a:rPr lang="en-US" dirty="0"/>
              <a:t> mother is in fact based on </a:t>
            </a:r>
            <a:r>
              <a:rPr lang="en-US" b="1" dirty="0"/>
              <a:t>vocal deception</a:t>
            </a:r>
            <a:r>
              <a:rPr lang="en-US" dirty="0"/>
              <a:t>:</a:t>
            </a:r>
            <a:endParaRPr lang="fr-FR" dirty="0"/>
          </a:p>
          <a:p>
            <a:pPr algn="just"/>
            <a:r>
              <a:rPr lang="en-US" i="1" dirty="0" smtClean="0"/>
              <a:t>Quickly </a:t>
            </a:r>
            <a:r>
              <a:rPr lang="en-US" i="1" dirty="0"/>
              <a:t>and </a:t>
            </a:r>
            <a:r>
              <a:rPr lang="en-US" b="1" i="1" dirty="0"/>
              <a:t>cleverly she dissembled the astonishment</a:t>
            </a:r>
            <a:r>
              <a:rPr lang="en-US" i="1" dirty="0"/>
              <a:t> she felt at seeing La </a:t>
            </a:r>
            <a:r>
              <a:rPr lang="en-US" i="1" dirty="0" err="1"/>
              <a:t>Folle</a:t>
            </a:r>
            <a:r>
              <a:rPr lang="en-US" i="1" dirty="0"/>
              <a:t>.</a:t>
            </a:r>
            <a:endParaRPr lang="fr-FR" i="1" dirty="0"/>
          </a:p>
          <a:p>
            <a:pPr marL="0" indent="0" algn="just">
              <a:buNone/>
            </a:pPr>
            <a:r>
              <a:rPr lang="en-US" i="1" dirty="0" smtClean="0"/>
              <a:t>    	“</a:t>
            </a:r>
            <a:r>
              <a:rPr lang="en-US" i="1" dirty="0"/>
              <a:t>Ah, La </a:t>
            </a:r>
            <a:r>
              <a:rPr lang="en-US" i="1" dirty="0" err="1"/>
              <a:t>Folle</a:t>
            </a:r>
            <a:r>
              <a:rPr lang="en-US" i="1" dirty="0"/>
              <a:t>! Is it you, so early?” </a:t>
            </a:r>
            <a:endParaRPr lang="fr-FR" dirty="0"/>
          </a:p>
          <a:p>
            <a:pPr algn="just"/>
            <a:endParaRPr lang="fr-FR" i="1" dirty="0"/>
          </a:p>
          <a:p>
            <a:endParaRPr lang="fr-FR" dirty="0"/>
          </a:p>
        </p:txBody>
      </p:sp>
    </p:spTree>
    <p:extLst>
      <p:ext uri="{BB962C8B-B14F-4D97-AF65-F5344CB8AC3E}">
        <p14:creationId xmlns:p14="http://schemas.microsoft.com/office/powerpoint/2010/main" val="477235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A </a:t>
            </a:r>
            <a:r>
              <a:rPr lang="fr-FR" dirty="0" err="1"/>
              <a:t>sense</a:t>
            </a:r>
            <a:r>
              <a:rPr lang="fr-FR" dirty="0"/>
              <a:t> of </a:t>
            </a:r>
            <a:r>
              <a:rPr lang="fr-FR" dirty="0" err="1"/>
              <a:t>peace</a:t>
            </a:r>
            <a:r>
              <a:rPr lang="fr-FR" dirty="0"/>
              <a:t> and </a:t>
            </a:r>
            <a:r>
              <a:rPr lang="fr-FR" dirty="0" err="1"/>
              <a:t>order</a:t>
            </a:r>
            <a:r>
              <a:rPr lang="fr-FR" dirty="0"/>
              <a:t>?</a:t>
            </a:r>
          </a:p>
        </p:txBody>
      </p:sp>
      <p:sp>
        <p:nvSpPr>
          <p:cNvPr id="3" name="Espace réservé du contenu 2"/>
          <p:cNvSpPr>
            <a:spLocks noGrp="1"/>
          </p:cNvSpPr>
          <p:nvPr>
            <p:ph idx="1"/>
          </p:nvPr>
        </p:nvSpPr>
        <p:spPr>
          <a:xfrm>
            <a:off x="304800" y="1340768"/>
            <a:ext cx="8686800" cy="5400600"/>
          </a:xfrm>
        </p:spPr>
        <p:txBody>
          <a:bodyPr>
            <a:normAutofit fontScale="70000" lnSpcReduction="20000"/>
          </a:bodyPr>
          <a:lstStyle/>
          <a:p>
            <a:pPr algn="just"/>
            <a:r>
              <a:rPr lang="en-US" dirty="0" err="1"/>
              <a:t>Chéri’s</a:t>
            </a:r>
            <a:r>
              <a:rPr lang="en-US" dirty="0"/>
              <a:t> mother checks her surprise at seeing La </a:t>
            </a:r>
            <a:r>
              <a:rPr lang="en-US" dirty="0" err="1"/>
              <a:t>Folle</a:t>
            </a:r>
            <a:r>
              <a:rPr lang="en-US" dirty="0"/>
              <a:t> and shifts her astonishment from “you” to the time adverbial “so early</a:t>
            </a:r>
            <a:r>
              <a:rPr lang="en-US" dirty="0" smtClean="0"/>
              <a:t>”. </a:t>
            </a:r>
          </a:p>
          <a:p>
            <a:pPr algn="just"/>
            <a:endParaRPr lang="en-US" dirty="0"/>
          </a:p>
          <a:p>
            <a:pPr algn="just"/>
            <a:r>
              <a:rPr lang="en-US" dirty="0" smtClean="0"/>
              <a:t>What could be construed as tactful is in fact the sign that the world order has not really changed and that La </a:t>
            </a:r>
            <a:r>
              <a:rPr lang="en-US" dirty="0" err="1" smtClean="0"/>
              <a:t>Folle</a:t>
            </a:r>
            <a:r>
              <a:rPr lang="en-US" dirty="0" smtClean="0"/>
              <a:t> does not belong here.</a:t>
            </a:r>
          </a:p>
          <a:p>
            <a:pPr marL="0" indent="0" algn="just">
              <a:buNone/>
            </a:pPr>
            <a:r>
              <a:rPr lang="en-US" dirty="0" smtClean="0"/>
              <a:t> </a:t>
            </a:r>
            <a:endParaRPr lang="fr-FR" dirty="0"/>
          </a:p>
          <a:p>
            <a:pPr algn="just"/>
            <a:r>
              <a:rPr lang="fr-FR" i="1" dirty="0"/>
              <a:t>La fin cependant est ambiguë, car la glorification de la beauté de la plantation ne semble pas suggérer une véritable redistribution des rôles. Elle peut au contraire se lire comme la justification de l’ordre antérieur, les esclaves, complémentaires de maîtres, participant à la création d’un monde harmonieux, esthétiquement parfait, mais appelé à disparaître sans leur contribution</a:t>
            </a:r>
            <a:r>
              <a:rPr lang="fr-FR" dirty="0" smtClean="0"/>
              <a:t>. (Marie-Claude Perrin-</a:t>
            </a:r>
            <a:r>
              <a:rPr lang="fr-FR" dirty="0" err="1" smtClean="0"/>
              <a:t>Chenour</a:t>
            </a:r>
            <a:r>
              <a:rPr lang="fr-FR" dirty="0" smtClean="0"/>
              <a:t>, 2003, 27)</a:t>
            </a:r>
          </a:p>
          <a:p>
            <a:pPr marL="0" indent="0" algn="just">
              <a:buNone/>
            </a:pPr>
            <a:endParaRPr lang="fr-FR" dirty="0" smtClean="0"/>
          </a:p>
          <a:p>
            <a:pPr algn="just"/>
            <a:r>
              <a:rPr lang="en-US" dirty="0" smtClean="0"/>
              <a:t>La </a:t>
            </a:r>
            <a:r>
              <a:rPr lang="en-US" dirty="0" err="1"/>
              <a:t>Folle</a:t>
            </a:r>
            <a:r>
              <a:rPr lang="en-US" dirty="0"/>
              <a:t> does not cross the threshold and she waits for </a:t>
            </a:r>
            <a:r>
              <a:rPr lang="en-US" dirty="0" err="1"/>
              <a:t>Chéri’s</a:t>
            </a:r>
            <a:r>
              <a:rPr lang="en-US" dirty="0"/>
              <a:t> awakening on “the topmost stairs of the veranda</a:t>
            </a:r>
            <a:r>
              <a:rPr lang="en-US" dirty="0" smtClean="0"/>
              <a:t>”. </a:t>
            </a:r>
          </a:p>
          <a:p>
            <a:pPr algn="just"/>
            <a:r>
              <a:rPr lang="en-US" dirty="0" smtClean="0"/>
              <a:t>Thresholds </a:t>
            </a:r>
            <a:r>
              <a:rPr lang="en-US" dirty="0"/>
              <a:t>and stairs </a:t>
            </a:r>
            <a:r>
              <a:rPr lang="en-US" dirty="0" smtClean="0"/>
              <a:t>: symbols </a:t>
            </a:r>
            <a:r>
              <a:rPr lang="en-US" dirty="0"/>
              <a:t>of transition and </a:t>
            </a:r>
            <a:r>
              <a:rPr lang="en-US" dirty="0" smtClean="0"/>
              <a:t>evolution </a:t>
            </a:r>
            <a:r>
              <a:rPr lang="en-US" dirty="0" smtClean="0">
                <a:sym typeface="Wingdings" pitchFamily="2" charset="2"/>
              </a:rPr>
              <a:t> </a:t>
            </a:r>
            <a:r>
              <a:rPr lang="en-US" dirty="0" smtClean="0"/>
              <a:t> </a:t>
            </a:r>
            <a:r>
              <a:rPr lang="en-US" dirty="0"/>
              <a:t>the process is clearly not fully completed at the end of the story</a:t>
            </a:r>
            <a:endParaRPr lang="fr-FR" dirty="0"/>
          </a:p>
          <a:p>
            <a:endParaRPr lang="fr-FR" dirty="0"/>
          </a:p>
        </p:txBody>
      </p:sp>
    </p:spTree>
    <p:extLst>
      <p:ext uri="{BB962C8B-B14F-4D97-AF65-F5344CB8AC3E}">
        <p14:creationId xmlns:p14="http://schemas.microsoft.com/office/powerpoint/2010/main" val="1904402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p:txBody>
          <a:bodyPr>
            <a:normAutofit fontScale="85000" lnSpcReduction="10000"/>
          </a:bodyPr>
          <a:lstStyle/>
          <a:p>
            <a:pPr algn="just"/>
            <a:r>
              <a:rPr lang="fr-FR" dirty="0"/>
              <a:t> </a:t>
            </a:r>
            <a:r>
              <a:rPr lang="en-US" dirty="0"/>
              <a:t>“Beyond the Bayou” swarms with direct and indirect references to voices. </a:t>
            </a:r>
            <a:endParaRPr lang="en-US" dirty="0" smtClean="0"/>
          </a:p>
          <a:p>
            <a:pPr algn="just"/>
            <a:r>
              <a:rPr lang="en-US" dirty="0" smtClean="0"/>
              <a:t>Elements </a:t>
            </a:r>
            <a:r>
              <a:rPr lang="en-US" dirty="0"/>
              <a:t>of realism but their functional role is </a:t>
            </a:r>
            <a:r>
              <a:rPr lang="en-US" dirty="0" smtClean="0"/>
              <a:t>+ important </a:t>
            </a:r>
            <a:r>
              <a:rPr lang="en-US" dirty="0"/>
              <a:t>as they highlight episodes of tension and provide a perspective for the reader. </a:t>
            </a:r>
            <a:endParaRPr lang="en-US" dirty="0" smtClean="0"/>
          </a:p>
          <a:p>
            <a:pPr algn="just"/>
            <a:r>
              <a:rPr lang="en-US" dirty="0" smtClean="0"/>
              <a:t>The </a:t>
            </a:r>
            <a:r>
              <a:rPr lang="en-US" dirty="0"/>
              <a:t>narrative voice duplicates the diegetic harmony in a final epiphany-like moment of contemplation.</a:t>
            </a:r>
            <a:endParaRPr lang="fr-FR" dirty="0"/>
          </a:p>
          <a:p>
            <a:pPr algn="just"/>
            <a:r>
              <a:rPr lang="en-US" dirty="0"/>
              <a:t>Kate </a:t>
            </a:r>
            <a:r>
              <a:rPr lang="en-US" dirty="0" smtClean="0"/>
              <a:t>Chopin manages </a:t>
            </a:r>
            <a:r>
              <a:rPr lang="en-US" dirty="0"/>
              <a:t>to avoid a stereotypical presentation of local speech. </a:t>
            </a:r>
            <a:endParaRPr lang="en-US" dirty="0" smtClean="0"/>
          </a:p>
          <a:p>
            <a:pPr algn="just"/>
            <a:r>
              <a:rPr lang="en-US" dirty="0" smtClean="0"/>
              <a:t>Her </a:t>
            </a:r>
            <a:r>
              <a:rPr lang="en-US" dirty="0"/>
              <a:t>presentation is </a:t>
            </a:r>
            <a:r>
              <a:rPr lang="en-US" dirty="0" smtClean="0"/>
              <a:t>sympathetic without </a:t>
            </a:r>
            <a:r>
              <a:rPr lang="en-US" dirty="0"/>
              <a:t>being condescending or humorous. </a:t>
            </a:r>
            <a:endParaRPr lang="en-US" dirty="0" smtClean="0"/>
          </a:p>
        </p:txBody>
      </p:sp>
    </p:spTree>
    <p:extLst>
      <p:ext uri="{BB962C8B-B14F-4D97-AF65-F5344CB8AC3E}">
        <p14:creationId xmlns:p14="http://schemas.microsoft.com/office/powerpoint/2010/main" val="2299170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a:xfrm>
            <a:off x="304800" y="1554162"/>
            <a:ext cx="8686800" cy="4971182"/>
          </a:xfrm>
        </p:spPr>
        <p:txBody>
          <a:bodyPr>
            <a:normAutofit fontScale="85000" lnSpcReduction="20000"/>
          </a:bodyPr>
          <a:lstStyle/>
          <a:p>
            <a:pPr algn="just"/>
            <a:endParaRPr lang="en-US" dirty="0" smtClean="0"/>
          </a:p>
          <a:p>
            <a:pPr algn="just"/>
            <a:endParaRPr lang="en-US" dirty="0"/>
          </a:p>
          <a:p>
            <a:pPr algn="just"/>
            <a:r>
              <a:rPr lang="en-US" dirty="0" smtClean="0"/>
              <a:t>Kate </a:t>
            </a:r>
            <a:r>
              <a:rPr lang="en-US" dirty="0"/>
              <a:t>Chopin is well known for her rendering of dialects and </a:t>
            </a:r>
            <a:r>
              <a:rPr lang="en-US" dirty="0" smtClean="0"/>
              <a:t>accents (“</a:t>
            </a:r>
            <a:r>
              <a:rPr lang="en-US" b="1" dirty="0" smtClean="0"/>
              <a:t>local</a:t>
            </a:r>
            <a:r>
              <a:rPr lang="en-US" dirty="0" smtClean="0"/>
              <a:t> </a:t>
            </a:r>
            <a:r>
              <a:rPr lang="en-US" b="1" dirty="0" err="1" smtClean="0"/>
              <a:t>colourist</a:t>
            </a:r>
            <a:r>
              <a:rPr lang="en-US" dirty="0" smtClean="0"/>
              <a:t>” usual. derogatory)</a:t>
            </a:r>
          </a:p>
          <a:p>
            <a:pPr algn="just"/>
            <a:r>
              <a:rPr lang="en-US" dirty="0" smtClean="0"/>
              <a:t>Less </a:t>
            </a:r>
            <a:r>
              <a:rPr lang="en-US" dirty="0"/>
              <a:t>attention has been paid to her use of </a:t>
            </a:r>
            <a:r>
              <a:rPr lang="en-US" dirty="0" smtClean="0"/>
              <a:t>PVF,</a:t>
            </a:r>
          </a:p>
          <a:p>
            <a:pPr algn="just"/>
            <a:r>
              <a:rPr lang="en-US" dirty="0" smtClean="0"/>
              <a:t>PVFs and dialect encoding give </a:t>
            </a:r>
            <a:r>
              <a:rPr lang="en-US" dirty="0"/>
              <a:t>her stories an </a:t>
            </a:r>
            <a:r>
              <a:rPr lang="en-US" b="1" dirty="0" smtClean="0"/>
              <a:t>oral </a:t>
            </a:r>
            <a:r>
              <a:rPr lang="en-US" b="1" dirty="0"/>
              <a:t>quality</a:t>
            </a:r>
            <a:r>
              <a:rPr lang="en-US" dirty="0"/>
              <a:t> and create a </a:t>
            </a:r>
            <a:r>
              <a:rPr lang="en-US" b="1" dirty="0" err="1"/>
              <a:t>vocalscape</a:t>
            </a:r>
            <a:r>
              <a:rPr lang="en-US" dirty="0"/>
              <a:t> in which the action is set. </a:t>
            </a:r>
            <a:endParaRPr lang="en-US" dirty="0" smtClean="0"/>
          </a:p>
          <a:p>
            <a:pPr algn="just"/>
            <a:r>
              <a:rPr lang="en-US" dirty="0" smtClean="0"/>
              <a:t>These </a:t>
            </a:r>
            <a:r>
              <a:rPr lang="en-US" dirty="0"/>
              <a:t>features find an </a:t>
            </a:r>
            <a:r>
              <a:rPr lang="en-US" b="1" dirty="0"/>
              <a:t>echo in the narrative voice </a:t>
            </a:r>
            <a:r>
              <a:rPr lang="en-US" dirty="0"/>
              <a:t>that takes on an </a:t>
            </a:r>
            <a:r>
              <a:rPr lang="en-US" b="1" dirty="0"/>
              <a:t>oral </a:t>
            </a:r>
            <a:r>
              <a:rPr lang="en-US" b="1" dirty="0" smtClean="0"/>
              <a:t>quality</a:t>
            </a:r>
            <a:r>
              <a:rPr lang="en-US" dirty="0" smtClean="0"/>
              <a:t>. </a:t>
            </a:r>
          </a:p>
          <a:p>
            <a:pPr algn="just"/>
            <a:r>
              <a:rPr lang="en-US" dirty="0" smtClean="0"/>
              <a:t>What </a:t>
            </a:r>
            <a:r>
              <a:rPr lang="en-US" dirty="0"/>
              <a:t>is present in the </a:t>
            </a:r>
            <a:r>
              <a:rPr lang="en-US" dirty="0" smtClean="0"/>
              <a:t>plot is </a:t>
            </a:r>
            <a:r>
              <a:rPr lang="en-US" dirty="0"/>
              <a:t>reverberated in the narrative.</a:t>
            </a:r>
            <a:endParaRPr lang="fr-FR" dirty="0"/>
          </a:p>
          <a:p>
            <a:pPr marL="0" indent="0">
              <a:buNone/>
            </a:pPr>
            <a:endParaRPr lang="fr-F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188640"/>
            <a:ext cx="1368152" cy="1961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0004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Introduction</a:t>
            </a:r>
          </a:p>
        </p:txBody>
      </p:sp>
      <p:sp>
        <p:nvSpPr>
          <p:cNvPr id="3" name="Espace réservé du contenu 2"/>
          <p:cNvSpPr>
            <a:spLocks noGrp="1"/>
          </p:cNvSpPr>
          <p:nvPr>
            <p:ph idx="1"/>
          </p:nvPr>
        </p:nvSpPr>
        <p:spPr>
          <a:xfrm>
            <a:off x="304800" y="1340768"/>
            <a:ext cx="8686800" cy="4739357"/>
          </a:xfrm>
        </p:spPr>
        <p:txBody>
          <a:bodyPr>
            <a:normAutofit fontScale="70000" lnSpcReduction="20000"/>
          </a:bodyPr>
          <a:lstStyle/>
          <a:p>
            <a:pPr algn="just"/>
            <a:r>
              <a:rPr lang="en-US" dirty="0" smtClean="0"/>
              <a:t>// William </a:t>
            </a:r>
            <a:r>
              <a:rPr lang="en-US" dirty="0" err="1" smtClean="0"/>
              <a:t>Labov’s</a:t>
            </a:r>
            <a:r>
              <a:rPr lang="en-US" dirty="0" smtClean="0"/>
              <a:t> </a:t>
            </a:r>
            <a:r>
              <a:rPr lang="en-US" dirty="0"/>
              <a:t>“oral narratives of personal experience</a:t>
            </a:r>
            <a:r>
              <a:rPr lang="en-US" dirty="0" smtClean="0"/>
              <a:t>”.</a:t>
            </a:r>
          </a:p>
          <a:p>
            <a:pPr algn="just"/>
            <a:r>
              <a:rPr lang="en-US" b="1" dirty="0" smtClean="0"/>
              <a:t>Folk-tale </a:t>
            </a:r>
            <a:r>
              <a:rPr lang="en-US" b="1" dirty="0"/>
              <a:t>quality of the </a:t>
            </a:r>
            <a:r>
              <a:rPr lang="en-US" b="1" dirty="0" smtClean="0"/>
              <a:t>story</a:t>
            </a:r>
            <a:r>
              <a:rPr lang="en-US" dirty="0" smtClean="0"/>
              <a:t>. </a:t>
            </a:r>
          </a:p>
          <a:p>
            <a:pPr algn="just"/>
            <a:r>
              <a:rPr lang="en-US" dirty="0" smtClean="0"/>
              <a:t>The </a:t>
            </a:r>
            <a:r>
              <a:rPr lang="en-US" b="1" i="1" dirty="0"/>
              <a:t>abstract</a:t>
            </a:r>
            <a:r>
              <a:rPr lang="en-US" dirty="0"/>
              <a:t> is </a:t>
            </a:r>
            <a:r>
              <a:rPr lang="en-US" dirty="0" smtClean="0"/>
              <a:t>accurately </a:t>
            </a:r>
            <a:r>
              <a:rPr lang="en-US" dirty="0"/>
              <a:t>represented by </a:t>
            </a:r>
            <a:r>
              <a:rPr lang="en-US" b="1" dirty="0"/>
              <a:t>the title</a:t>
            </a:r>
            <a:r>
              <a:rPr lang="en-US" dirty="0"/>
              <a:t>, as the story is actually about La </a:t>
            </a:r>
            <a:r>
              <a:rPr lang="en-US" dirty="0" err="1"/>
              <a:t>Folle’s</a:t>
            </a:r>
            <a:r>
              <a:rPr lang="en-US" dirty="0"/>
              <a:t> crossing the </a:t>
            </a:r>
            <a:r>
              <a:rPr lang="en-US" dirty="0" smtClean="0"/>
              <a:t>Bayou. </a:t>
            </a:r>
          </a:p>
          <a:p>
            <a:pPr algn="just"/>
            <a:r>
              <a:rPr lang="en-US" dirty="0" smtClean="0"/>
              <a:t>The </a:t>
            </a:r>
            <a:r>
              <a:rPr lang="en-US" b="1" i="1" dirty="0" smtClean="0"/>
              <a:t>orientation : </a:t>
            </a:r>
            <a:r>
              <a:rPr lang="en-US" dirty="0" smtClean="0"/>
              <a:t>lengthy. The </a:t>
            </a:r>
            <a:r>
              <a:rPr lang="en-US" dirty="0"/>
              <a:t>central characters </a:t>
            </a:r>
            <a:r>
              <a:rPr lang="en-US" dirty="0" smtClean="0"/>
              <a:t>&amp; the </a:t>
            </a:r>
            <a:r>
              <a:rPr lang="en-US" dirty="0"/>
              <a:t>general backdrop are precisely depicted. </a:t>
            </a:r>
            <a:endParaRPr lang="en-US" dirty="0" smtClean="0"/>
          </a:p>
          <a:p>
            <a:pPr algn="just"/>
            <a:r>
              <a:rPr lang="en-US" b="1" i="1" dirty="0" smtClean="0"/>
              <a:t>The </a:t>
            </a:r>
            <a:r>
              <a:rPr lang="en-US" b="1" i="1" dirty="0"/>
              <a:t>complicating action</a:t>
            </a:r>
            <a:r>
              <a:rPr lang="en-US" b="1" dirty="0"/>
              <a:t> </a:t>
            </a:r>
            <a:r>
              <a:rPr lang="en-US" dirty="0" smtClean="0"/>
              <a:t>is </a:t>
            </a:r>
            <a:r>
              <a:rPr lang="en-US" dirty="0" err="1" smtClean="0"/>
              <a:t>Chéri’s</a:t>
            </a:r>
            <a:r>
              <a:rPr lang="en-US" dirty="0" smtClean="0"/>
              <a:t> </a:t>
            </a:r>
            <a:r>
              <a:rPr lang="en-US" dirty="0"/>
              <a:t>shooting accident and the consequences on La </a:t>
            </a:r>
            <a:r>
              <a:rPr lang="en-US" dirty="0" err="1"/>
              <a:t>Folle’s</a:t>
            </a:r>
            <a:r>
              <a:rPr lang="en-US" dirty="0"/>
              <a:t> </a:t>
            </a:r>
            <a:r>
              <a:rPr lang="en-US" dirty="0" err="1"/>
              <a:t>behaviour</a:t>
            </a:r>
            <a:r>
              <a:rPr lang="en-US" dirty="0"/>
              <a:t>. </a:t>
            </a:r>
            <a:endParaRPr lang="en-US" dirty="0" smtClean="0"/>
          </a:p>
          <a:p>
            <a:pPr algn="just"/>
            <a:r>
              <a:rPr lang="en-US" dirty="0" smtClean="0"/>
              <a:t>No </a:t>
            </a:r>
            <a:r>
              <a:rPr lang="en-US" b="1" i="1" dirty="0" smtClean="0"/>
              <a:t>coda:</a:t>
            </a:r>
            <a:r>
              <a:rPr lang="en-US" dirty="0" smtClean="0"/>
              <a:t>  suggests </a:t>
            </a:r>
            <a:r>
              <a:rPr lang="en-US" dirty="0"/>
              <a:t>that the conclusion of the story may not be as straightforward as could be anticipated. </a:t>
            </a:r>
            <a:endParaRPr lang="en-US" dirty="0" smtClean="0"/>
          </a:p>
          <a:p>
            <a:pPr algn="just"/>
            <a:r>
              <a:rPr lang="en-US" b="1" i="1" dirty="0" smtClean="0"/>
              <a:t>Evaluative devices</a:t>
            </a:r>
            <a:r>
              <a:rPr lang="en-US" dirty="0"/>
              <a:t> </a:t>
            </a:r>
            <a:r>
              <a:rPr lang="en-US" dirty="0" smtClean="0"/>
              <a:t>are </a:t>
            </a:r>
            <a:r>
              <a:rPr lang="en-US" dirty="0"/>
              <a:t>to be found in the change of perspective present at the </a:t>
            </a:r>
            <a:r>
              <a:rPr lang="en-US" dirty="0" smtClean="0"/>
              <a:t>end. </a:t>
            </a:r>
          </a:p>
          <a:p>
            <a:pPr algn="just"/>
            <a:r>
              <a:rPr lang="en-US" dirty="0" smtClean="0"/>
              <a:t>The </a:t>
            </a:r>
            <a:r>
              <a:rPr lang="en-US" dirty="0"/>
              <a:t>very simplicity of the plot with its poignant climax </a:t>
            </a:r>
            <a:r>
              <a:rPr lang="en-US" dirty="0" smtClean="0"/>
              <a:t>along </a:t>
            </a:r>
            <a:r>
              <a:rPr lang="en-US" dirty="0"/>
              <a:t>its well-ordered chronology </a:t>
            </a:r>
            <a:r>
              <a:rPr lang="en-US" dirty="0" smtClean="0"/>
              <a:t> evoke </a:t>
            </a:r>
            <a:r>
              <a:rPr lang="en-US" b="1" dirty="0"/>
              <a:t>traditional oral narratives</a:t>
            </a:r>
            <a:r>
              <a:rPr lang="en-US" dirty="0"/>
              <a:t>.</a:t>
            </a:r>
            <a:endParaRPr lang="fr-FR" dirty="0"/>
          </a:p>
          <a:p>
            <a:endParaRPr lang="fr-FR" dirty="0"/>
          </a:p>
        </p:txBody>
      </p:sp>
    </p:spTree>
    <p:extLst>
      <p:ext uri="{BB962C8B-B14F-4D97-AF65-F5344CB8AC3E}">
        <p14:creationId xmlns:p14="http://schemas.microsoft.com/office/powerpoint/2010/main" val="3704558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Vocal </a:t>
            </a:r>
            <a:r>
              <a:rPr lang="fr-FR" dirty="0" err="1" smtClean="0"/>
              <a:t>colour</a:t>
            </a:r>
            <a:r>
              <a:rPr lang="fr-FR" dirty="0" smtClean="0"/>
              <a:t> &amp; </a:t>
            </a:r>
            <a:r>
              <a:rPr lang="fr-FR" dirty="0" err="1" smtClean="0"/>
              <a:t>linguistic</a:t>
            </a:r>
            <a:r>
              <a:rPr lang="fr-FR" dirty="0" smtClean="0"/>
              <a:t> identification</a:t>
            </a:r>
            <a:endParaRPr lang="fr-FR" dirty="0"/>
          </a:p>
        </p:txBody>
      </p:sp>
      <p:sp>
        <p:nvSpPr>
          <p:cNvPr id="3" name="Espace réservé du contenu 2"/>
          <p:cNvSpPr>
            <a:spLocks noGrp="1"/>
          </p:cNvSpPr>
          <p:nvPr>
            <p:ph idx="1"/>
          </p:nvPr>
        </p:nvSpPr>
        <p:spPr>
          <a:xfrm>
            <a:off x="304800" y="1554162"/>
            <a:ext cx="8686800" cy="4971182"/>
          </a:xfrm>
        </p:spPr>
        <p:txBody>
          <a:bodyPr>
            <a:normAutofit fontScale="92500"/>
          </a:bodyPr>
          <a:lstStyle/>
          <a:p>
            <a:pPr algn="just"/>
            <a:r>
              <a:rPr lang="en-US" dirty="0" smtClean="0"/>
              <a:t>Chopin </a:t>
            </a:r>
            <a:r>
              <a:rPr lang="en-US" dirty="0"/>
              <a:t>is quite successful in encoding </a:t>
            </a:r>
            <a:r>
              <a:rPr lang="en-US" dirty="0" smtClean="0"/>
              <a:t>accents.</a:t>
            </a:r>
          </a:p>
          <a:p>
            <a:pPr algn="just"/>
            <a:r>
              <a:rPr lang="en-US" dirty="0"/>
              <a:t>In </a:t>
            </a:r>
            <a:r>
              <a:rPr lang="en-US" b="1" dirty="0"/>
              <a:t>Louisiana</a:t>
            </a:r>
            <a:r>
              <a:rPr lang="en-US" dirty="0"/>
              <a:t>, </a:t>
            </a:r>
            <a:r>
              <a:rPr lang="en-US" dirty="0" smtClean="0"/>
              <a:t>several </a:t>
            </a:r>
            <a:r>
              <a:rPr lang="en-US" dirty="0"/>
              <a:t>linguistic varieties co-exist: </a:t>
            </a:r>
            <a:endParaRPr lang="en-US" dirty="0" smtClean="0"/>
          </a:p>
          <a:p>
            <a:pPr lvl="1" algn="just"/>
            <a:r>
              <a:rPr lang="en-US" b="1" dirty="0" smtClean="0"/>
              <a:t>French Creole </a:t>
            </a:r>
            <a:r>
              <a:rPr lang="en-US" dirty="0" smtClean="0"/>
              <a:t>/</a:t>
            </a:r>
            <a:r>
              <a:rPr lang="en-US" dirty="0" err="1" smtClean="0">
                <a:latin typeface="Ipa-samd Uclphon1 SILDoulosL" pitchFamily="2" charset="2"/>
              </a:rPr>
              <a:t>kri@Ul</a:t>
            </a:r>
            <a:r>
              <a:rPr lang="en-US" dirty="0" smtClean="0">
                <a:latin typeface="Ipa-samd Uclphon1 SILDoulosL" pitchFamily="2" charset="2"/>
              </a:rPr>
              <a:t>/</a:t>
            </a:r>
            <a:endParaRPr lang="en-US" dirty="0" smtClean="0"/>
          </a:p>
          <a:p>
            <a:pPr lvl="1" algn="just"/>
            <a:r>
              <a:rPr lang="en-US" b="1" dirty="0" smtClean="0"/>
              <a:t>Cajun </a:t>
            </a:r>
            <a:r>
              <a:rPr lang="en-US" b="1" dirty="0" smtClean="0">
                <a:latin typeface="Ipa-samd Uclphon1 SILDoulosL" pitchFamily="2" charset="2"/>
              </a:rPr>
              <a:t>/</a:t>
            </a:r>
            <a:r>
              <a:rPr lang="en-US" dirty="0" err="1" smtClean="0">
                <a:latin typeface="Ipa-samd Uclphon1 SILDoulosL" pitchFamily="2" charset="2"/>
              </a:rPr>
              <a:t>keIdZn</a:t>
            </a:r>
            <a:r>
              <a:rPr lang="en-US" dirty="0" smtClean="0">
                <a:latin typeface="Ipa-samd Uclphon1 SILDoulosL" pitchFamily="2" charset="2"/>
              </a:rPr>
              <a:t>/</a:t>
            </a:r>
            <a:endParaRPr lang="en-US" dirty="0" smtClean="0"/>
          </a:p>
          <a:p>
            <a:pPr lvl="1" algn="just"/>
            <a:r>
              <a:rPr lang="en-US" b="1" dirty="0" smtClean="0"/>
              <a:t>Acadian French</a:t>
            </a:r>
          </a:p>
          <a:p>
            <a:pPr lvl="1" algn="just"/>
            <a:r>
              <a:rPr lang="en-US" dirty="0" smtClean="0"/>
              <a:t>A variety </a:t>
            </a:r>
            <a:r>
              <a:rPr lang="en-US" dirty="0"/>
              <a:t>of </a:t>
            </a:r>
            <a:r>
              <a:rPr lang="en-US" dirty="0" smtClean="0"/>
              <a:t>English: </a:t>
            </a:r>
            <a:r>
              <a:rPr lang="en-US" b="1" dirty="0" err="1" smtClean="0"/>
              <a:t>Yat</a:t>
            </a:r>
            <a:r>
              <a:rPr lang="en-US" dirty="0" smtClean="0"/>
              <a:t>, </a:t>
            </a:r>
            <a:r>
              <a:rPr lang="en-US" dirty="0"/>
              <a:t>a New Orleans accent </a:t>
            </a:r>
            <a:r>
              <a:rPr lang="en-US" dirty="0" smtClean="0"/>
              <a:t>&gt; “</a:t>
            </a:r>
            <a:r>
              <a:rPr lang="en-US" dirty="0"/>
              <a:t>Where </a:t>
            </a:r>
            <a:r>
              <a:rPr lang="en-US" dirty="0" err="1"/>
              <a:t>y’at</a:t>
            </a:r>
            <a:r>
              <a:rPr lang="en-US" dirty="0" smtClean="0"/>
              <a:t>?”</a:t>
            </a:r>
          </a:p>
          <a:p>
            <a:pPr lvl="1" algn="just"/>
            <a:r>
              <a:rPr lang="en-US" dirty="0" smtClean="0"/>
              <a:t>This </a:t>
            </a:r>
            <a:r>
              <a:rPr lang="en-US" dirty="0"/>
              <a:t>accent shares phonetic features with </a:t>
            </a:r>
            <a:r>
              <a:rPr lang="en-US" dirty="0" err="1"/>
              <a:t>Brooklynese</a:t>
            </a:r>
            <a:r>
              <a:rPr lang="en-US" dirty="0" smtClean="0"/>
              <a:t>,. </a:t>
            </a:r>
          </a:p>
          <a:p>
            <a:pPr algn="just"/>
            <a:r>
              <a:rPr lang="en-US" b="1" dirty="0" smtClean="0"/>
              <a:t>Linguistic </a:t>
            </a:r>
            <a:r>
              <a:rPr lang="en-US" b="1" dirty="0"/>
              <a:t>hotchpotch </a:t>
            </a:r>
            <a:r>
              <a:rPr lang="en-US" dirty="0" smtClean="0"/>
              <a:t>: accurate </a:t>
            </a:r>
            <a:r>
              <a:rPr lang="en-US" dirty="0"/>
              <a:t>depiction of the linguistic situation. </a:t>
            </a:r>
            <a:endParaRPr lang="fr-FR" dirty="0"/>
          </a:p>
          <a:p>
            <a:pPr algn="just"/>
            <a:endParaRPr lang="fr-FR" dirty="0"/>
          </a:p>
        </p:txBody>
      </p:sp>
    </p:spTree>
    <p:extLst>
      <p:ext uri="{BB962C8B-B14F-4D97-AF65-F5344CB8AC3E}">
        <p14:creationId xmlns:p14="http://schemas.microsoft.com/office/powerpoint/2010/main" val="3868006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1. Vocal </a:t>
            </a:r>
            <a:r>
              <a:rPr lang="fr-FR" dirty="0" err="1"/>
              <a:t>colour</a:t>
            </a:r>
            <a:r>
              <a:rPr lang="fr-FR" dirty="0"/>
              <a:t> &amp; </a:t>
            </a:r>
            <a:r>
              <a:rPr lang="fr-FR" dirty="0" err="1"/>
              <a:t>linguistic</a:t>
            </a:r>
            <a:r>
              <a:rPr lang="fr-FR" dirty="0"/>
              <a:t> identification</a:t>
            </a:r>
          </a:p>
        </p:txBody>
      </p:sp>
      <p:sp>
        <p:nvSpPr>
          <p:cNvPr id="3" name="Espace réservé du contenu 2"/>
          <p:cNvSpPr>
            <a:spLocks noGrp="1"/>
          </p:cNvSpPr>
          <p:nvPr>
            <p:ph idx="1"/>
          </p:nvPr>
        </p:nvSpPr>
        <p:spPr>
          <a:xfrm>
            <a:off x="304800" y="1268760"/>
            <a:ext cx="8686800" cy="5589240"/>
          </a:xfrm>
        </p:spPr>
        <p:txBody>
          <a:bodyPr>
            <a:normAutofit fontScale="85000" lnSpcReduction="20000"/>
          </a:bodyPr>
          <a:lstStyle/>
          <a:p>
            <a:r>
              <a:rPr lang="en-US" dirty="0"/>
              <a:t>The French past of </a:t>
            </a:r>
            <a:r>
              <a:rPr lang="en-US" dirty="0" err="1"/>
              <a:t>Lousiana</a:t>
            </a:r>
            <a:r>
              <a:rPr lang="en-US" dirty="0"/>
              <a:t> is present in the referential world </a:t>
            </a:r>
            <a:r>
              <a:rPr lang="en-US" dirty="0" smtClean="0"/>
              <a:t>through </a:t>
            </a:r>
            <a:r>
              <a:rPr lang="en-US" dirty="0" err="1"/>
              <a:t>toponymy</a:t>
            </a:r>
            <a:r>
              <a:rPr lang="en-US" dirty="0"/>
              <a:t>, proper names and </a:t>
            </a:r>
            <a:r>
              <a:rPr lang="en-US" dirty="0" smtClean="0"/>
              <a:t>nicknames:</a:t>
            </a:r>
          </a:p>
          <a:p>
            <a:pPr lvl="1"/>
            <a:r>
              <a:rPr lang="en-US" dirty="0" smtClean="0"/>
              <a:t>The </a:t>
            </a:r>
            <a:r>
              <a:rPr lang="en-US" dirty="0"/>
              <a:t>plantation is called </a:t>
            </a:r>
            <a:r>
              <a:rPr lang="en-US" dirty="0" err="1"/>
              <a:t>Bellissime</a:t>
            </a:r>
            <a:r>
              <a:rPr lang="en-US" dirty="0"/>
              <a:t> – French </a:t>
            </a:r>
            <a:r>
              <a:rPr lang="en-US" dirty="0" smtClean="0"/>
              <a:t>/ Latin</a:t>
            </a:r>
          </a:p>
          <a:p>
            <a:pPr lvl="1"/>
            <a:r>
              <a:rPr lang="en-US" dirty="0" smtClean="0"/>
              <a:t>Jacqueline = “</a:t>
            </a:r>
            <a:r>
              <a:rPr lang="en-US" dirty="0"/>
              <a:t>La </a:t>
            </a:r>
            <a:r>
              <a:rPr lang="en-US" dirty="0" err="1"/>
              <a:t>Folle</a:t>
            </a:r>
            <a:r>
              <a:rPr lang="en-US" dirty="0"/>
              <a:t>”, the boy </a:t>
            </a:r>
            <a:r>
              <a:rPr lang="en-US" dirty="0" smtClean="0"/>
              <a:t>= “</a:t>
            </a:r>
            <a:r>
              <a:rPr lang="en-US" dirty="0" err="1"/>
              <a:t>Chéri</a:t>
            </a:r>
            <a:r>
              <a:rPr lang="en-US" dirty="0"/>
              <a:t>” </a:t>
            </a:r>
            <a:r>
              <a:rPr lang="en-US" dirty="0" smtClean="0"/>
              <a:t>; father = </a:t>
            </a:r>
            <a:r>
              <a:rPr lang="en-US" dirty="0"/>
              <a:t>“</a:t>
            </a:r>
            <a:r>
              <a:rPr lang="en-US" dirty="0" err="1"/>
              <a:t>P’tit</a:t>
            </a:r>
            <a:r>
              <a:rPr lang="en-US" dirty="0"/>
              <a:t> Maître</a:t>
            </a:r>
            <a:r>
              <a:rPr lang="en-US" dirty="0" smtClean="0"/>
              <a:t>”. </a:t>
            </a:r>
          </a:p>
          <a:p>
            <a:r>
              <a:rPr lang="en-US" dirty="0" smtClean="0"/>
              <a:t>La </a:t>
            </a:r>
            <a:r>
              <a:rPr lang="en-US" dirty="0" err="1"/>
              <a:t>Folle</a:t>
            </a:r>
            <a:r>
              <a:rPr lang="en-US" dirty="0"/>
              <a:t> </a:t>
            </a:r>
            <a:r>
              <a:rPr lang="en-US" dirty="0" smtClean="0"/>
              <a:t>: </a:t>
            </a:r>
            <a:r>
              <a:rPr lang="en-US" b="1" dirty="0" err="1" smtClean="0"/>
              <a:t>Louisana</a:t>
            </a:r>
            <a:r>
              <a:rPr lang="en-US" b="1" dirty="0" smtClean="0"/>
              <a:t> </a:t>
            </a:r>
            <a:r>
              <a:rPr lang="en-US" b="1" dirty="0"/>
              <a:t>French Creole </a:t>
            </a:r>
            <a:r>
              <a:rPr lang="en-US" b="1" dirty="0" smtClean="0"/>
              <a:t> + a </a:t>
            </a:r>
            <a:r>
              <a:rPr lang="en-US" b="1" dirty="0"/>
              <a:t>dialect of English. </a:t>
            </a:r>
            <a:endParaRPr lang="en-US" b="1" dirty="0" smtClean="0"/>
          </a:p>
          <a:p>
            <a:r>
              <a:rPr lang="en-US" b="1" dirty="0" smtClean="0"/>
              <a:t>1891 version</a:t>
            </a:r>
            <a:r>
              <a:rPr lang="en-US" dirty="0" smtClean="0"/>
              <a:t>:</a:t>
            </a:r>
            <a:endParaRPr lang="fr-FR" dirty="0"/>
          </a:p>
          <a:p>
            <a:pPr lvl="1"/>
            <a:r>
              <a:rPr lang="en-US" i="1" dirty="0" smtClean="0"/>
              <a:t>“</a:t>
            </a:r>
            <a:r>
              <a:rPr lang="en-US" i="1" dirty="0"/>
              <a:t>He used to kiss me so lovingly!” La </a:t>
            </a:r>
            <a:r>
              <a:rPr lang="en-US" i="1" dirty="0" err="1"/>
              <a:t>Folle</a:t>
            </a:r>
            <a:r>
              <a:rPr lang="en-US" i="1" dirty="0"/>
              <a:t> said to herself </a:t>
            </a:r>
            <a:r>
              <a:rPr lang="en-US" b="1" i="1" dirty="0"/>
              <a:t>in her dialect</a:t>
            </a:r>
            <a:r>
              <a:rPr lang="en-US" i="1" dirty="0" smtClean="0"/>
              <a:t>.</a:t>
            </a:r>
            <a:endParaRPr lang="fr-FR" dirty="0"/>
          </a:p>
          <a:p>
            <a:pPr algn="just"/>
            <a:r>
              <a:rPr lang="en-US" dirty="0" smtClean="0"/>
              <a:t>KC aware </a:t>
            </a:r>
            <a:r>
              <a:rPr lang="en-US" dirty="0"/>
              <a:t>of the difficulty of encoding dialect </a:t>
            </a:r>
            <a:r>
              <a:rPr lang="en-US" dirty="0" smtClean="0"/>
              <a:t>&amp; prepares the (cognitive) ground. </a:t>
            </a:r>
          </a:p>
          <a:p>
            <a:pPr algn="just"/>
            <a:r>
              <a:rPr lang="en-US" dirty="0" smtClean="0"/>
              <a:t>DS is </a:t>
            </a:r>
            <a:r>
              <a:rPr lang="en-US" dirty="0"/>
              <a:t>presented in Standard English despite </a:t>
            </a:r>
            <a:r>
              <a:rPr lang="en-US" dirty="0" err="1" smtClean="0"/>
              <a:t>inquit</a:t>
            </a:r>
            <a:r>
              <a:rPr lang="en-US" dirty="0" smtClean="0"/>
              <a:t>. </a:t>
            </a:r>
          </a:p>
          <a:p>
            <a:pPr algn="just"/>
            <a:r>
              <a:rPr lang="en-US" dirty="0" smtClean="0"/>
              <a:t>Usually, </a:t>
            </a:r>
            <a:r>
              <a:rPr lang="en-US" dirty="0"/>
              <a:t>to evoke Louisiana </a:t>
            </a:r>
            <a:r>
              <a:rPr lang="en-US" dirty="0" smtClean="0"/>
              <a:t>English </a:t>
            </a:r>
            <a:r>
              <a:rPr lang="en-US" dirty="0" smtClean="0">
                <a:sym typeface="Wingdings" pitchFamily="2" charset="2"/>
              </a:rPr>
              <a:t> </a:t>
            </a:r>
            <a:r>
              <a:rPr lang="en-US" b="1" dirty="0" err="1" smtClean="0"/>
              <a:t>morpho</a:t>
            </a:r>
            <a:r>
              <a:rPr lang="en-US" b="1" dirty="0" smtClean="0"/>
              <a:t>-phonological </a:t>
            </a:r>
            <a:r>
              <a:rPr lang="en-US" b="1" dirty="0"/>
              <a:t>encoding </a:t>
            </a:r>
            <a:r>
              <a:rPr lang="en-US" b="1" dirty="0" smtClean="0"/>
              <a:t> </a:t>
            </a:r>
            <a:r>
              <a:rPr lang="en-US" dirty="0" smtClean="0"/>
              <a:t>(plays with spelling).</a:t>
            </a:r>
          </a:p>
        </p:txBody>
      </p:sp>
    </p:spTree>
    <p:extLst>
      <p:ext uri="{BB962C8B-B14F-4D97-AF65-F5344CB8AC3E}">
        <p14:creationId xmlns:p14="http://schemas.microsoft.com/office/powerpoint/2010/main" val="1517661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1. Vocal </a:t>
            </a:r>
            <a:r>
              <a:rPr lang="fr-FR" dirty="0" err="1"/>
              <a:t>colour</a:t>
            </a:r>
            <a:r>
              <a:rPr lang="fr-FR" dirty="0"/>
              <a:t> &amp; </a:t>
            </a:r>
            <a:r>
              <a:rPr lang="fr-FR" dirty="0" err="1"/>
              <a:t>linguistic</a:t>
            </a:r>
            <a:r>
              <a:rPr lang="fr-FR" dirty="0"/>
              <a:t> identification</a:t>
            </a:r>
          </a:p>
        </p:txBody>
      </p:sp>
      <p:sp>
        <p:nvSpPr>
          <p:cNvPr id="3" name="Espace réservé du contenu 2"/>
          <p:cNvSpPr>
            <a:spLocks noGrp="1"/>
          </p:cNvSpPr>
          <p:nvPr>
            <p:ph idx="1"/>
          </p:nvPr>
        </p:nvSpPr>
        <p:spPr>
          <a:xfrm>
            <a:off x="304800" y="1268760"/>
            <a:ext cx="8686800" cy="5328592"/>
          </a:xfrm>
        </p:spPr>
        <p:txBody>
          <a:bodyPr>
            <a:normAutofit fontScale="92500" lnSpcReduction="10000"/>
          </a:bodyPr>
          <a:lstStyle/>
          <a:p>
            <a:pPr algn="just"/>
            <a:r>
              <a:rPr lang="en-US" b="1" dirty="0" smtClean="0"/>
              <a:t>Regional</a:t>
            </a:r>
            <a:r>
              <a:rPr lang="en-US" dirty="0" smtClean="0"/>
              <a:t> </a:t>
            </a:r>
            <a:r>
              <a:rPr lang="en-US" b="1" dirty="0"/>
              <a:t>speech pointers </a:t>
            </a:r>
            <a:r>
              <a:rPr lang="en-US" dirty="0" smtClean="0"/>
              <a:t>:</a:t>
            </a:r>
            <a:endParaRPr lang="fr-FR" dirty="0"/>
          </a:p>
          <a:p>
            <a:pPr algn="just"/>
            <a:r>
              <a:rPr lang="en-US" b="1" dirty="0" smtClean="0">
                <a:solidFill>
                  <a:srgbClr val="FF0000"/>
                </a:solidFill>
              </a:rPr>
              <a:t>Loss </a:t>
            </a:r>
            <a:r>
              <a:rPr lang="en-US" b="1" dirty="0">
                <a:solidFill>
                  <a:srgbClr val="FF0000"/>
                </a:solidFill>
              </a:rPr>
              <a:t>of the velar nasal </a:t>
            </a:r>
            <a:r>
              <a:rPr lang="en-US" dirty="0">
                <a:solidFill>
                  <a:srgbClr val="FF0000"/>
                </a:solidFill>
              </a:rPr>
              <a:t>/</a:t>
            </a:r>
            <a:r>
              <a:rPr lang="en-US" dirty="0">
                <a:solidFill>
                  <a:srgbClr val="FF0000"/>
                </a:solidFill>
                <a:latin typeface="Ipa-samd Uclphon1 SILDoulosL" pitchFamily="2" charset="2"/>
              </a:rPr>
              <a:t>N</a:t>
            </a:r>
            <a:r>
              <a:rPr lang="en-US" dirty="0">
                <a:solidFill>
                  <a:srgbClr val="FF0000"/>
                </a:solidFill>
              </a:rPr>
              <a:t>/ </a:t>
            </a:r>
            <a:r>
              <a:rPr lang="en-US" dirty="0"/>
              <a:t>in ING forms: “She </a:t>
            </a:r>
            <a:r>
              <a:rPr lang="en-US" dirty="0" err="1"/>
              <a:t>goi</a:t>
            </a:r>
            <a:r>
              <a:rPr lang="en-US" b="1" dirty="0" err="1"/>
              <a:t>n</a:t>
            </a:r>
            <a:r>
              <a:rPr lang="en-US" b="1" dirty="0"/>
              <a:t>’</a:t>
            </a:r>
            <a:r>
              <a:rPr lang="en-US" dirty="0"/>
              <a:t> be</a:t>
            </a:r>
            <a:r>
              <a:rPr lang="en-US" dirty="0" smtClean="0"/>
              <a:t>”.</a:t>
            </a:r>
            <a:endParaRPr lang="fr-FR" dirty="0"/>
          </a:p>
          <a:p>
            <a:pPr algn="just"/>
            <a:r>
              <a:rPr lang="en-US" b="1" dirty="0" smtClean="0">
                <a:solidFill>
                  <a:srgbClr val="FF0000"/>
                </a:solidFill>
              </a:rPr>
              <a:t>TH </a:t>
            </a:r>
            <a:r>
              <a:rPr lang="en-US" b="1" dirty="0">
                <a:solidFill>
                  <a:srgbClr val="FF0000"/>
                </a:solidFill>
              </a:rPr>
              <a:t>Stopping</a:t>
            </a:r>
            <a:r>
              <a:rPr lang="en-US" dirty="0"/>
              <a:t>; &lt;</a:t>
            </a:r>
            <a:r>
              <a:rPr lang="en-US" dirty="0" err="1"/>
              <a:t>th</a:t>
            </a:r>
            <a:r>
              <a:rPr lang="en-US" dirty="0"/>
              <a:t>&gt; </a:t>
            </a:r>
            <a:r>
              <a:rPr lang="en-US" dirty="0" err="1" smtClean="0"/>
              <a:t>realised</a:t>
            </a:r>
            <a:r>
              <a:rPr lang="en-US" dirty="0" smtClean="0"/>
              <a:t> /d/ /t/. </a:t>
            </a:r>
            <a:r>
              <a:rPr lang="en-US" dirty="0" smtClean="0">
                <a:latin typeface="Ipa-samd Uclphon1 SILDoulosL" pitchFamily="2" charset="2"/>
              </a:rPr>
              <a:t>/</a:t>
            </a:r>
            <a:r>
              <a:rPr lang="en-US" dirty="0">
                <a:latin typeface="Ipa-samd Uclphon1 SILDoulosL" pitchFamily="2" charset="2"/>
              </a:rPr>
              <a:t>t-T</a:t>
            </a:r>
            <a:r>
              <a:rPr lang="en-US" dirty="0" smtClean="0">
                <a:latin typeface="Ipa-samd Uclphon1 SILDoulosL" pitchFamily="2" charset="2"/>
              </a:rPr>
              <a:t>/ /</a:t>
            </a:r>
            <a:r>
              <a:rPr lang="en-US" dirty="0">
                <a:latin typeface="Ipa-samd Uclphon1 SILDoulosL" pitchFamily="2" charset="2"/>
              </a:rPr>
              <a:t>d-D</a:t>
            </a:r>
            <a:r>
              <a:rPr lang="en-US" dirty="0" smtClean="0"/>
              <a:t>/ oppositions lost: </a:t>
            </a:r>
            <a:r>
              <a:rPr lang="en-US" dirty="0"/>
              <a:t>“</a:t>
            </a:r>
            <a:r>
              <a:rPr lang="en-US" b="1" dirty="0"/>
              <a:t>D</a:t>
            </a:r>
            <a:r>
              <a:rPr lang="en-US" dirty="0"/>
              <a:t>e </a:t>
            </a:r>
            <a:r>
              <a:rPr lang="en-US" dirty="0" smtClean="0"/>
              <a:t>bayou. </a:t>
            </a:r>
            <a:r>
              <a:rPr lang="en-US" dirty="0"/>
              <a:t>“</a:t>
            </a:r>
            <a:r>
              <a:rPr lang="en-US" b="1" dirty="0" err="1"/>
              <a:t>D</a:t>
            </a:r>
            <a:r>
              <a:rPr lang="en-US" dirty="0" err="1"/>
              <a:t>at’s</a:t>
            </a:r>
            <a:r>
              <a:rPr lang="en-US" dirty="0"/>
              <a:t> too </a:t>
            </a:r>
            <a:r>
              <a:rPr lang="en-US" dirty="0" smtClean="0"/>
              <a:t>big”.</a:t>
            </a:r>
            <a:endParaRPr lang="fr-FR" dirty="0"/>
          </a:p>
          <a:p>
            <a:pPr algn="just"/>
            <a:r>
              <a:rPr lang="en-US" b="1" dirty="0" smtClean="0">
                <a:solidFill>
                  <a:srgbClr val="FF0000"/>
                </a:solidFill>
              </a:rPr>
              <a:t>Non-</a:t>
            </a:r>
            <a:r>
              <a:rPr lang="en-US" b="1" dirty="0" err="1" smtClean="0">
                <a:solidFill>
                  <a:srgbClr val="FF0000"/>
                </a:solidFill>
              </a:rPr>
              <a:t>rhoticity</a:t>
            </a:r>
            <a:r>
              <a:rPr lang="en-US" dirty="0"/>
              <a:t>. Unlike </a:t>
            </a:r>
            <a:r>
              <a:rPr lang="en-US" dirty="0" smtClean="0"/>
              <a:t>G.A., </a:t>
            </a:r>
            <a:r>
              <a:rPr lang="en-US" dirty="0"/>
              <a:t>South </a:t>
            </a:r>
            <a:r>
              <a:rPr lang="en-US" dirty="0" smtClean="0"/>
              <a:t>A.E. tends </a:t>
            </a:r>
            <a:r>
              <a:rPr lang="en-US" dirty="0"/>
              <a:t>to be non-</a:t>
            </a:r>
            <a:r>
              <a:rPr lang="en-US" dirty="0" err="1"/>
              <a:t>rhotic</a:t>
            </a:r>
            <a:r>
              <a:rPr lang="en-US" dirty="0"/>
              <a:t>. </a:t>
            </a:r>
            <a:r>
              <a:rPr lang="en-US" dirty="0" smtClean="0"/>
              <a:t>“</a:t>
            </a:r>
            <a:r>
              <a:rPr lang="en-US" dirty="0"/>
              <a:t>I come ax how my </a:t>
            </a:r>
            <a:r>
              <a:rPr lang="en-US" dirty="0" err="1"/>
              <a:t>p</a:t>
            </a:r>
            <a:r>
              <a:rPr lang="en-US" b="1" dirty="0" err="1"/>
              <a:t>o</a:t>
            </a:r>
            <a:r>
              <a:rPr lang="en-US" b="1" dirty="0"/>
              <a:t>’</a:t>
            </a:r>
            <a:r>
              <a:rPr lang="en-US" dirty="0"/>
              <a:t> </a:t>
            </a:r>
            <a:r>
              <a:rPr lang="en-US" dirty="0" err="1"/>
              <a:t>li’l</a:t>
            </a:r>
            <a:r>
              <a:rPr lang="en-US" dirty="0"/>
              <a:t>” </a:t>
            </a:r>
            <a:r>
              <a:rPr lang="en-US" dirty="0" err="1"/>
              <a:t>Chéri</a:t>
            </a:r>
            <a:r>
              <a:rPr lang="en-US" dirty="0"/>
              <a:t> to, ‘s </a:t>
            </a:r>
            <a:r>
              <a:rPr lang="en-US" dirty="0" err="1"/>
              <a:t>m</a:t>
            </a:r>
            <a:r>
              <a:rPr lang="en-US" b="1" dirty="0" err="1"/>
              <a:t>o’n</a:t>
            </a:r>
            <a:r>
              <a:rPr lang="en-US" dirty="0" err="1"/>
              <a:t>ing</a:t>
            </a:r>
            <a:r>
              <a:rPr lang="en-US" dirty="0"/>
              <a:t> </a:t>
            </a:r>
            <a:r>
              <a:rPr lang="en-US" dirty="0" smtClean="0"/>
              <a:t>&amp; “</a:t>
            </a:r>
            <a:r>
              <a:rPr lang="en-US" dirty="0"/>
              <a:t>One squirrel </a:t>
            </a:r>
            <a:r>
              <a:rPr lang="en-US" dirty="0" err="1"/>
              <a:t>ain’t</a:t>
            </a:r>
            <a:r>
              <a:rPr lang="en-US" dirty="0"/>
              <a:t> a bite. I’ll bring you </a:t>
            </a:r>
            <a:r>
              <a:rPr lang="en-US" dirty="0" err="1"/>
              <a:t>m</a:t>
            </a:r>
            <a:r>
              <a:rPr lang="en-US" b="1" dirty="0" err="1"/>
              <a:t>o</a:t>
            </a:r>
            <a:r>
              <a:rPr lang="en-US" b="1" dirty="0"/>
              <a:t>’</a:t>
            </a:r>
            <a:r>
              <a:rPr lang="en-US" dirty="0"/>
              <a:t> ‘an one, La </a:t>
            </a:r>
            <a:r>
              <a:rPr lang="en-US" dirty="0" err="1"/>
              <a:t>Folle</a:t>
            </a:r>
            <a:r>
              <a:rPr lang="en-US" dirty="0" smtClean="0"/>
              <a:t>”. </a:t>
            </a:r>
          </a:p>
          <a:p>
            <a:pPr algn="just"/>
            <a:r>
              <a:rPr lang="en-US" dirty="0" smtClean="0">
                <a:latin typeface="Ipa-samd Uclphon1 SILDoulosL" pitchFamily="2" charset="2"/>
              </a:rPr>
              <a:t>/</a:t>
            </a:r>
            <a:r>
              <a:rPr lang="en-US" dirty="0">
                <a:latin typeface="Ipa-samd Uclphon1 SILDoulosL" pitchFamily="2" charset="2"/>
              </a:rPr>
              <a:t>I/ /e/ </a:t>
            </a:r>
            <a:r>
              <a:rPr lang="en-US" dirty="0" err="1"/>
              <a:t>neutralisation</a:t>
            </a:r>
            <a:r>
              <a:rPr lang="en-US" dirty="0"/>
              <a:t> </a:t>
            </a:r>
            <a:r>
              <a:rPr lang="en-US" dirty="0" smtClean="0"/>
              <a:t>encoded </a:t>
            </a:r>
            <a:r>
              <a:rPr lang="en-US" dirty="0"/>
              <a:t>with “t</a:t>
            </a:r>
            <a:r>
              <a:rPr lang="en-US" b="1" dirty="0"/>
              <a:t>i</a:t>
            </a:r>
            <a:r>
              <a:rPr lang="en-US" dirty="0"/>
              <a:t>ll” </a:t>
            </a:r>
            <a:r>
              <a:rPr lang="en-US" dirty="0" smtClean="0"/>
              <a:t>for </a:t>
            </a:r>
            <a:r>
              <a:rPr lang="en-US" dirty="0"/>
              <a:t>“tell” and “</a:t>
            </a:r>
            <a:r>
              <a:rPr lang="en-US" b="1" dirty="0" err="1"/>
              <a:t>e</a:t>
            </a:r>
            <a:r>
              <a:rPr lang="en-US" dirty="0" err="1"/>
              <a:t>f</a:t>
            </a:r>
            <a:r>
              <a:rPr lang="en-US" dirty="0"/>
              <a:t>” </a:t>
            </a:r>
            <a:r>
              <a:rPr lang="en-US" dirty="0" smtClean="0"/>
              <a:t>for </a:t>
            </a:r>
            <a:r>
              <a:rPr lang="en-US" dirty="0"/>
              <a:t>“if</a:t>
            </a:r>
            <a:r>
              <a:rPr lang="en-US" dirty="0" smtClean="0"/>
              <a:t>”.</a:t>
            </a:r>
            <a:endParaRPr lang="fr-FR" dirty="0"/>
          </a:p>
        </p:txBody>
      </p:sp>
    </p:spTree>
    <p:extLst>
      <p:ext uri="{BB962C8B-B14F-4D97-AF65-F5344CB8AC3E}">
        <p14:creationId xmlns:p14="http://schemas.microsoft.com/office/powerpoint/2010/main" val="3286226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1. Vocal </a:t>
            </a:r>
            <a:r>
              <a:rPr lang="fr-FR" dirty="0" err="1"/>
              <a:t>colour</a:t>
            </a:r>
            <a:r>
              <a:rPr lang="fr-FR" dirty="0"/>
              <a:t> &amp; </a:t>
            </a:r>
            <a:r>
              <a:rPr lang="fr-FR" dirty="0" err="1"/>
              <a:t>linguistic</a:t>
            </a:r>
            <a:r>
              <a:rPr lang="fr-FR" dirty="0"/>
              <a:t> identification</a:t>
            </a:r>
          </a:p>
        </p:txBody>
      </p:sp>
      <p:sp>
        <p:nvSpPr>
          <p:cNvPr id="3" name="Espace réservé du contenu 2"/>
          <p:cNvSpPr>
            <a:spLocks noGrp="1"/>
          </p:cNvSpPr>
          <p:nvPr>
            <p:ph idx="1"/>
          </p:nvPr>
        </p:nvSpPr>
        <p:spPr>
          <a:xfrm>
            <a:off x="304800" y="1340768"/>
            <a:ext cx="8686800" cy="4739357"/>
          </a:xfrm>
        </p:spPr>
        <p:txBody>
          <a:bodyPr>
            <a:normAutofit fontScale="77500" lnSpcReduction="20000"/>
          </a:bodyPr>
          <a:lstStyle/>
          <a:p>
            <a:pPr algn="just"/>
            <a:r>
              <a:rPr lang="en-US" dirty="0"/>
              <a:t>The blend of French words and </a:t>
            </a:r>
            <a:r>
              <a:rPr lang="en-US" dirty="0" err="1"/>
              <a:t>Lousiana</a:t>
            </a:r>
            <a:r>
              <a:rPr lang="en-US" dirty="0"/>
              <a:t> speech </a:t>
            </a:r>
            <a:r>
              <a:rPr lang="en-US" dirty="0" smtClean="0">
                <a:sym typeface="Wingdings" pitchFamily="2" charset="2"/>
              </a:rPr>
              <a:t> </a:t>
            </a:r>
            <a:r>
              <a:rPr lang="en-US" dirty="0" smtClean="0"/>
              <a:t>accurate </a:t>
            </a:r>
            <a:r>
              <a:rPr lang="en-US" dirty="0"/>
              <a:t>idea of </a:t>
            </a:r>
            <a:r>
              <a:rPr lang="en-US" dirty="0" smtClean="0"/>
              <a:t>characters</a:t>
            </a:r>
            <a:r>
              <a:rPr lang="en-US" dirty="0"/>
              <a:t>’ </a:t>
            </a:r>
            <a:r>
              <a:rPr lang="en-US" dirty="0" smtClean="0"/>
              <a:t>accents. Not </a:t>
            </a:r>
            <a:r>
              <a:rPr lang="en-US" dirty="0"/>
              <a:t>mere elements of realism. </a:t>
            </a:r>
            <a:endParaRPr lang="en-US" dirty="0" smtClean="0"/>
          </a:p>
          <a:p>
            <a:pPr algn="just"/>
            <a:r>
              <a:rPr lang="en-US" dirty="0" smtClean="0"/>
              <a:t>French = a </a:t>
            </a:r>
            <a:r>
              <a:rPr lang="en-US" b="1" dirty="0"/>
              <a:t>sympathy-marker</a:t>
            </a:r>
            <a:r>
              <a:rPr lang="en-US" dirty="0"/>
              <a:t>. </a:t>
            </a:r>
            <a:r>
              <a:rPr lang="en-US" dirty="0" smtClean="0"/>
              <a:t>La </a:t>
            </a:r>
            <a:r>
              <a:rPr lang="en-US" dirty="0" err="1"/>
              <a:t>Folle’s</a:t>
            </a:r>
            <a:r>
              <a:rPr lang="en-US" dirty="0"/>
              <a:t> viewpoint that is adopted </a:t>
            </a:r>
            <a:r>
              <a:rPr lang="en-US" dirty="0" smtClean="0"/>
              <a:t>:</a:t>
            </a:r>
            <a:endParaRPr lang="fr-FR" dirty="0"/>
          </a:p>
          <a:p>
            <a:pPr algn="just"/>
            <a:r>
              <a:rPr lang="en-US" i="1" dirty="0" smtClean="0"/>
              <a:t>She </a:t>
            </a:r>
            <a:r>
              <a:rPr lang="en-US" i="1" dirty="0"/>
              <a:t>called him </a:t>
            </a:r>
            <a:r>
              <a:rPr lang="en-US" i="1" dirty="0" err="1"/>
              <a:t>Chéri</a:t>
            </a:r>
            <a:r>
              <a:rPr lang="en-US" i="1" dirty="0"/>
              <a:t>, and so did every one else because she did</a:t>
            </a:r>
            <a:r>
              <a:rPr lang="en-US" dirty="0"/>
              <a:t>. (56).</a:t>
            </a:r>
            <a:endParaRPr lang="fr-FR" dirty="0"/>
          </a:p>
          <a:p>
            <a:pPr algn="just"/>
            <a:r>
              <a:rPr lang="en-US" dirty="0" smtClean="0"/>
              <a:t>Also: French = tension &amp; intense </a:t>
            </a:r>
            <a:r>
              <a:rPr lang="en-US" dirty="0"/>
              <a:t>emotions. </a:t>
            </a:r>
            <a:endParaRPr lang="en-US" dirty="0" smtClean="0"/>
          </a:p>
          <a:p>
            <a:pPr algn="just"/>
            <a:r>
              <a:rPr lang="en-GB" dirty="0" smtClean="0"/>
              <a:t>“</a:t>
            </a:r>
            <a:r>
              <a:rPr lang="en-GB" dirty="0"/>
              <a:t>Regional speech pointers are often increased when the speaker is under emotional pressure”. </a:t>
            </a:r>
            <a:r>
              <a:rPr lang="en-GB" dirty="0" smtClean="0"/>
              <a:t>(Chapman, 1994</a:t>
            </a:r>
            <a:r>
              <a:rPr lang="en-GB" dirty="0"/>
              <a:t>, 61) </a:t>
            </a:r>
            <a:endParaRPr lang="en-GB" dirty="0" smtClean="0"/>
          </a:p>
          <a:p>
            <a:pPr algn="just"/>
            <a:r>
              <a:rPr lang="en-US" dirty="0" smtClean="0"/>
              <a:t>When </a:t>
            </a:r>
            <a:r>
              <a:rPr lang="en-US" dirty="0"/>
              <a:t>there is no other issue than to cross the </a:t>
            </a:r>
            <a:r>
              <a:rPr lang="en-US" dirty="0" smtClean="0"/>
              <a:t>Bayou:</a:t>
            </a:r>
          </a:p>
          <a:p>
            <a:pPr lvl="1" algn="just"/>
            <a:r>
              <a:rPr lang="en-US" i="1" dirty="0" smtClean="0"/>
              <a:t>She </a:t>
            </a:r>
            <a:r>
              <a:rPr lang="en-US" i="1" dirty="0"/>
              <a:t>spoke no more to </a:t>
            </a:r>
            <a:r>
              <a:rPr lang="en-US" i="1" dirty="0" err="1"/>
              <a:t>Chéri</a:t>
            </a:r>
            <a:r>
              <a:rPr lang="en-US" i="1" dirty="0"/>
              <a:t>, but </a:t>
            </a:r>
            <a:r>
              <a:rPr lang="en-US" i="1" u="sng" dirty="0"/>
              <a:t>muttered</a:t>
            </a:r>
            <a:r>
              <a:rPr lang="en-US" i="1" dirty="0"/>
              <a:t> constantly, “</a:t>
            </a:r>
            <a:r>
              <a:rPr lang="en-US" i="1" u="sng" dirty="0"/>
              <a:t>Bon </a:t>
            </a:r>
            <a:r>
              <a:rPr lang="en-US" i="1" u="sng" dirty="0" err="1"/>
              <a:t>Dieu</a:t>
            </a:r>
            <a:r>
              <a:rPr lang="en-US" i="1" u="sng" dirty="0"/>
              <a:t>, </a:t>
            </a:r>
            <a:r>
              <a:rPr lang="en-US" i="1" u="sng" dirty="0" err="1"/>
              <a:t>ayez</a:t>
            </a:r>
            <a:r>
              <a:rPr lang="en-US" i="1" u="sng" dirty="0"/>
              <a:t> </a:t>
            </a:r>
            <a:r>
              <a:rPr lang="en-US" i="1" u="sng" dirty="0" err="1"/>
              <a:t>pitié</a:t>
            </a:r>
            <a:r>
              <a:rPr lang="en-US" i="1" u="sng" dirty="0"/>
              <a:t> La </a:t>
            </a:r>
            <a:r>
              <a:rPr lang="en-US" i="1" u="sng" dirty="0" err="1"/>
              <a:t>Folle</a:t>
            </a:r>
            <a:r>
              <a:rPr lang="en-US" i="1" u="sng" dirty="0"/>
              <a:t>! Bon </a:t>
            </a:r>
            <a:r>
              <a:rPr lang="en-US" i="1" u="sng" dirty="0" err="1"/>
              <a:t>Dieu</a:t>
            </a:r>
            <a:r>
              <a:rPr lang="en-US" i="1" u="sng" dirty="0"/>
              <a:t>, </a:t>
            </a:r>
            <a:r>
              <a:rPr lang="en-US" i="1" u="sng" dirty="0" err="1"/>
              <a:t>ayez</a:t>
            </a:r>
            <a:r>
              <a:rPr lang="en-US" i="1" u="sng" dirty="0"/>
              <a:t> </a:t>
            </a:r>
            <a:r>
              <a:rPr lang="en-US" i="1" u="sng" dirty="0" err="1"/>
              <a:t>pitié</a:t>
            </a:r>
            <a:r>
              <a:rPr lang="en-US" i="1" u="sng" dirty="0"/>
              <a:t> </a:t>
            </a:r>
            <a:r>
              <a:rPr lang="en-US" i="1" u="sng" dirty="0" err="1"/>
              <a:t>moi</a:t>
            </a:r>
            <a:r>
              <a:rPr lang="en-US" i="1" dirty="0" smtClean="0"/>
              <a:t>!”</a:t>
            </a:r>
            <a:r>
              <a:rPr lang="en-US" dirty="0" smtClean="0"/>
              <a:t>.</a:t>
            </a:r>
          </a:p>
          <a:p>
            <a:pPr algn="just"/>
            <a:r>
              <a:rPr lang="en-US" dirty="0" smtClean="0"/>
              <a:t>French only + PVF (</a:t>
            </a:r>
            <a:r>
              <a:rPr lang="en-US" i="1" dirty="0" smtClean="0"/>
              <a:t>muttered</a:t>
            </a:r>
            <a:r>
              <a:rPr lang="en-US" dirty="0" smtClean="0"/>
              <a:t>)</a:t>
            </a:r>
            <a:endParaRPr lang="fr-FR" dirty="0"/>
          </a:p>
          <a:p>
            <a:pPr algn="just"/>
            <a:endParaRPr lang="en-US" dirty="0" smtClean="0"/>
          </a:p>
          <a:p>
            <a:pPr marL="0" indent="0">
              <a:buNone/>
            </a:pPr>
            <a:endParaRPr lang="fr-FR" dirty="0"/>
          </a:p>
        </p:txBody>
      </p:sp>
    </p:spTree>
    <p:extLst>
      <p:ext uri="{BB962C8B-B14F-4D97-AF65-F5344CB8AC3E}">
        <p14:creationId xmlns:p14="http://schemas.microsoft.com/office/powerpoint/2010/main" val="3233055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pPr algn="just"/>
            <a:r>
              <a:rPr lang="en-US" dirty="0"/>
              <a:t>This </a:t>
            </a:r>
            <a:r>
              <a:rPr lang="en-US" b="1" dirty="0"/>
              <a:t>linguistic versatility </a:t>
            </a:r>
            <a:r>
              <a:rPr lang="en-US" dirty="0"/>
              <a:t>gives a remarkably accurate picture of the community presented and provides clues for the general </a:t>
            </a:r>
            <a:r>
              <a:rPr lang="en-US" b="1" dirty="0"/>
              <a:t>evaluation of the story</a:t>
            </a:r>
            <a:r>
              <a:rPr lang="en-US" dirty="0"/>
              <a:t>. </a:t>
            </a:r>
            <a:endParaRPr lang="en-US" dirty="0" smtClean="0"/>
          </a:p>
          <a:p>
            <a:pPr marL="0" indent="0" algn="just">
              <a:buNone/>
            </a:pPr>
            <a:endParaRPr lang="en-US" dirty="0" smtClean="0"/>
          </a:p>
          <a:p>
            <a:pPr algn="just"/>
            <a:r>
              <a:rPr lang="en-US" dirty="0" smtClean="0"/>
              <a:t>In KC’s writing</a:t>
            </a:r>
            <a:r>
              <a:rPr lang="en-US" dirty="0"/>
              <a:t>, </a:t>
            </a:r>
            <a:r>
              <a:rPr lang="en-US" b="1" dirty="0"/>
              <a:t>accent encoding goes well beyond the mere stereotypical presentation </a:t>
            </a:r>
            <a:r>
              <a:rPr lang="en-US" dirty="0"/>
              <a:t>of the speech of a given locality: it has a major </a:t>
            </a:r>
            <a:r>
              <a:rPr lang="en-US" b="1" dirty="0"/>
              <a:t>functional role</a:t>
            </a:r>
            <a:r>
              <a:rPr lang="en-US" dirty="0" smtClean="0"/>
              <a:t>.</a:t>
            </a:r>
          </a:p>
          <a:p>
            <a:pPr marL="0" indent="0" algn="just">
              <a:buNone/>
            </a:pPr>
            <a:r>
              <a:rPr lang="en-US" dirty="0" smtClean="0"/>
              <a:t> </a:t>
            </a:r>
          </a:p>
          <a:p>
            <a:pPr algn="just"/>
            <a:r>
              <a:rPr lang="en-US" b="1" dirty="0" smtClean="0"/>
              <a:t>Paralinguistic </a:t>
            </a:r>
            <a:r>
              <a:rPr lang="en-US" b="1" dirty="0"/>
              <a:t>vocal features </a:t>
            </a:r>
            <a:r>
              <a:rPr lang="en-US" dirty="0"/>
              <a:t>work similarly. </a:t>
            </a:r>
            <a:endParaRPr lang="en-US" dirty="0" smtClean="0"/>
          </a:p>
          <a:p>
            <a:pPr algn="just"/>
            <a:endParaRPr lang="en-US" dirty="0"/>
          </a:p>
          <a:p>
            <a:pPr algn="just"/>
            <a:r>
              <a:rPr lang="en-US" dirty="0" smtClean="0"/>
              <a:t>They </a:t>
            </a:r>
            <a:r>
              <a:rPr lang="en-US" dirty="0"/>
              <a:t>are emotion markers and appear in </a:t>
            </a:r>
            <a:r>
              <a:rPr lang="en-US" b="1" dirty="0"/>
              <a:t>clusters</a:t>
            </a:r>
            <a:r>
              <a:rPr lang="en-US" dirty="0"/>
              <a:t> in </a:t>
            </a:r>
            <a:r>
              <a:rPr lang="en-US" b="1" dirty="0"/>
              <a:t>emotionally charged episodes</a:t>
            </a:r>
            <a:r>
              <a:rPr lang="en-US" dirty="0"/>
              <a:t>. They therefore enable </a:t>
            </a:r>
            <a:r>
              <a:rPr lang="en-US" dirty="0" smtClean="0"/>
              <a:t>readers </a:t>
            </a:r>
            <a:r>
              <a:rPr lang="en-US" dirty="0"/>
              <a:t>to follow La </a:t>
            </a:r>
            <a:r>
              <a:rPr lang="en-US" dirty="0" err="1"/>
              <a:t>Folle’s</a:t>
            </a:r>
            <a:r>
              <a:rPr lang="en-US" dirty="0"/>
              <a:t> progression across the Bayou.</a:t>
            </a:r>
            <a:endParaRPr lang="fr-FR" dirty="0"/>
          </a:p>
          <a:p>
            <a:endParaRPr lang="fr-FR" dirty="0"/>
          </a:p>
        </p:txBody>
      </p:sp>
    </p:spTree>
    <p:extLst>
      <p:ext uri="{BB962C8B-B14F-4D97-AF65-F5344CB8AC3E}">
        <p14:creationId xmlns:p14="http://schemas.microsoft.com/office/powerpoint/2010/main" val="3570725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i="1" dirty="0">
                <a:effectLst/>
              </a:rPr>
              <a:t> </a:t>
            </a:r>
            <a:r>
              <a:rPr lang="en-US" b="1" i="1" dirty="0" smtClean="0">
                <a:effectLst/>
              </a:rPr>
              <a:t>2. PVF as </a:t>
            </a:r>
            <a:r>
              <a:rPr lang="en-US" b="1" i="1" dirty="0">
                <a:effectLst/>
              </a:rPr>
              <a:t>motion and emotion markers</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en-US" dirty="0" smtClean="0"/>
              <a:t>The </a:t>
            </a:r>
            <a:r>
              <a:rPr lang="en-US" dirty="0"/>
              <a:t>relationship between La </a:t>
            </a:r>
            <a:r>
              <a:rPr lang="en-US" dirty="0" err="1"/>
              <a:t>Folle</a:t>
            </a:r>
            <a:r>
              <a:rPr lang="en-US" dirty="0"/>
              <a:t> and </a:t>
            </a:r>
            <a:r>
              <a:rPr lang="en-US" dirty="0" err="1"/>
              <a:t>Chéri</a:t>
            </a:r>
            <a:r>
              <a:rPr lang="en-US" dirty="0"/>
              <a:t> is based on complicity. </a:t>
            </a:r>
            <a:endParaRPr lang="en-US" dirty="0" smtClean="0"/>
          </a:p>
          <a:p>
            <a:pPr marL="0" indent="0" algn="just">
              <a:buNone/>
            </a:pPr>
            <a:endParaRPr lang="en-US" dirty="0" smtClean="0"/>
          </a:p>
          <a:p>
            <a:pPr algn="just"/>
            <a:r>
              <a:rPr lang="en-US" dirty="0" smtClean="0"/>
              <a:t>The PVFs used are </a:t>
            </a:r>
            <a:r>
              <a:rPr lang="en-US" b="1" dirty="0"/>
              <a:t>congruent</a:t>
            </a:r>
            <a:r>
              <a:rPr lang="en-US" dirty="0"/>
              <a:t> with this and the vocal registers of the characters are </a:t>
            </a:r>
            <a:r>
              <a:rPr lang="en-US" dirty="0" smtClean="0"/>
              <a:t>attuned:</a:t>
            </a:r>
          </a:p>
          <a:p>
            <a:pPr marL="0" indent="0" algn="just">
              <a:buNone/>
            </a:pPr>
            <a:endParaRPr lang="en-US" dirty="0" smtClean="0"/>
          </a:p>
          <a:p>
            <a:pPr algn="just"/>
            <a:r>
              <a:rPr lang="en-US" dirty="0" smtClean="0"/>
              <a:t>La </a:t>
            </a:r>
            <a:r>
              <a:rPr lang="en-US" dirty="0" err="1"/>
              <a:t>Folle</a:t>
            </a:r>
            <a:r>
              <a:rPr lang="en-US" dirty="0"/>
              <a:t> is first amused at </a:t>
            </a:r>
            <a:r>
              <a:rPr lang="en-US" dirty="0" err="1"/>
              <a:t>Chéri’s</a:t>
            </a:r>
            <a:r>
              <a:rPr lang="en-US" dirty="0"/>
              <a:t> manly </a:t>
            </a:r>
            <a:r>
              <a:rPr lang="en-US" dirty="0" err="1" smtClean="0"/>
              <a:t>behaviour</a:t>
            </a:r>
            <a:r>
              <a:rPr lang="en-US" dirty="0" smtClean="0"/>
              <a:t>:</a:t>
            </a:r>
          </a:p>
          <a:p>
            <a:pPr lvl="1" algn="just"/>
            <a:r>
              <a:rPr lang="en-US" dirty="0" smtClean="0"/>
              <a:t>“</a:t>
            </a:r>
            <a:r>
              <a:rPr lang="en-US" b="1" dirty="0" err="1"/>
              <a:t>boasting</a:t>
            </a:r>
            <a:r>
              <a:rPr lang="en-US" dirty="0" err="1" smtClean="0"/>
              <a:t>”;“</a:t>
            </a:r>
            <a:r>
              <a:rPr lang="en-US" b="1" dirty="0" err="1"/>
              <a:t>boasting</a:t>
            </a:r>
            <a:r>
              <a:rPr lang="en-US" b="1" dirty="0"/>
              <a:t> </a:t>
            </a:r>
            <a:r>
              <a:rPr lang="en-US" b="1" dirty="0" smtClean="0"/>
              <a:t>pompously</a:t>
            </a:r>
            <a:r>
              <a:rPr lang="en-US" dirty="0" smtClean="0"/>
              <a:t>” met </a:t>
            </a:r>
            <a:r>
              <a:rPr lang="en-US" dirty="0"/>
              <a:t>with </a:t>
            </a:r>
            <a:r>
              <a:rPr lang="en-US" dirty="0" smtClean="0"/>
              <a:t>“</a:t>
            </a:r>
            <a:r>
              <a:rPr lang="en-US" b="1" dirty="0"/>
              <a:t>gaily</a:t>
            </a:r>
            <a:r>
              <a:rPr lang="en-US" dirty="0"/>
              <a:t> to him</a:t>
            </a:r>
            <a:r>
              <a:rPr lang="en-US" dirty="0" smtClean="0"/>
              <a:t>” </a:t>
            </a:r>
            <a:r>
              <a:rPr lang="en-US" dirty="0"/>
              <a:t>and La </a:t>
            </a:r>
            <a:r>
              <a:rPr lang="en-US" dirty="0" err="1"/>
              <a:t>Folle</a:t>
            </a:r>
            <a:r>
              <a:rPr lang="en-US" dirty="0"/>
              <a:t> “</a:t>
            </a:r>
            <a:r>
              <a:rPr lang="en-US" b="1" dirty="0" smtClean="0"/>
              <a:t>laughs</a:t>
            </a:r>
            <a:r>
              <a:rPr lang="en-US" dirty="0" smtClean="0"/>
              <a:t>”. </a:t>
            </a:r>
            <a:endParaRPr lang="fr-FR" b="1" dirty="0"/>
          </a:p>
          <a:p>
            <a:endParaRPr lang="fr-FR" dirty="0"/>
          </a:p>
        </p:txBody>
      </p:sp>
    </p:spTree>
    <p:extLst>
      <p:ext uri="{BB962C8B-B14F-4D97-AF65-F5344CB8AC3E}">
        <p14:creationId xmlns:p14="http://schemas.microsoft.com/office/powerpoint/2010/main" val="23550115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129</TotalTime>
  <Words>1572</Words>
  <Application>Microsoft Macintosh PowerPoint</Application>
  <PresentationFormat>Présentation à l'écran (4:3)</PresentationFormat>
  <Paragraphs>119</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Promenade</vt:lpstr>
      <vt:lpstr>Kate Chopin as a Vocal Colourist </vt:lpstr>
      <vt:lpstr>Introduction</vt:lpstr>
      <vt:lpstr>Introduction</vt:lpstr>
      <vt:lpstr>1. Vocal colour &amp; linguistic identification</vt:lpstr>
      <vt:lpstr>1. Vocal colour &amp; linguistic identification</vt:lpstr>
      <vt:lpstr>1. Vocal colour &amp; linguistic identification</vt:lpstr>
      <vt:lpstr>1. Vocal colour &amp; linguistic identification</vt:lpstr>
      <vt:lpstr>Présentation PowerPoint</vt:lpstr>
      <vt:lpstr> 2. PVF as motion and emotion markers</vt:lpstr>
      <vt:lpstr>2. PVF as motion and emotion markers</vt:lpstr>
      <vt:lpstr>2. PVF as motion and emotion markers</vt:lpstr>
      <vt:lpstr>2. PVF as motion and emotion markers</vt:lpstr>
      <vt:lpstr>3. A sense of peace and order?</vt:lpstr>
      <vt:lpstr>3. A sense of peace and order?</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Kate Chopin as a Vocal Colourist</dc:title>
  <dc:creator>user</dc:creator>
  <cp:lastModifiedBy>Clifford Armion</cp:lastModifiedBy>
  <cp:revision>13</cp:revision>
  <dcterms:created xsi:type="dcterms:W3CDTF">2013-04-07T12:11:33Z</dcterms:created>
  <dcterms:modified xsi:type="dcterms:W3CDTF">2013-04-16T12:04:51Z</dcterms:modified>
</cp:coreProperties>
</file>