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86" r:id="rId3"/>
    <p:sldId id="371" r:id="rId4"/>
    <p:sldId id="372" r:id="rId5"/>
    <p:sldId id="370" r:id="rId6"/>
    <p:sldId id="388" r:id="rId7"/>
    <p:sldId id="393" r:id="rId8"/>
    <p:sldId id="394" r:id="rId9"/>
    <p:sldId id="398" r:id="rId10"/>
    <p:sldId id="390" r:id="rId11"/>
    <p:sldId id="391" r:id="rId12"/>
    <p:sldId id="392" r:id="rId13"/>
    <p:sldId id="395" r:id="rId14"/>
    <p:sldId id="396" r:id="rId15"/>
    <p:sldId id="397" r:id="rId16"/>
    <p:sldId id="400" r:id="rId17"/>
    <p:sldId id="404" r:id="rId18"/>
    <p:sldId id="403" r:id="rId19"/>
    <p:sldId id="402" r:id="rId20"/>
    <p:sldId id="401" r:id="rId21"/>
    <p:sldId id="407" r:id="rId22"/>
    <p:sldId id="409" r:id="rId23"/>
    <p:sldId id="408" r:id="rId24"/>
    <p:sldId id="410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ynchro20191025\Interventions_colloques\Lyon,%2030%20ans\evoldemographiqu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Feuil1!$M$1</c:f>
              <c:strCache>
                <c:ptCount val="1"/>
                <c:pt idx="0">
                  <c:v>BERLIN</c:v>
                </c:pt>
              </c:strCache>
            </c:strRef>
          </c:tx>
          <c:marker>
            <c:symbol val="none"/>
          </c:marker>
          <c:val>
            <c:numRef>
              <c:f>Feuil1!$M$2:$M$30</c:f>
              <c:numCache>
                <c:formatCode>0.00</c:formatCode>
                <c:ptCount val="29"/>
                <c:pt idx="0">
                  <c:v>100</c:v>
                </c:pt>
                <c:pt idx="1">
                  <c:v>100.35926312616583</c:v>
                </c:pt>
                <c:pt idx="2">
                  <c:v>100.9334841912284</c:v>
                </c:pt>
                <c:pt idx="3">
                  <c:v>101.21434780899294</c:v>
                </c:pt>
                <c:pt idx="4">
                  <c:v>101.11582420686753</c:v>
                </c:pt>
                <c:pt idx="5">
                  <c:v>101.09861242772</c:v>
                </c:pt>
                <c:pt idx="6">
                  <c:v>100.7300590180549</c:v>
                </c:pt>
                <c:pt idx="7">
                  <c:v>99.7688787152033</c:v>
                </c:pt>
                <c:pt idx="8">
                  <c:v>98.984388537712292</c:v>
                </c:pt>
                <c:pt idx="9">
                  <c:v>98.630396700930049</c:v>
                </c:pt>
                <c:pt idx="10">
                  <c:v>98.499400791275875</c:v>
                </c:pt>
                <c:pt idx="11">
                  <c:v>98.681857299498063</c:v>
                </c:pt>
                <c:pt idx="12">
                  <c:v>98.798087774249026</c:v>
                </c:pt>
                <c:pt idx="13">
                  <c:v>98.68310959476598</c:v>
                </c:pt>
                <c:pt idx="14">
                  <c:v>98.66420867316404</c:v>
                </c:pt>
                <c:pt idx="15">
                  <c:v>98.878584149145453</c:v>
                </c:pt>
                <c:pt idx="16">
                  <c:v>99.136265742880482</c:v>
                </c:pt>
                <c:pt idx="17">
                  <c:v>99.492092337845961</c:v>
                </c:pt>
                <c:pt idx="18">
                  <c:v>99.941171245553264</c:v>
                </c:pt>
                <c:pt idx="19">
                  <c:v>100.26152584897609</c:v>
                </c:pt>
                <c:pt idx="20">
                  <c:v>100.78719863004721</c:v>
                </c:pt>
                <c:pt idx="21">
                  <c:v>96.863641063053066</c:v>
                </c:pt>
                <c:pt idx="22">
                  <c:v>98.297082297641452</c:v>
                </c:pt>
                <c:pt idx="23">
                  <c:v>99.654424752344056</c:v>
                </c:pt>
                <c:pt idx="24">
                  <c:v>101.05291821201359</c:v>
                </c:pt>
                <c:pt idx="25">
                  <c:v>102.5143759128286</c:v>
                </c:pt>
                <c:pt idx="26">
                  <c:v>104.11029517764392</c:v>
                </c:pt>
                <c:pt idx="27">
                  <c:v>105.2363416086752</c:v>
                </c:pt>
                <c:pt idx="28">
                  <c:v>106.14879888866075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85-4521-B7E3-132299BD6620}"/>
            </c:ext>
          </c:extLst>
        </c:ser>
        <c:ser>
          <c:idx val="1"/>
          <c:order val="1"/>
          <c:tx>
            <c:strRef>
              <c:f>Feuil1!$N$1</c:f>
              <c:strCache>
                <c:ptCount val="1"/>
                <c:pt idx="0">
                  <c:v>LEIPZIG</c:v>
                </c:pt>
              </c:strCache>
            </c:strRef>
          </c:tx>
          <c:marker>
            <c:symbol val="none"/>
          </c:marker>
          <c:val>
            <c:numRef>
              <c:f>Feuil1!$N$2:$N$30</c:f>
              <c:numCache>
                <c:formatCode>0.00</c:formatCode>
                <c:ptCount val="29"/>
                <c:pt idx="0">
                  <c:v>100</c:v>
                </c:pt>
                <c:pt idx="1">
                  <c:v>98.456598686308766</c:v>
                </c:pt>
                <c:pt idx="2">
                  <c:v>97.176170415923963</c:v>
                </c:pt>
                <c:pt idx="3">
                  <c:v>96.042099166665039</c:v>
                </c:pt>
                <c:pt idx="4">
                  <c:v>94.138283905227965</c:v>
                </c:pt>
                <c:pt idx="5">
                  <c:v>92.114526325675683</c:v>
                </c:pt>
                <c:pt idx="6">
                  <c:v>89.452511255598452</c:v>
                </c:pt>
                <c:pt idx="7">
                  <c:v>87.362423421819329</c:v>
                </c:pt>
                <c:pt idx="8">
                  <c:v>85.525134079075841</c:v>
                </c:pt>
                <c:pt idx="9">
                  <c:v>95.784017735027263</c:v>
                </c:pt>
                <c:pt idx="10">
                  <c:v>96.503280314784988</c:v>
                </c:pt>
                <c:pt idx="11">
                  <c:v>96.472756657972653</c:v>
                </c:pt>
                <c:pt idx="12">
                  <c:v>96.813799823510649</c:v>
                </c:pt>
                <c:pt idx="13">
                  <c:v>97.349137804527288</c:v>
                </c:pt>
                <c:pt idx="14">
                  <c:v>97.536975692603306</c:v>
                </c:pt>
                <c:pt idx="15">
                  <c:v>98.350939874266018</c:v>
                </c:pt>
                <c:pt idx="16">
                  <c:v>99.119314235176944</c:v>
                </c:pt>
                <c:pt idx="17">
                  <c:v>99.889058247355095</c:v>
                </c:pt>
                <c:pt idx="18">
                  <c:v>100.85896700901426</c:v>
                </c:pt>
                <c:pt idx="19">
                  <c:v>101.52285654468291</c:v>
                </c:pt>
                <c:pt idx="20">
                  <c:v>99.797291612451303</c:v>
                </c:pt>
                <c:pt idx="21">
                  <c:v>101.90948953097269</c:v>
                </c:pt>
                <c:pt idx="22">
                  <c:v>104.00779527235515</c:v>
                </c:pt>
                <c:pt idx="23">
                  <c:v>106.53519318931124</c:v>
                </c:pt>
                <c:pt idx="24">
                  <c:v>109.66445500597754</c:v>
                </c:pt>
                <c:pt idx="25">
                  <c:v>111.74162898495143</c:v>
                </c:pt>
                <c:pt idx="26">
                  <c:v>113.87280635674719</c:v>
                </c:pt>
                <c:pt idx="27">
                  <c:v>115.02272642781253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85-4521-B7E3-132299BD6620}"/>
            </c:ext>
          </c:extLst>
        </c:ser>
        <c:ser>
          <c:idx val="2"/>
          <c:order val="2"/>
          <c:tx>
            <c:strRef>
              <c:f>Feuil1!$O$1</c:f>
              <c:strCache>
                <c:ptCount val="1"/>
                <c:pt idx="0">
                  <c:v>DRESDE</c:v>
                </c:pt>
              </c:strCache>
            </c:strRef>
          </c:tx>
          <c:marker>
            <c:symbol val="none"/>
          </c:marker>
          <c:val>
            <c:numRef>
              <c:f>Feuil1!$O$2:$O$30</c:f>
              <c:numCache>
                <c:formatCode>0.00</c:formatCode>
                <c:ptCount val="29"/>
                <c:pt idx="0">
                  <c:v>100</c:v>
                </c:pt>
                <c:pt idx="1">
                  <c:v>98.891291984238777</c:v>
                </c:pt>
                <c:pt idx="2">
                  <c:v>98.186806802685027</c:v>
                </c:pt>
                <c:pt idx="3">
                  <c:v>97.696969449885955</c:v>
                </c:pt>
                <c:pt idx="4">
                  <c:v>96.712402486082553</c:v>
                </c:pt>
                <c:pt idx="5">
                  <c:v>95.625301944061107</c:v>
                </c:pt>
                <c:pt idx="6">
                  <c:v>94.033891118716767</c:v>
                </c:pt>
                <c:pt idx="7">
                  <c:v>92.30610859590152</c:v>
                </c:pt>
                <c:pt idx="8">
                  <c:v>97.165955590526139</c:v>
                </c:pt>
                <c:pt idx="9">
                  <c:v>97.39813401118289</c:v>
                </c:pt>
                <c:pt idx="10">
                  <c:v>97.566101542895936</c:v>
                </c:pt>
                <c:pt idx="11">
                  <c:v>97.891640557635895</c:v>
                </c:pt>
                <c:pt idx="12">
                  <c:v>98.585525846411628</c:v>
                </c:pt>
                <c:pt idx="13">
                  <c:v>99.357891110563003</c:v>
                </c:pt>
                <c:pt idx="14">
                  <c:v>100.93972126358877</c:v>
                </c:pt>
                <c:pt idx="15">
                  <c:v>102.89947836296886</c:v>
                </c:pt>
                <c:pt idx="16">
                  <c:v>103.45352660471166</c:v>
                </c:pt>
                <c:pt idx="17">
                  <c:v>104.41587456249961</c:v>
                </c:pt>
                <c:pt idx="18">
                  <c:v>105.3979953972004</c:v>
                </c:pt>
                <c:pt idx="19">
                  <c:v>106.6222830130603</c:v>
                </c:pt>
                <c:pt idx="20">
                  <c:v>105.54333623471423</c:v>
                </c:pt>
                <c:pt idx="21">
                  <c:v>107.0395518691484</c:v>
                </c:pt>
                <c:pt idx="22">
                  <c:v>108.19106714420543</c:v>
                </c:pt>
                <c:pt idx="23">
                  <c:v>109.3232172305334</c:v>
                </c:pt>
                <c:pt idx="24">
                  <c:v>110.85551326923115</c:v>
                </c:pt>
                <c:pt idx="25">
                  <c:v>111.53777944476946</c:v>
                </c:pt>
                <c:pt idx="26">
                  <c:v>112.33277140312003</c:v>
                </c:pt>
                <c:pt idx="27">
                  <c:v>113.06192171979184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85-4521-B7E3-132299BD6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90240"/>
        <c:axId val="55344128"/>
      </c:lineChart>
      <c:catAx>
        <c:axId val="10890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fr-FR"/>
          </a:p>
        </c:txPr>
        <c:crossAx val="55344128"/>
        <c:crosses val="autoZero"/>
        <c:auto val="1"/>
        <c:lblAlgn val="ctr"/>
        <c:lblOffset val="100"/>
        <c:noMultiLvlLbl val="0"/>
      </c:catAx>
      <c:valAx>
        <c:axId val="55344128"/>
        <c:scaling>
          <c:orientation val="minMax"/>
          <c:max val="130"/>
          <c:min val="7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fr-FR"/>
          </a:p>
        </c:txPr>
        <c:crossAx val="10890240"/>
        <c:crosses val="autoZero"/>
        <c:crossBetween val="between"/>
        <c:majorUnit val="5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Feuil1!$M$1</c:f>
              <c:strCache>
                <c:ptCount val="1"/>
                <c:pt idx="0">
                  <c:v>BERLIN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Feuil1!$M$2:$M$30</c:f>
              <c:numCache>
                <c:formatCode>0.00</c:formatCode>
                <c:ptCount val="29"/>
                <c:pt idx="0">
                  <c:v>100</c:v>
                </c:pt>
                <c:pt idx="1">
                  <c:v>100.35926312616583</c:v>
                </c:pt>
                <c:pt idx="2">
                  <c:v>100.9334841912284</c:v>
                </c:pt>
                <c:pt idx="3">
                  <c:v>101.21434780899294</c:v>
                </c:pt>
                <c:pt idx="4">
                  <c:v>101.11582420686753</c:v>
                </c:pt>
                <c:pt idx="5">
                  <c:v>101.09861242772</c:v>
                </c:pt>
                <c:pt idx="6">
                  <c:v>100.7300590180549</c:v>
                </c:pt>
                <c:pt idx="7">
                  <c:v>99.7688787152033</c:v>
                </c:pt>
                <c:pt idx="8">
                  <c:v>98.984388537712292</c:v>
                </c:pt>
                <c:pt idx="9">
                  <c:v>98.630396700930049</c:v>
                </c:pt>
                <c:pt idx="10">
                  <c:v>98.499400791275875</c:v>
                </c:pt>
                <c:pt idx="11">
                  <c:v>98.681857299498063</c:v>
                </c:pt>
                <c:pt idx="12">
                  <c:v>98.798087774249026</c:v>
                </c:pt>
                <c:pt idx="13">
                  <c:v>98.68310959476598</c:v>
                </c:pt>
                <c:pt idx="14">
                  <c:v>98.66420867316404</c:v>
                </c:pt>
                <c:pt idx="15">
                  <c:v>98.878584149145453</c:v>
                </c:pt>
                <c:pt idx="16">
                  <c:v>99.136265742880482</c:v>
                </c:pt>
                <c:pt idx="17">
                  <c:v>99.492092337845961</c:v>
                </c:pt>
                <c:pt idx="18">
                  <c:v>99.941171245553264</c:v>
                </c:pt>
                <c:pt idx="19">
                  <c:v>100.26152584897609</c:v>
                </c:pt>
                <c:pt idx="20">
                  <c:v>100.78719863004721</c:v>
                </c:pt>
                <c:pt idx="21">
                  <c:v>96.863641063053066</c:v>
                </c:pt>
                <c:pt idx="22">
                  <c:v>98.297082297641452</c:v>
                </c:pt>
                <c:pt idx="23">
                  <c:v>99.654424752344056</c:v>
                </c:pt>
                <c:pt idx="24">
                  <c:v>101.05291821201359</c:v>
                </c:pt>
                <c:pt idx="25">
                  <c:v>102.5143759128286</c:v>
                </c:pt>
                <c:pt idx="26">
                  <c:v>104.11029517764392</c:v>
                </c:pt>
                <c:pt idx="27">
                  <c:v>105.2363416086752</c:v>
                </c:pt>
                <c:pt idx="28">
                  <c:v>106.14879888866075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AD-44DA-ADA4-13B2164BD9FC}"/>
            </c:ext>
          </c:extLst>
        </c:ser>
        <c:ser>
          <c:idx val="1"/>
          <c:order val="1"/>
          <c:tx>
            <c:strRef>
              <c:f>Feuil1!$N$1</c:f>
              <c:strCache>
                <c:ptCount val="1"/>
                <c:pt idx="0">
                  <c:v>LEIPZIG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Feuil1!$N$2:$N$30</c:f>
              <c:numCache>
                <c:formatCode>0.00</c:formatCode>
                <c:ptCount val="29"/>
                <c:pt idx="0">
                  <c:v>100</c:v>
                </c:pt>
                <c:pt idx="1">
                  <c:v>98.456598686308766</c:v>
                </c:pt>
                <c:pt idx="2">
                  <c:v>97.176170415923963</c:v>
                </c:pt>
                <c:pt idx="3">
                  <c:v>96.042099166665039</c:v>
                </c:pt>
                <c:pt idx="4">
                  <c:v>94.138283905227965</c:v>
                </c:pt>
                <c:pt idx="5">
                  <c:v>92.114526325675683</c:v>
                </c:pt>
                <c:pt idx="6">
                  <c:v>89.452511255598452</c:v>
                </c:pt>
                <c:pt idx="7">
                  <c:v>87.362423421819329</c:v>
                </c:pt>
                <c:pt idx="8">
                  <c:v>85.525134079075841</c:v>
                </c:pt>
                <c:pt idx="9">
                  <c:v>95.784017735027263</c:v>
                </c:pt>
                <c:pt idx="10">
                  <c:v>96.503280314784988</c:v>
                </c:pt>
                <c:pt idx="11">
                  <c:v>96.472756657972653</c:v>
                </c:pt>
                <c:pt idx="12">
                  <c:v>96.813799823510649</c:v>
                </c:pt>
                <c:pt idx="13">
                  <c:v>97.349137804527288</c:v>
                </c:pt>
                <c:pt idx="14">
                  <c:v>97.536975692603306</c:v>
                </c:pt>
                <c:pt idx="15">
                  <c:v>98.350939874266018</c:v>
                </c:pt>
                <c:pt idx="16">
                  <c:v>99.119314235176944</c:v>
                </c:pt>
                <c:pt idx="17">
                  <c:v>99.889058247355095</c:v>
                </c:pt>
                <c:pt idx="18">
                  <c:v>100.85896700901426</c:v>
                </c:pt>
                <c:pt idx="19">
                  <c:v>101.52285654468291</c:v>
                </c:pt>
                <c:pt idx="20">
                  <c:v>99.797291612451303</c:v>
                </c:pt>
                <c:pt idx="21">
                  <c:v>101.90948953097269</c:v>
                </c:pt>
                <c:pt idx="22">
                  <c:v>104.00779527235515</c:v>
                </c:pt>
                <c:pt idx="23">
                  <c:v>106.53519318931124</c:v>
                </c:pt>
                <c:pt idx="24">
                  <c:v>109.66445500597754</c:v>
                </c:pt>
                <c:pt idx="25">
                  <c:v>111.74162898495143</c:v>
                </c:pt>
                <c:pt idx="26">
                  <c:v>113.87280635674719</c:v>
                </c:pt>
                <c:pt idx="27">
                  <c:v>115.02272642781253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AD-44DA-ADA4-13B2164BD9FC}"/>
            </c:ext>
          </c:extLst>
        </c:ser>
        <c:ser>
          <c:idx val="2"/>
          <c:order val="2"/>
          <c:tx>
            <c:strRef>
              <c:f>Feuil1!$O$1</c:f>
              <c:strCache>
                <c:ptCount val="1"/>
                <c:pt idx="0">
                  <c:v>DRESDE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Feuil1!$O$2:$O$30</c:f>
              <c:numCache>
                <c:formatCode>0.00</c:formatCode>
                <c:ptCount val="29"/>
                <c:pt idx="0">
                  <c:v>100</c:v>
                </c:pt>
                <c:pt idx="1">
                  <c:v>98.891291984238777</c:v>
                </c:pt>
                <c:pt idx="2">
                  <c:v>98.186806802685027</c:v>
                </c:pt>
                <c:pt idx="3">
                  <c:v>97.696969449885955</c:v>
                </c:pt>
                <c:pt idx="4">
                  <c:v>96.712402486082553</c:v>
                </c:pt>
                <c:pt idx="5">
                  <c:v>95.625301944061107</c:v>
                </c:pt>
                <c:pt idx="6">
                  <c:v>94.033891118716767</c:v>
                </c:pt>
                <c:pt idx="7">
                  <c:v>92.30610859590152</c:v>
                </c:pt>
                <c:pt idx="8">
                  <c:v>97.165955590526139</c:v>
                </c:pt>
                <c:pt idx="9">
                  <c:v>97.39813401118289</c:v>
                </c:pt>
                <c:pt idx="10">
                  <c:v>97.566101542895936</c:v>
                </c:pt>
                <c:pt idx="11">
                  <c:v>97.891640557635895</c:v>
                </c:pt>
                <c:pt idx="12">
                  <c:v>98.585525846411628</c:v>
                </c:pt>
                <c:pt idx="13">
                  <c:v>99.357891110563003</c:v>
                </c:pt>
                <c:pt idx="14">
                  <c:v>100.93972126358877</c:v>
                </c:pt>
                <c:pt idx="15">
                  <c:v>102.89947836296886</c:v>
                </c:pt>
                <c:pt idx="16">
                  <c:v>103.45352660471166</c:v>
                </c:pt>
                <c:pt idx="17">
                  <c:v>104.41587456249961</c:v>
                </c:pt>
                <c:pt idx="18">
                  <c:v>105.3979953972004</c:v>
                </c:pt>
                <c:pt idx="19">
                  <c:v>106.6222830130603</c:v>
                </c:pt>
                <c:pt idx="20">
                  <c:v>105.54333623471423</c:v>
                </c:pt>
                <c:pt idx="21">
                  <c:v>107.0395518691484</c:v>
                </c:pt>
                <c:pt idx="22">
                  <c:v>108.19106714420543</c:v>
                </c:pt>
                <c:pt idx="23">
                  <c:v>109.3232172305334</c:v>
                </c:pt>
                <c:pt idx="24">
                  <c:v>110.85551326923115</c:v>
                </c:pt>
                <c:pt idx="25">
                  <c:v>111.53777944476946</c:v>
                </c:pt>
                <c:pt idx="26">
                  <c:v>112.33277140312003</c:v>
                </c:pt>
                <c:pt idx="27">
                  <c:v>113.06192171979184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AD-44DA-ADA4-13B2164BD9FC}"/>
            </c:ext>
          </c:extLst>
        </c:ser>
        <c:ser>
          <c:idx val="3"/>
          <c:order val="3"/>
          <c:tx>
            <c:strRef>
              <c:f>Feuil1!$P$1</c:f>
              <c:strCache>
                <c:ptCount val="1"/>
                <c:pt idx="0">
                  <c:v>CHEMNITZ</c:v>
                </c:pt>
              </c:strCache>
            </c:strRef>
          </c:tx>
          <c:spPr>
            <a:ln w="28575">
              <a:solidFill>
                <a:srgbClr val="7030A0"/>
              </a:solidFill>
            </a:ln>
          </c:spPr>
          <c:marker>
            <c:symbol val="none"/>
          </c:marker>
          <c:val>
            <c:numRef>
              <c:f>Feuil1!$P$2:$P$30</c:f>
              <c:numCache>
                <c:formatCode>0.00</c:formatCode>
                <c:ptCount val="29"/>
                <c:pt idx="0">
                  <c:v>100</c:v>
                </c:pt>
                <c:pt idx="1">
                  <c:v>97.711763026603776</c:v>
                </c:pt>
                <c:pt idx="2">
                  <c:v>96.379195497614219</c:v>
                </c:pt>
                <c:pt idx="3">
                  <c:v>94.995989722815082</c:v>
                </c:pt>
                <c:pt idx="4">
                  <c:v>93.175051997661811</c:v>
                </c:pt>
                <c:pt idx="5">
                  <c:v>90.651636057149858</c:v>
                </c:pt>
                <c:pt idx="6">
                  <c:v>88.085738366797628</c:v>
                </c:pt>
                <c:pt idx="7">
                  <c:v>88.065007272875576</c:v>
                </c:pt>
                <c:pt idx="8">
                  <c:v>85.610241840105488</c:v>
                </c:pt>
                <c:pt idx="9">
                  <c:v>89.457049251641493</c:v>
                </c:pt>
                <c:pt idx="10">
                  <c:v>88.105789752722231</c:v>
                </c:pt>
                <c:pt idx="11">
                  <c:v>86.933973165128265</c:v>
                </c:pt>
                <c:pt idx="12">
                  <c:v>85.853237449191838</c:v>
                </c:pt>
                <c:pt idx="13">
                  <c:v>84.936991068636914</c:v>
                </c:pt>
                <c:pt idx="14">
                  <c:v>84.40783839262653</c:v>
                </c:pt>
                <c:pt idx="15">
                  <c:v>83.803577982898545</c:v>
                </c:pt>
                <c:pt idx="16">
                  <c:v>83.502127486031995</c:v>
                </c:pt>
                <c:pt idx="17">
                  <c:v>83.247576840989112</c:v>
                </c:pt>
                <c:pt idx="18">
                  <c:v>82.883593208357681</c:v>
                </c:pt>
                <c:pt idx="19">
                  <c:v>82.614768695368468</c:v>
                </c:pt>
                <c:pt idx="20">
                  <c:v>82.668805481165293</c:v>
                </c:pt>
                <c:pt idx="21">
                  <c:v>81.749500414621878</c:v>
                </c:pt>
                <c:pt idx="22">
                  <c:v>81.976183031769551</c:v>
                </c:pt>
                <c:pt idx="23">
                  <c:v>82.252144478731935</c:v>
                </c:pt>
                <c:pt idx="24">
                  <c:v>82.76158562281644</c:v>
                </c:pt>
                <c:pt idx="25">
                  <c:v>84.502997512268735</c:v>
                </c:pt>
                <c:pt idx="26">
                  <c:v>83.724052147197554</c:v>
                </c:pt>
                <c:pt idx="27">
                  <c:v>83.894658854556084</c:v>
                </c:pt>
                <c:pt idx="28">
                  <c:v>84.024483082067945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3AD-44DA-ADA4-13B2164BD9FC}"/>
            </c:ext>
          </c:extLst>
        </c:ser>
        <c:ser>
          <c:idx val="4"/>
          <c:order val="4"/>
          <c:tx>
            <c:strRef>
              <c:f>Feuil1!$Q$1</c:f>
              <c:strCache>
                <c:ptCount val="1"/>
                <c:pt idx="0">
                  <c:v>ROSTOCK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val>
            <c:numRef>
              <c:f>Feuil1!$Q$2:$Q$30</c:f>
              <c:numCache>
                <c:formatCode>0.00</c:formatCode>
                <c:ptCount val="29"/>
                <c:pt idx="0">
                  <c:v>100</c:v>
                </c:pt>
                <c:pt idx="1">
                  <c:v>98.53439102254039</c:v>
                </c:pt>
                <c:pt idx="2">
                  <c:v>97.185676050433727</c:v>
                </c:pt>
                <c:pt idx="3">
                  <c:v>95.654364580310215</c:v>
                </c:pt>
                <c:pt idx="4">
                  <c:v>93.770758763019572</c:v>
                </c:pt>
                <c:pt idx="5">
                  <c:v>91.71543968269323</c:v>
                </c:pt>
                <c:pt idx="6">
                  <c:v>89.09298313501661</c:v>
                </c:pt>
                <c:pt idx="7">
                  <c:v>85.741752926380968</c:v>
                </c:pt>
                <c:pt idx="8">
                  <c:v>83.61186353229499</c:v>
                </c:pt>
                <c:pt idx="9">
                  <c:v>81.938263841862565</c:v>
                </c:pt>
                <c:pt idx="10">
                  <c:v>80.820515301022226</c:v>
                </c:pt>
                <c:pt idx="11">
                  <c:v>80.198961658766237</c:v>
                </c:pt>
                <c:pt idx="12">
                  <c:v>79.91478830092548</c:v>
                </c:pt>
                <c:pt idx="13">
                  <c:v>79.932523943116962</c:v>
                </c:pt>
                <c:pt idx="14">
                  <c:v>80.186466092676795</c:v>
                </c:pt>
                <c:pt idx="15">
                  <c:v>80.329560478539875</c:v>
                </c:pt>
                <c:pt idx="16">
                  <c:v>80.563348489245755</c:v>
                </c:pt>
                <c:pt idx="17">
                  <c:v>80.783028602753859</c:v>
                </c:pt>
                <c:pt idx="18">
                  <c:v>81.058334139498882</c:v>
                </c:pt>
                <c:pt idx="19">
                  <c:v>81.197800780368254</c:v>
                </c:pt>
                <c:pt idx="20">
                  <c:v>81.718986811131529</c:v>
                </c:pt>
                <c:pt idx="21">
                  <c:v>82.333688046177173</c:v>
                </c:pt>
                <c:pt idx="22">
                  <c:v>81.780255393247558</c:v>
                </c:pt>
                <c:pt idx="23">
                  <c:v>81.999532423978579</c:v>
                </c:pt>
                <c:pt idx="24">
                  <c:v>82.296201347908806</c:v>
                </c:pt>
                <c:pt idx="25">
                  <c:v>83.039485988842671</c:v>
                </c:pt>
                <c:pt idx="26">
                  <c:v>83.644916320015483</c:v>
                </c:pt>
                <c:pt idx="27">
                  <c:v>84.006078488278362</c:v>
                </c:pt>
                <c:pt idx="28">
                  <c:v>84.198348972945084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3AD-44DA-ADA4-13B2164BD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864704"/>
        <c:axId val="71867392"/>
      </c:lineChart>
      <c:catAx>
        <c:axId val="71864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fr-FR"/>
          </a:p>
        </c:txPr>
        <c:crossAx val="71867392"/>
        <c:crosses val="autoZero"/>
        <c:auto val="1"/>
        <c:lblAlgn val="ctr"/>
        <c:lblOffset val="100"/>
        <c:noMultiLvlLbl val="0"/>
      </c:catAx>
      <c:valAx>
        <c:axId val="71867392"/>
        <c:scaling>
          <c:orientation val="minMax"/>
          <c:min val="6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r-FR"/>
          </a:p>
        </c:txPr>
        <c:crossAx val="71864704"/>
        <c:crosses val="autoZero"/>
        <c:crossBetween val="between"/>
        <c:majorUnit val="5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Feuil1!$M$1</c:f>
              <c:strCache>
                <c:ptCount val="1"/>
                <c:pt idx="0">
                  <c:v>BERLIN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Feuil1!$M$2:$M$25</c:f>
              <c:numCache>
                <c:formatCode>0.00</c:formatCode>
                <c:ptCount val="24"/>
                <c:pt idx="0">
                  <c:v>100</c:v>
                </c:pt>
                <c:pt idx="1">
                  <c:v>100.35926312616583</c:v>
                </c:pt>
                <c:pt idx="2">
                  <c:v>100.9334841912284</c:v>
                </c:pt>
                <c:pt idx="3">
                  <c:v>101.21434780899294</c:v>
                </c:pt>
                <c:pt idx="4">
                  <c:v>101.11582420686753</c:v>
                </c:pt>
                <c:pt idx="5">
                  <c:v>101.09861242772</c:v>
                </c:pt>
                <c:pt idx="6">
                  <c:v>100.7300590180549</c:v>
                </c:pt>
                <c:pt idx="7">
                  <c:v>99.7688787152033</c:v>
                </c:pt>
                <c:pt idx="8">
                  <c:v>98.984388537712292</c:v>
                </c:pt>
                <c:pt idx="9">
                  <c:v>98.630396700930049</c:v>
                </c:pt>
                <c:pt idx="10">
                  <c:v>98.499400791275875</c:v>
                </c:pt>
                <c:pt idx="11">
                  <c:v>98.681857299498063</c:v>
                </c:pt>
                <c:pt idx="12">
                  <c:v>98.798087774249026</c:v>
                </c:pt>
                <c:pt idx="13">
                  <c:v>98.68310959476598</c:v>
                </c:pt>
                <c:pt idx="14">
                  <c:v>98.66420867316404</c:v>
                </c:pt>
                <c:pt idx="15">
                  <c:v>98.878584149145453</c:v>
                </c:pt>
                <c:pt idx="16">
                  <c:v>99.136265742880482</c:v>
                </c:pt>
                <c:pt idx="17">
                  <c:v>99.492092337845961</c:v>
                </c:pt>
                <c:pt idx="18">
                  <c:v>99.941171245553264</c:v>
                </c:pt>
                <c:pt idx="19">
                  <c:v>100.26152584897609</c:v>
                </c:pt>
                <c:pt idx="20">
                  <c:v>100.78719863004721</c:v>
                </c:pt>
                <c:pt idx="21">
                  <c:v>96.863641063053066</c:v>
                </c:pt>
                <c:pt idx="22">
                  <c:v>98.297082297641452</c:v>
                </c:pt>
                <c:pt idx="23">
                  <c:v>99.654424752344056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A8-466C-9781-19CF3D7C6EB1}"/>
            </c:ext>
          </c:extLst>
        </c:ser>
        <c:ser>
          <c:idx val="1"/>
          <c:order val="1"/>
          <c:tx>
            <c:strRef>
              <c:f>Feuil1!$N$1</c:f>
              <c:strCache>
                <c:ptCount val="1"/>
                <c:pt idx="0">
                  <c:v>LEIPZIG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Feuil1!$N$2:$N$25</c:f>
              <c:numCache>
                <c:formatCode>0.00</c:formatCode>
                <c:ptCount val="24"/>
                <c:pt idx="0">
                  <c:v>100</c:v>
                </c:pt>
                <c:pt idx="1">
                  <c:v>98.456598686308766</c:v>
                </c:pt>
                <c:pt idx="2">
                  <c:v>97.176170415923963</c:v>
                </c:pt>
                <c:pt idx="3">
                  <c:v>96.042099166665039</c:v>
                </c:pt>
                <c:pt idx="4">
                  <c:v>94.138283905227965</c:v>
                </c:pt>
                <c:pt idx="5">
                  <c:v>92.114526325675683</c:v>
                </c:pt>
                <c:pt idx="6">
                  <c:v>89.452511255598452</c:v>
                </c:pt>
                <c:pt idx="7">
                  <c:v>87.362423421819329</c:v>
                </c:pt>
                <c:pt idx="8">
                  <c:v>85.525134079075841</c:v>
                </c:pt>
                <c:pt idx="9">
                  <c:v>95.784017735027263</c:v>
                </c:pt>
                <c:pt idx="10">
                  <c:v>96.503280314784988</c:v>
                </c:pt>
                <c:pt idx="11">
                  <c:v>96.472756657972653</c:v>
                </c:pt>
                <c:pt idx="12">
                  <c:v>96.813799823510649</c:v>
                </c:pt>
                <c:pt idx="13">
                  <c:v>97.349137804527288</c:v>
                </c:pt>
                <c:pt idx="14">
                  <c:v>97.536975692603306</c:v>
                </c:pt>
                <c:pt idx="15">
                  <c:v>98.350939874266018</c:v>
                </c:pt>
                <c:pt idx="16">
                  <c:v>99.119314235176944</c:v>
                </c:pt>
                <c:pt idx="17">
                  <c:v>99.889058247355095</c:v>
                </c:pt>
                <c:pt idx="18">
                  <c:v>100.85896700901426</c:v>
                </c:pt>
                <c:pt idx="19">
                  <c:v>101.52285654468291</c:v>
                </c:pt>
                <c:pt idx="20">
                  <c:v>99.797291612451303</c:v>
                </c:pt>
                <c:pt idx="21">
                  <c:v>101.90948953097269</c:v>
                </c:pt>
                <c:pt idx="22">
                  <c:v>104.00779527235515</c:v>
                </c:pt>
                <c:pt idx="23">
                  <c:v>106.53519318931124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A8-466C-9781-19CF3D7C6EB1}"/>
            </c:ext>
          </c:extLst>
        </c:ser>
        <c:ser>
          <c:idx val="2"/>
          <c:order val="2"/>
          <c:tx>
            <c:strRef>
              <c:f>Feuil1!$O$1</c:f>
              <c:strCache>
                <c:ptCount val="1"/>
                <c:pt idx="0">
                  <c:v>DRESDE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Feuil1!$O$2:$O$25</c:f>
              <c:numCache>
                <c:formatCode>0.00</c:formatCode>
                <c:ptCount val="24"/>
                <c:pt idx="0">
                  <c:v>100</c:v>
                </c:pt>
                <c:pt idx="1">
                  <c:v>98.891291984238777</c:v>
                </c:pt>
                <c:pt idx="2">
                  <c:v>98.186806802685027</c:v>
                </c:pt>
                <c:pt idx="3">
                  <c:v>97.696969449885955</c:v>
                </c:pt>
                <c:pt idx="4">
                  <c:v>96.712402486082553</c:v>
                </c:pt>
                <c:pt idx="5">
                  <c:v>95.625301944061107</c:v>
                </c:pt>
                <c:pt idx="6">
                  <c:v>94.033891118716767</c:v>
                </c:pt>
                <c:pt idx="7">
                  <c:v>92.30610859590152</c:v>
                </c:pt>
                <c:pt idx="8">
                  <c:v>97.165955590526139</c:v>
                </c:pt>
                <c:pt idx="9">
                  <c:v>97.39813401118289</c:v>
                </c:pt>
                <c:pt idx="10">
                  <c:v>97.566101542895936</c:v>
                </c:pt>
                <c:pt idx="11">
                  <c:v>97.891640557635895</c:v>
                </c:pt>
                <c:pt idx="12">
                  <c:v>98.585525846411628</c:v>
                </c:pt>
                <c:pt idx="13">
                  <c:v>99.357891110563003</c:v>
                </c:pt>
                <c:pt idx="14">
                  <c:v>100.93972126358877</c:v>
                </c:pt>
                <c:pt idx="15">
                  <c:v>102.89947836296886</c:v>
                </c:pt>
                <c:pt idx="16">
                  <c:v>103.45352660471166</c:v>
                </c:pt>
                <c:pt idx="17">
                  <c:v>104.41587456249961</c:v>
                </c:pt>
                <c:pt idx="18">
                  <c:v>105.3979953972004</c:v>
                </c:pt>
                <c:pt idx="19">
                  <c:v>106.6222830130603</c:v>
                </c:pt>
                <c:pt idx="20">
                  <c:v>105.54333623471423</c:v>
                </c:pt>
                <c:pt idx="21">
                  <c:v>107.0395518691484</c:v>
                </c:pt>
                <c:pt idx="22">
                  <c:v>108.19106714420543</c:v>
                </c:pt>
                <c:pt idx="23">
                  <c:v>109.3232172305334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A8-466C-9781-19CF3D7C6EB1}"/>
            </c:ext>
          </c:extLst>
        </c:ser>
        <c:ser>
          <c:idx val="3"/>
          <c:order val="3"/>
          <c:tx>
            <c:strRef>
              <c:f>Feuil1!$P$1</c:f>
              <c:strCache>
                <c:ptCount val="1"/>
                <c:pt idx="0">
                  <c:v>CHEMNITZ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Feuil1!$P$2:$P$25</c:f>
              <c:numCache>
                <c:formatCode>0.00</c:formatCode>
                <c:ptCount val="24"/>
                <c:pt idx="0">
                  <c:v>100</c:v>
                </c:pt>
                <c:pt idx="1">
                  <c:v>97.711763026603776</c:v>
                </c:pt>
                <c:pt idx="2">
                  <c:v>96.379195497614219</c:v>
                </c:pt>
                <c:pt idx="3">
                  <c:v>94.995989722815082</c:v>
                </c:pt>
                <c:pt idx="4">
                  <c:v>93.175051997661811</c:v>
                </c:pt>
                <c:pt idx="5">
                  <c:v>90.651636057149858</c:v>
                </c:pt>
                <c:pt idx="6">
                  <c:v>88.085738366797628</c:v>
                </c:pt>
                <c:pt idx="7">
                  <c:v>88.065007272875576</c:v>
                </c:pt>
                <c:pt idx="8">
                  <c:v>85.610241840105488</c:v>
                </c:pt>
                <c:pt idx="9">
                  <c:v>89.457049251641493</c:v>
                </c:pt>
                <c:pt idx="10">
                  <c:v>88.105789752722231</c:v>
                </c:pt>
                <c:pt idx="11">
                  <c:v>86.933973165128265</c:v>
                </c:pt>
                <c:pt idx="12">
                  <c:v>85.853237449191838</c:v>
                </c:pt>
                <c:pt idx="13">
                  <c:v>84.936991068636914</c:v>
                </c:pt>
                <c:pt idx="14">
                  <c:v>84.40783839262653</c:v>
                </c:pt>
                <c:pt idx="15">
                  <c:v>83.803577982898545</c:v>
                </c:pt>
                <c:pt idx="16">
                  <c:v>83.502127486031995</c:v>
                </c:pt>
                <c:pt idx="17">
                  <c:v>83.247576840989112</c:v>
                </c:pt>
                <c:pt idx="18">
                  <c:v>82.883593208357681</c:v>
                </c:pt>
                <c:pt idx="19">
                  <c:v>82.614768695368468</c:v>
                </c:pt>
                <c:pt idx="20">
                  <c:v>82.668805481165293</c:v>
                </c:pt>
                <c:pt idx="21">
                  <c:v>81.749500414621878</c:v>
                </c:pt>
                <c:pt idx="22">
                  <c:v>81.976183031769551</c:v>
                </c:pt>
                <c:pt idx="23">
                  <c:v>82.252144478731935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1A8-466C-9781-19CF3D7C6EB1}"/>
            </c:ext>
          </c:extLst>
        </c:ser>
        <c:ser>
          <c:idx val="4"/>
          <c:order val="4"/>
          <c:tx>
            <c:strRef>
              <c:f>Feuil1!$Q$1</c:f>
              <c:strCache>
                <c:ptCount val="1"/>
                <c:pt idx="0">
                  <c:v>ROSTOCK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Feuil1!$Q$2:$Q$25</c:f>
              <c:numCache>
                <c:formatCode>0.00</c:formatCode>
                <c:ptCount val="24"/>
                <c:pt idx="0">
                  <c:v>100</c:v>
                </c:pt>
                <c:pt idx="1">
                  <c:v>98.53439102254039</c:v>
                </c:pt>
                <c:pt idx="2">
                  <c:v>97.185676050433727</c:v>
                </c:pt>
                <c:pt idx="3">
                  <c:v>95.654364580310215</c:v>
                </c:pt>
                <c:pt idx="4">
                  <c:v>93.770758763019572</c:v>
                </c:pt>
                <c:pt idx="5">
                  <c:v>91.71543968269323</c:v>
                </c:pt>
                <c:pt idx="6">
                  <c:v>89.09298313501661</c:v>
                </c:pt>
                <c:pt idx="7">
                  <c:v>85.741752926380968</c:v>
                </c:pt>
                <c:pt idx="8">
                  <c:v>83.61186353229499</c:v>
                </c:pt>
                <c:pt idx="9">
                  <c:v>81.938263841862565</c:v>
                </c:pt>
                <c:pt idx="10">
                  <c:v>80.820515301022226</c:v>
                </c:pt>
                <c:pt idx="11">
                  <c:v>80.198961658766237</c:v>
                </c:pt>
                <c:pt idx="12">
                  <c:v>79.91478830092548</c:v>
                </c:pt>
                <c:pt idx="13">
                  <c:v>79.932523943116962</c:v>
                </c:pt>
                <c:pt idx="14">
                  <c:v>80.186466092676795</c:v>
                </c:pt>
                <c:pt idx="15">
                  <c:v>80.329560478539875</c:v>
                </c:pt>
                <c:pt idx="16">
                  <c:v>80.563348489245755</c:v>
                </c:pt>
                <c:pt idx="17">
                  <c:v>80.783028602753859</c:v>
                </c:pt>
                <c:pt idx="18">
                  <c:v>81.058334139498882</c:v>
                </c:pt>
                <c:pt idx="19">
                  <c:v>81.197800780368254</c:v>
                </c:pt>
                <c:pt idx="20">
                  <c:v>81.718986811131529</c:v>
                </c:pt>
                <c:pt idx="21">
                  <c:v>82.333688046177173</c:v>
                </c:pt>
                <c:pt idx="22">
                  <c:v>81.780255393247558</c:v>
                </c:pt>
                <c:pt idx="23">
                  <c:v>81.999532423978579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1A8-466C-9781-19CF3D7C6EB1}"/>
            </c:ext>
          </c:extLst>
        </c:ser>
        <c:ser>
          <c:idx val="5"/>
          <c:order val="5"/>
          <c:tx>
            <c:strRef>
              <c:f>Feuil1!$R$1</c:f>
              <c:strCache>
                <c:ptCount val="1"/>
                <c:pt idx="0">
                  <c:v>COTTBUS</c:v>
                </c:pt>
              </c:strCache>
            </c:strRef>
          </c:tx>
          <c:marker>
            <c:symbol val="none"/>
          </c:marker>
          <c:val>
            <c:numRef>
              <c:f>Feuil1!$R$2:$R$25</c:f>
              <c:numCache>
                <c:formatCode>0.00</c:formatCode>
                <c:ptCount val="24"/>
                <c:pt idx="0">
                  <c:v>100</c:v>
                </c:pt>
                <c:pt idx="1">
                  <c:v>97.958551445297914</c:v>
                </c:pt>
                <c:pt idx="2">
                  <c:v>97.610631419243632</c:v>
                </c:pt>
                <c:pt idx="3">
                  <c:v>101.77137364863256</c:v>
                </c:pt>
                <c:pt idx="4">
                  <c:v>99.803004186161047</c:v>
                </c:pt>
                <c:pt idx="5">
                  <c:v>97.873557283681905</c:v>
                </c:pt>
                <c:pt idx="6">
                  <c:v>95.965557506096545</c:v>
                </c:pt>
                <c:pt idx="7">
                  <c:v>94.099657640339657</c:v>
                </c:pt>
                <c:pt idx="8">
                  <c:v>91.247190029469934</c:v>
                </c:pt>
                <c:pt idx="9">
                  <c:v>88.087313628456371</c:v>
                </c:pt>
                <c:pt idx="10">
                  <c:v>86.178519512911961</c:v>
                </c:pt>
                <c:pt idx="11">
                  <c:v>84.163284110857802</c:v>
                </c:pt>
                <c:pt idx="12">
                  <c:v>82.48961403118571</c:v>
                </c:pt>
                <c:pt idx="13">
                  <c:v>85.430253155507543</c:v>
                </c:pt>
                <c:pt idx="14">
                  <c:v>84.529473909969738</c:v>
                </c:pt>
                <c:pt idx="15">
                  <c:v>83.650936127284709</c:v>
                </c:pt>
                <c:pt idx="16">
                  <c:v>82.481670651595422</c:v>
                </c:pt>
                <c:pt idx="17">
                  <c:v>81.666679905632662</c:v>
                </c:pt>
                <c:pt idx="18">
                  <c:v>80.851689159669874</c:v>
                </c:pt>
                <c:pt idx="19">
                  <c:v>80.761134632340685</c:v>
                </c:pt>
                <c:pt idx="20">
                  <c:v>81.09475657513245</c:v>
                </c:pt>
                <c:pt idx="21">
                  <c:v>79.413143115870071</c:v>
                </c:pt>
                <c:pt idx="22">
                  <c:v>79.364688500369368</c:v>
                </c:pt>
                <c:pt idx="23">
                  <c:v>79.112089029398447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1A8-466C-9781-19CF3D7C6EB1}"/>
            </c:ext>
          </c:extLst>
        </c:ser>
        <c:ser>
          <c:idx val="6"/>
          <c:order val="6"/>
          <c:tx>
            <c:strRef>
              <c:f>Feuil1!$S$1</c:f>
              <c:strCache>
                <c:ptCount val="1"/>
                <c:pt idx="0">
                  <c:v>FRANKFURT ODER</c:v>
                </c:pt>
              </c:strCache>
            </c:strRef>
          </c:tx>
          <c:marker>
            <c:symbol val="none"/>
          </c:marker>
          <c:val>
            <c:numRef>
              <c:f>Feuil1!$S$2:$S$25</c:f>
              <c:numCache>
                <c:formatCode>0.00</c:formatCode>
                <c:ptCount val="24"/>
                <c:pt idx="0">
                  <c:v>100</c:v>
                </c:pt>
                <c:pt idx="1">
                  <c:v>99.101368845131248</c:v>
                </c:pt>
                <c:pt idx="2">
                  <c:v>98.613739536287753</c:v>
                </c:pt>
                <c:pt idx="3">
                  <c:v>97.351708444114195</c:v>
                </c:pt>
                <c:pt idx="4">
                  <c:v>95.578827599818879</c:v>
                </c:pt>
                <c:pt idx="5">
                  <c:v>93.818717999326608</c:v>
                </c:pt>
                <c:pt idx="6">
                  <c:v>92.630992325643504</c:v>
                </c:pt>
                <c:pt idx="7">
                  <c:v>90.433177369355974</c:v>
                </c:pt>
                <c:pt idx="8">
                  <c:v>87.900988029861495</c:v>
                </c:pt>
                <c:pt idx="9">
                  <c:v>85.778639514228331</c:v>
                </c:pt>
                <c:pt idx="10">
                  <c:v>83.745689705216478</c:v>
                </c:pt>
                <c:pt idx="11">
                  <c:v>81.62914630040288</c:v>
                </c:pt>
                <c:pt idx="12">
                  <c:v>79.357025925624924</c:v>
                </c:pt>
                <c:pt idx="13">
                  <c:v>77.804739292473087</c:v>
                </c:pt>
                <c:pt idx="14">
                  <c:v>75.747408018019073</c:v>
                </c:pt>
                <c:pt idx="15">
                  <c:v>74.012840905132876</c:v>
                </c:pt>
                <c:pt idx="16">
                  <c:v>72.673021327977153</c:v>
                </c:pt>
                <c:pt idx="17">
                  <c:v>71.947382475531469</c:v>
                </c:pt>
                <c:pt idx="18">
                  <c:v>71.154404337578796</c:v>
                </c:pt>
                <c:pt idx="19">
                  <c:v>70.38696868723224</c:v>
                </c:pt>
                <c:pt idx="20">
                  <c:v>70.044467148877871</c:v>
                </c:pt>
                <c:pt idx="21">
                  <c:v>69.663651879114369</c:v>
                </c:pt>
                <c:pt idx="22">
                  <c:v>67.962754408981667</c:v>
                </c:pt>
                <c:pt idx="23">
                  <c:v>67.360183905910759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1A8-466C-9781-19CF3D7C6EB1}"/>
            </c:ext>
          </c:extLst>
        </c:ser>
        <c:ser>
          <c:idx val="7"/>
          <c:order val="7"/>
          <c:tx>
            <c:strRef>
              <c:f>Feuil1!$T$1</c:f>
              <c:strCache>
                <c:ptCount val="1"/>
                <c:pt idx="0">
                  <c:v>GORLITZ</c:v>
                </c:pt>
              </c:strCache>
            </c:strRef>
          </c:tx>
          <c:marker>
            <c:symbol val="none"/>
          </c:marker>
          <c:val>
            <c:numRef>
              <c:f>Feuil1!$T$2:$T$25</c:f>
              <c:numCache>
                <c:formatCode>0.00</c:formatCode>
                <c:ptCount val="24"/>
                <c:pt idx="0">
                  <c:v>100</c:v>
                </c:pt>
                <c:pt idx="1">
                  <c:v>97.523429821282718</c:v>
                </c:pt>
                <c:pt idx="2">
                  <c:v>95.312651411326613</c:v>
                </c:pt>
                <c:pt idx="3">
                  <c:v>93.645915528053493</c:v>
                </c:pt>
                <c:pt idx="4">
                  <c:v>93.795423397981651</c:v>
                </c:pt>
                <c:pt idx="5">
                  <c:v>91.52927170286695</c:v>
                </c:pt>
                <c:pt idx="6">
                  <c:v>89.314340296523937</c:v>
                </c:pt>
                <c:pt idx="7">
                  <c:v>87.629608095574284</c:v>
                </c:pt>
                <c:pt idx="8">
                  <c:v>85.933801237592917</c:v>
                </c:pt>
                <c:pt idx="9">
                  <c:v>87.034345280119609</c:v>
                </c:pt>
                <c:pt idx="10">
                  <c:v>85.273474812076913</c:v>
                </c:pt>
                <c:pt idx="11">
                  <c:v>83.425391419909474</c:v>
                </c:pt>
                <c:pt idx="12">
                  <c:v>82.068745933524369</c:v>
                </c:pt>
                <c:pt idx="13">
                  <c:v>81.008347522737651</c:v>
                </c:pt>
                <c:pt idx="14">
                  <c:v>80.504450627794625</c:v>
                </c:pt>
                <c:pt idx="15">
                  <c:v>79.777676260088313</c:v>
                </c:pt>
                <c:pt idx="16">
                  <c:v>79.060592217284778</c:v>
                </c:pt>
                <c:pt idx="17">
                  <c:v>78.524855683375563</c:v>
                </c:pt>
                <c:pt idx="18">
                  <c:v>78.160776333457932</c:v>
                </c:pt>
                <c:pt idx="19">
                  <c:v>77.42292730871992</c:v>
                </c:pt>
                <c:pt idx="20">
                  <c:v>76.963329041903734</c:v>
                </c:pt>
                <c:pt idx="21">
                  <c:v>76.622783338178493</c:v>
                </c:pt>
                <c:pt idx="22">
                  <c:v>74.911748826778521</c:v>
                </c:pt>
                <c:pt idx="23">
                  <c:v>74.812076913493087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1A8-466C-9781-19CF3D7C6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561600"/>
        <c:axId val="73569792"/>
      </c:lineChart>
      <c:catAx>
        <c:axId val="73561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fr-FR"/>
          </a:p>
        </c:txPr>
        <c:crossAx val="73569792"/>
        <c:crosses val="autoZero"/>
        <c:auto val="1"/>
        <c:lblAlgn val="ctr"/>
        <c:lblOffset val="100"/>
        <c:noMultiLvlLbl val="0"/>
      </c:catAx>
      <c:valAx>
        <c:axId val="73569792"/>
        <c:scaling>
          <c:orientation val="minMax"/>
          <c:min val="6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r-FR"/>
          </a:p>
        </c:txPr>
        <c:crossAx val="73561600"/>
        <c:crosses val="autoZero"/>
        <c:crossBetween val="between"/>
        <c:majorUnit val="5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1C119-291F-4C63-95BD-6CA88846E370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ABB78-B599-474B-B13D-3F149CCCE4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28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Partie 1 - Introduction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29DCC-F042-4173-BA6B-DF819522A731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5153F-FF1C-4682-B0E4-DCE0614B4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A533A9-5553-455E-A070-DB19DF970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D466C9-8BCD-49EC-AB4C-B9B89A28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8116-A6E1-4C7F-A41C-0040FC6E69EE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435F17-B8C9-4157-844A-A8BB4898B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F3EC56-CFF8-435F-A252-7F97360A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2F8A-B90B-4295-A3B7-B10B0E2AA2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69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2294C0-69C7-4F13-8C26-81396285C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B141027-76EE-43CD-91D8-A3D9579D0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48A4B1-58C7-4912-ABFE-947CFCD6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8116-A6E1-4C7F-A41C-0040FC6E69EE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0D6A74-9634-468D-914C-0BB58ED7E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DC9EFA-D216-4034-A35C-1924FA64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2F8A-B90B-4295-A3B7-B10B0E2AA2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54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0796476-EEFC-49AB-999C-78E56EFB6B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CF013E-DCAD-42E1-B6A9-6DC61C5FE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4497F5-92FD-4DC8-9F92-174987D5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8116-A6E1-4C7F-A41C-0040FC6E69EE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B8B267-7B69-4269-9EC0-49C3E55C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B97363-39A7-4375-86DE-17F020479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2F8A-B90B-4295-A3B7-B10B0E2AA2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3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11A12D-D9F5-4A89-95E2-EEC4EE16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CE6F4-332B-4B29-8024-E183CCAE1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148EB8-B530-427C-8A2D-801D98688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8116-A6E1-4C7F-A41C-0040FC6E69EE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9DC7D2-E005-4DB3-A11A-FA13E6736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504B76-152B-4C12-BA32-71C10316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2F8A-B90B-4295-A3B7-B10B0E2AA2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75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D630D-E824-4952-8852-87467B77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F673D9-180A-4953-80A4-042FB77B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07ED4C-2D73-459E-84B4-63C81372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8116-A6E1-4C7F-A41C-0040FC6E69EE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F74342-B0CA-4C4E-9D8C-29CE04E65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7F6AB0-966E-45B2-9783-B45D74E9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2F8A-B90B-4295-A3B7-B10B0E2AA2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7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3914AE-C83C-4C82-B718-6D99397BF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C2CFF4-3A21-447B-9095-344F1350E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BC8F21-3D40-47C1-9B17-F2FC7F846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4C8B4A-1465-47B5-A36A-933B10EB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8116-A6E1-4C7F-A41C-0040FC6E69EE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123089-0FE6-4BEE-8D47-29CB7AC83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45F140-31F6-4AA4-BCEB-B9AC7AE8A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2F8A-B90B-4295-A3B7-B10B0E2AA2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04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54F2C7-51AB-4889-A383-78B7FDF3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492F6F-8B3F-417F-BE20-CD5115532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7C05C7-B486-4AB9-A582-A55904C3B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772BDE1-F3BE-4369-884C-5605F9348C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365319A-4863-44AE-9120-B88B7808F2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E1DA810-38DE-4010-AD3E-62BC1C595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8116-A6E1-4C7F-A41C-0040FC6E69EE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9CC0862-DB3A-4DF2-AFA8-21ECFACE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B41FBFE-8249-4B7A-BCF4-04D33D9AF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2F8A-B90B-4295-A3B7-B10B0E2AA2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07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13EC10-9BE4-4334-AACC-5676BC54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7865AC4-D7F9-461C-ADCA-BD40C642D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8116-A6E1-4C7F-A41C-0040FC6E69EE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8B0450-6B2C-40B3-9ECB-8F7ADA35E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4B5E7A-9882-4365-8D20-AF761316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2F8A-B90B-4295-A3B7-B10B0E2AA2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43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6A82208-39F6-4993-A316-5AEE3054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8116-A6E1-4C7F-A41C-0040FC6E69EE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43B2E99-73C6-4AF7-A5DC-8D312309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290059-BC40-4683-9A55-324A1BD7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2F8A-B90B-4295-A3B7-B10B0E2AA2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29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DA6271-39AF-47F6-A9A7-F221B0F8E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2A4CEF-DCEA-4C87-800C-416D08B85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D2D481-731C-4491-A71B-E6D22BD5D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C8C47A-9555-4AE3-A10E-85E88E7B6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8116-A6E1-4C7F-A41C-0040FC6E69EE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26D710-0459-474A-B5C2-CB1362766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182A7B-8863-4498-BA10-9C7E541D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2F8A-B90B-4295-A3B7-B10B0E2AA2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30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7733BE-4044-459A-88FE-BEE0D8EF6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7FB7664-606C-4374-95AF-82B0E9B2F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067EBC-A04F-4EAD-A4F3-59B79F420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78D3A9-FEC7-4AE0-8C4C-641C5289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8116-A6E1-4C7F-A41C-0040FC6E69EE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EC3B94-D461-45BE-8F1C-9ADFA4220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E6E729-F364-4149-8BCD-8A323EE9B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2F8A-B90B-4295-A3B7-B10B0E2AA2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C5C5BB4-D12E-41C8-8566-35B5E3A1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6D1133-21DF-4D5B-ABF8-3CDD72654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65A286-9866-4271-A3F0-23E92A0A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F8116-A6E1-4C7F-A41C-0040FC6E69EE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D9D4D7-EA48-47CA-AB08-D85CDD384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493A96-CFCF-4CBB-9FEB-A95DEF6D1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C2F8A-B90B-4295-A3B7-B10B0E2AA2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79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25DBBA-A556-4372-B926-C2303C84E8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7D3735-3533-4041-8F19-F192E7CC30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036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77446" y="0"/>
            <a:ext cx="7263628" cy="683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523344" y="4581128"/>
            <a:ext cx="6944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3,8 %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583832" y="1988840"/>
            <a:ext cx="6415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6,6%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256241" y="3313609"/>
            <a:ext cx="106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Chômage</a:t>
            </a:r>
          </a:p>
        </p:txBody>
      </p:sp>
    </p:spTree>
    <p:extLst>
      <p:ext uri="{BB962C8B-B14F-4D97-AF65-F5344CB8AC3E}">
        <p14:creationId xmlns:p14="http://schemas.microsoft.com/office/powerpoint/2010/main" val="82890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5560" y="0"/>
            <a:ext cx="7128792" cy="68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236622" y="4590256"/>
            <a:ext cx="6944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3,5 %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87688" y="1988840"/>
            <a:ext cx="6415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6,3%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256241" y="3313609"/>
            <a:ext cx="106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Chômage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225354" y="2518212"/>
            <a:ext cx="6415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6,8%</a:t>
            </a:r>
          </a:p>
        </p:txBody>
      </p:sp>
    </p:spTree>
    <p:extLst>
      <p:ext uri="{BB962C8B-B14F-4D97-AF65-F5344CB8AC3E}">
        <p14:creationId xmlns:p14="http://schemas.microsoft.com/office/powerpoint/2010/main" val="3674650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1806" y="0"/>
            <a:ext cx="69532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816081" y="2780929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 Narrow" panose="020B0606020202030204" pitchFamily="34" charset="0"/>
              </a:rPr>
              <a:t>En gris, les Länder bénéficiaires de la politique de péréquation entre Etats fédérés</a:t>
            </a:r>
          </a:p>
          <a:p>
            <a:endParaRPr lang="fr-FR" sz="1600" dirty="0">
              <a:latin typeface="Arial Narrow" panose="020B0606020202030204" pitchFamily="34" charset="0"/>
            </a:endParaRPr>
          </a:p>
          <a:p>
            <a:r>
              <a:rPr lang="fr-FR" sz="1600" dirty="0">
                <a:latin typeface="Arial Narrow" panose="020B0606020202030204" pitchFamily="34" charset="0"/>
              </a:rPr>
              <a:t>En rouge, les  Länder contributeurs de la politique de péréquation entre Etats fédérés</a:t>
            </a:r>
          </a:p>
        </p:txBody>
      </p:sp>
    </p:spTree>
    <p:extLst>
      <p:ext uri="{BB962C8B-B14F-4D97-AF65-F5344CB8AC3E}">
        <p14:creationId xmlns:p14="http://schemas.microsoft.com/office/powerpoint/2010/main" val="1542610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0" y="1"/>
            <a:ext cx="932860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B86FBDC-C955-47F5-87D3-6E42EC17CB06}"/>
              </a:ext>
            </a:extLst>
          </p:cNvPr>
          <p:cNvSpPr txBox="1"/>
          <p:nvPr/>
        </p:nvSpPr>
        <p:spPr>
          <a:xfrm>
            <a:off x="8976320" y="573325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anose="020B0606020202030204" pitchFamily="34" charset="0"/>
              </a:rPr>
              <a:t>Atlas en ligne</a:t>
            </a:r>
            <a:r>
              <a:rPr lang="fr-FR" i="1" dirty="0">
                <a:latin typeface="Arial Narrow" panose="020B0606020202030204" pitchFamily="34" charset="0"/>
              </a:rPr>
              <a:t>, </a:t>
            </a:r>
            <a:r>
              <a:rPr lang="fr-FR" i="1" dirty="0" err="1">
                <a:latin typeface="Arial Narrow" panose="020B0606020202030204" pitchFamily="34" charset="0"/>
              </a:rPr>
              <a:t>Destatis</a:t>
            </a:r>
            <a:r>
              <a:rPr lang="fr-FR" i="1" dirty="0">
                <a:latin typeface="Arial Narrow" panose="020B0606020202030204" pitchFamily="34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3268117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emo_1995_2005.jpg"/>
          <p:cNvPicPr>
            <a:picLocks noChangeAspect="1"/>
          </p:cNvPicPr>
          <p:nvPr/>
        </p:nvPicPr>
        <p:blipFill>
          <a:blip r:embed="rId3" cstate="screen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8929718" cy="64343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81158" y="6500834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Natalité en Allemagne, </a:t>
            </a:r>
            <a:r>
              <a:rPr lang="fr-FR" sz="2000" i="1" dirty="0" err="1">
                <a:latin typeface="Arial Narrow" panose="020B0606020202030204" pitchFamily="34" charset="0"/>
              </a:rPr>
              <a:t>Deutschlandatlas</a:t>
            </a:r>
            <a:r>
              <a:rPr lang="fr-FR" sz="2000" dirty="0">
                <a:latin typeface="Arial Narrow" panose="020B0606020202030204" pitchFamily="34" charset="0"/>
              </a:rPr>
              <a:t>, 2010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85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752184" y="4365104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Taux de fécondité (nombre d’enfants par femme) en Allemagne en 2009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D’après les données du  Bureau de statistiques fédéral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752185" y="5480412"/>
            <a:ext cx="2775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Fécondité, 2018</a:t>
            </a:r>
          </a:p>
          <a:p>
            <a:endParaRPr lang="fr-FR" dirty="0">
              <a:latin typeface="Arial Narrow" panose="020B0606020202030204" pitchFamily="34" charset="0"/>
            </a:endParaRPr>
          </a:p>
          <a:p>
            <a:r>
              <a:rPr lang="fr-FR" dirty="0">
                <a:latin typeface="Arial Narrow" panose="020B0606020202030204" pitchFamily="34" charset="0"/>
              </a:rPr>
              <a:t>Institut fédéral de la statistique </a:t>
            </a:r>
            <a:r>
              <a:rPr lang="fr-FR" dirty="0" err="1">
                <a:latin typeface="Arial Narrow" panose="020B0606020202030204" pitchFamily="34" charset="0"/>
              </a:rPr>
              <a:t>Destatis</a:t>
            </a:r>
            <a:endParaRPr lang="fr-FR" dirty="0">
              <a:latin typeface="Arial Narrow" panose="020B0606020202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0" y="0"/>
            <a:ext cx="5746558" cy="702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53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752184" y="4365104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Taux de fécondité (nombre d’enfants par femme) en Allemagne en 2009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D’après les données du  Bureau de statistiques fédéral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5166" y="16024"/>
            <a:ext cx="5563400" cy="37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74920" y="2996952"/>
            <a:ext cx="5293081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977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7528" y="165258"/>
            <a:ext cx="8568952" cy="641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416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21742" y="-12504"/>
            <a:ext cx="3924818" cy="570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These_archives\These\Versions 3\Chapitre 05\Allemagne_19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28" y="404664"/>
            <a:ext cx="4101733" cy="528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63553" y="6110425"/>
            <a:ext cx="2894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Cercles : nombre d’employés</a:t>
            </a:r>
          </a:p>
          <a:p>
            <a:r>
              <a:rPr lang="fr-FR" dirty="0" err="1">
                <a:latin typeface="Arial Narrow" panose="020B0606020202030204" pitchFamily="34" charset="0"/>
              </a:rPr>
              <a:t>Schöller</a:t>
            </a:r>
            <a:r>
              <a:rPr lang="fr-FR" dirty="0">
                <a:latin typeface="Arial Narrow" panose="020B0606020202030204" pitchFamily="34" charset="0"/>
              </a:rPr>
              <a:t> (d’après </a:t>
            </a:r>
            <a:r>
              <a:rPr lang="fr-FR" dirty="0" err="1">
                <a:latin typeface="Arial Narrow" panose="020B0606020202030204" pitchFamily="34" charset="0"/>
              </a:rPr>
              <a:t>Peppler</a:t>
            </a:r>
            <a:r>
              <a:rPr lang="fr-FR" dirty="0">
                <a:latin typeface="Arial Narrow" panose="020B0606020202030204" pitchFamily="34" charset="0"/>
              </a:rPr>
              <a:t>, 1977)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258104" y="5904854"/>
            <a:ext cx="4190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Cercles : nombre d’administrations de niveau fédéral</a:t>
            </a:r>
          </a:p>
          <a:p>
            <a:r>
              <a:rPr lang="fr-FR" dirty="0">
                <a:latin typeface="Arial Narrow" panose="020B0606020202030204" pitchFamily="34" charset="0"/>
              </a:rPr>
              <a:t>D’après </a:t>
            </a:r>
            <a:r>
              <a:rPr lang="fr-FR" dirty="0" err="1">
                <a:latin typeface="Arial Narrow" panose="020B0606020202030204" pitchFamily="34" charset="0"/>
              </a:rPr>
              <a:t>Hänsgen</a:t>
            </a:r>
            <a:r>
              <a:rPr lang="fr-FR" dirty="0">
                <a:latin typeface="Arial Narrow" panose="020B0606020202030204" pitchFamily="34" charset="0"/>
              </a:rPr>
              <a:t> et </a:t>
            </a:r>
            <a:r>
              <a:rPr lang="fr-FR" dirty="0" err="1">
                <a:latin typeface="Arial Narrow" panose="020B0606020202030204" pitchFamily="34" charset="0"/>
              </a:rPr>
              <a:t>alii</a:t>
            </a:r>
            <a:r>
              <a:rPr lang="fr-FR" dirty="0">
                <a:latin typeface="Arial Narrow" panose="020B0606020202030204" pitchFamily="34" charset="0"/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2028644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2432" y="0"/>
            <a:ext cx="8964457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C096644-5BF5-457F-890C-90E995ED42B9}"/>
              </a:ext>
            </a:extLst>
          </p:cNvPr>
          <p:cNvSpPr txBox="1"/>
          <p:nvPr/>
        </p:nvSpPr>
        <p:spPr>
          <a:xfrm>
            <a:off x="8605213" y="5301209"/>
            <a:ext cx="183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anose="020B0606020202030204" pitchFamily="34" charset="0"/>
              </a:rPr>
              <a:t>Atlas en ligne</a:t>
            </a:r>
            <a:r>
              <a:rPr lang="fr-FR" i="1" dirty="0">
                <a:latin typeface="Arial Narrow" panose="020B0606020202030204" pitchFamily="34" charset="0"/>
              </a:rPr>
              <a:t>, </a:t>
            </a:r>
            <a:r>
              <a:rPr lang="fr-FR" i="1" dirty="0" err="1">
                <a:latin typeface="Arial Narrow" panose="020B0606020202030204" pitchFamily="34" charset="0"/>
              </a:rPr>
              <a:t>Destatis</a:t>
            </a:r>
            <a:r>
              <a:rPr lang="fr-FR" i="1" dirty="0">
                <a:latin typeface="Arial Narrow" panose="020B0606020202030204" pitchFamily="34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2701182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" descr="schaubl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285876"/>
            <a:ext cx="6072188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ZoneTexte 2"/>
          <p:cNvSpPr txBox="1">
            <a:spLocks noChangeArrowheads="1"/>
          </p:cNvSpPr>
          <p:nvPr/>
        </p:nvSpPr>
        <p:spPr bwMode="auto">
          <a:xfrm>
            <a:off x="2667001" y="5715000"/>
            <a:ext cx="6786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latin typeface="Arial Narrow" panose="020B0606020202030204" pitchFamily="34" charset="0"/>
              </a:rPr>
              <a:t>Wolfgang </a:t>
            </a:r>
            <a:r>
              <a:rPr lang="fr-FR" sz="2000" dirty="0" err="1">
                <a:latin typeface="Arial Narrow" panose="020B0606020202030204" pitchFamily="34" charset="0"/>
              </a:rPr>
              <a:t>Schaüble</a:t>
            </a:r>
            <a:r>
              <a:rPr lang="fr-FR" sz="2000" dirty="0">
                <a:latin typeface="Arial Narrow" panose="020B0606020202030204" pitchFamily="34" charset="0"/>
              </a:rPr>
              <a:t> à la tribune lors du débat sur la capitale le 20 juin 1991 à Bonn</a:t>
            </a:r>
          </a:p>
        </p:txBody>
      </p:sp>
      <p:sp>
        <p:nvSpPr>
          <p:cNvPr id="3076" name="ZoneTexte 3"/>
          <p:cNvSpPr txBox="1">
            <a:spLocks noChangeArrowheads="1"/>
          </p:cNvSpPr>
          <p:nvPr/>
        </p:nvSpPr>
        <p:spPr bwMode="auto">
          <a:xfrm>
            <a:off x="7239001" y="6429376"/>
            <a:ext cx="32861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dirty="0">
                <a:latin typeface="Arial Narrow" panose="020B0606020202030204" pitchFamily="34" charset="0"/>
              </a:rPr>
              <a:t>© </a:t>
            </a:r>
            <a:r>
              <a:rPr lang="fr-FR" sz="1200" i="1" dirty="0" err="1">
                <a:latin typeface="Arial Narrow" panose="020B0606020202030204" pitchFamily="34" charset="0"/>
              </a:rPr>
              <a:t>German</a:t>
            </a:r>
            <a:r>
              <a:rPr lang="fr-FR" sz="1200" i="1" dirty="0">
                <a:latin typeface="Arial Narrow" panose="020B0606020202030204" pitchFamily="34" charset="0"/>
              </a:rPr>
              <a:t> </a:t>
            </a:r>
            <a:r>
              <a:rPr lang="fr-FR" sz="1200" i="1" dirty="0" err="1">
                <a:latin typeface="Arial Narrow" panose="020B0606020202030204" pitchFamily="34" charset="0"/>
              </a:rPr>
              <a:t>Historical</a:t>
            </a:r>
            <a:r>
              <a:rPr lang="fr-FR" sz="1200" i="1" dirty="0">
                <a:latin typeface="Arial Narrow" panose="020B0606020202030204" pitchFamily="34" charset="0"/>
              </a:rPr>
              <a:t> Museum, Berlin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66939" y="2643188"/>
            <a:ext cx="1285875" cy="1200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600" dirty="0">
                <a:solidFill>
                  <a:schemeClr val="bg1"/>
                </a:solidFill>
              </a:rPr>
              <a:t>Bonn</a:t>
            </a:r>
          </a:p>
          <a:p>
            <a:pPr algn="ctr">
              <a:defRPr/>
            </a:pPr>
            <a:r>
              <a:rPr lang="fr-FR" sz="3600" dirty="0">
                <a:solidFill>
                  <a:schemeClr val="bg1"/>
                </a:solidFill>
              </a:rPr>
              <a:t>320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596313" y="2714625"/>
            <a:ext cx="1428750" cy="1200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600" dirty="0">
                <a:solidFill>
                  <a:schemeClr val="bg1"/>
                </a:solidFill>
              </a:rPr>
              <a:t>Berlin </a:t>
            </a:r>
          </a:p>
          <a:p>
            <a:pPr algn="ctr">
              <a:defRPr/>
            </a:pPr>
            <a:r>
              <a:rPr lang="fr-FR" sz="3600" dirty="0">
                <a:solidFill>
                  <a:schemeClr val="bg1"/>
                </a:solidFill>
              </a:rPr>
              <a:t>338</a:t>
            </a:r>
          </a:p>
        </p:txBody>
      </p:sp>
    </p:spTree>
    <p:extLst>
      <p:ext uri="{BB962C8B-B14F-4D97-AF65-F5344CB8AC3E}">
        <p14:creationId xmlns:p14="http://schemas.microsoft.com/office/powerpoint/2010/main" val="103093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719" y="2894"/>
            <a:ext cx="9070027" cy="601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CD5D289-1B99-46F9-876A-5617291F251C}"/>
              </a:ext>
            </a:extLst>
          </p:cNvPr>
          <p:cNvSpPr txBox="1"/>
          <p:nvPr/>
        </p:nvSpPr>
        <p:spPr>
          <a:xfrm>
            <a:off x="8976320" y="5436880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anose="020B0606020202030204" pitchFamily="34" charset="0"/>
              </a:rPr>
              <a:t>Atlas en ligne</a:t>
            </a:r>
            <a:r>
              <a:rPr lang="fr-FR" i="1" dirty="0">
                <a:latin typeface="Arial Narrow" panose="020B0606020202030204" pitchFamily="34" charset="0"/>
              </a:rPr>
              <a:t>, </a:t>
            </a:r>
            <a:r>
              <a:rPr lang="fr-FR" i="1" dirty="0" err="1">
                <a:latin typeface="Arial Narrow" panose="020B0606020202030204" pitchFamily="34" charset="0"/>
              </a:rPr>
              <a:t>Destatis</a:t>
            </a:r>
            <a:r>
              <a:rPr lang="fr-FR" i="1" dirty="0">
                <a:latin typeface="Arial Narrow" panose="020B0606020202030204" pitchFamily="34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4780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/>
          </p:nvPr>
        </p:nvGraphicFramePr>
        <p:xfrm>
          <a:off x="2738438" y="561975"/>
          <a:ext cx="6715125" cy="573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7186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>
            <a:graphicFrameLocks/>
          </p:cNvGraphicFramePr>
          <p:nvPr>
            <p:extLst/>
          </p:nvPr>
        </p:nvGraphicFramePr>
        <p:xfrm>
          <a:off x="2747963" y="566738"/>
          <a:ext cx="6696074" cy="572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9166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>
            <a:graphicFrameLocks/>
          </p:cNvGraphicFramePr>
          <p:nvPr>
            <p:extLst/>
          </p:nvPr>
        </p:nvGraphicFramePr>
        <p:xfrm>
          <a:off x="2747963" y="566738"/>
          <a:ext cx="6696074" cy="572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5142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2927648" y="1124744"/>
          <a:ext cx="4536000" cy="452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Narrow" panose="020B0606020202030204" pitchFamily="34" charset="0"/>
                        </a:rPr>
                        <a:t>Situation</a:t>
                      </a:r>
                    </a:p>
                    <a:p>
                      <a:pPr algn="ctr"/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Narrow" panose="020B0606020202030204" pitchFamily="34" charset="0"/>
                        </a:rPr>
                        <a:t>AFD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Narrow" panose="020B0606020202030204" pitchFamily="34" charset="0"/>
                        </a:rPr>
                        <a:t>Verts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 Narrow" panose="020B0606020202030204" pitchFamily="34" charset="0"/>
                        </a:rPr>
                        <a:t>Berlin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 Narrow" panose="020B0606020202030204" pitchFamily="34" charset="0"/>
                        </a:rPr>
                        <a:t>Métropolitaine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Narrow" panose="020B0606020202030204" pitchFamily="34" charset="0"/>
                        </a:rPr>
                        <a:t>9,9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Narrow" panose="020B0606020202030204" pitchFamily="34" charset="0"/>
                        </a:rPr>
                        <a:t>27,8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 Narrow" panose="020B0606020202030204" pitchFamily="34" charset="0"/>
                        </a:rPr>
                        <a:t>Leipzig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 Narrow" panose="020B0606020202030204" pitchFamily="34" charset="0"/>
                        </a:rPr>
                        <a:t>Métropolitaine</a:t>
                      </a:r>
                    </a:p>
                    <a:p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Narrow" panose="020B0606020202030204" pitchFamily="34" charset="0"/>
                        </a:rPr>
                        <a:t>15,5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Narrow" panose="020B0606020202030204" pitchFamily="34" charset="0"/>
                        </a:rPr>
                        <a:t>20,2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 Narrow" panose="020B0606020202030204" pitchFamily="34" charset="0"/>
                        </a:rPr>
                        <a:t>Dresde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 Narrow" panose="020B0606020202030204" pitchFamily="34" charset="0"/>
                        </a:rPr>
                        <a:t>Métropolitaine</a:t>
                      </a:r>
                    </a:p>
                    <a:p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Narrow" panose="020B0606020202030204" pitchFamily="34" charset="0"/>
                        </a:rPr>
                        <a:t>19,8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Narrow" panose="020B0606020202030204" pitchFamily="34" charset="0"/>
                        </a:rPr>
                        <a:t>17,7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 Narrow" panose="020B0606020202030204" pitchFamily="34" charset="0"/>
                        </a:rPr>
                        <a:t>Chemnitz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 Narrow" panose="020B0606020202030204" pitchFamily="34" charset="0"/>
                        </a:rPr>
                        <a:t>Intermédiaire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Narrow" panose="020B0606020202030204" pitchFamily="34" charset="0"/>
                        </a:rPr>
                        <a:t>23,5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Narrow" panose="020B0606020202030204" pitchFamily="34" charset="0"/>
                        </a:rPr>
                        <a:t>11,2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 Narrow" panose="020B0606020202030204" pitchFamily="34" charset="0"/>
                        </a:rPr>
                        <a:t>Zwickau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 Narrow" panose="020B0606020202030204" pitchFamily="34" charset="0"/>
                        </a:rPr>
                        <a:t>Intermédiaire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Narrow" panose="020B0606020202030204" pitchFamily="34" charset="0"/>
                        </a:rPr>
                        <a:t>24,1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Narrow" panose="020B0606020202030204" pitchFamily="34" charset="0"/>
                        </a:rPr>
                        <a:t>5,7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 Narrow" panose="020B0606020202030204" pitchFamily="34" charset="0"/>
                        </a:rPr>
                        <a:t>Bautzen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 Narrow" panose="020B0606020202030204" pitchFamily="34" charset="0"/>
                        </a:rPr>
                        <a:t>Rural plus</a:t>
                      </a:r>
                      <a:r>
                        <a:rPr lang="fr-FR" sz="1400" baseline="0" dirty="0">
                          <a:latin typeface="Arial Narrow" panose="020B0606020202030204" pitchFamily="34" charset="0"/>
                        </a:rPr>
                        <a:t> isolé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Narrow" panose="020B0606020202030204" pitchFamily="34" charset="0"/>
                        </a:rPr>
                        <a:t>32,1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 Narrow" panose="020B0606020202030204" pitchFamily="34" charset="0"/>
                        </a:rPr>
                        <a:t>Görlitz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 Narrow" panose="020B0606020202030204" pitchFamily="34" charset="0"/>
                        </a:rPr>
                        <a:t>Rural plus</a:t>
                      </a:r>
                      <a:r>
                        <a:rPr lang="fr-FR" sz="1400" baseline="0" dirty="0">
                          <a:latin typeface="Arial Narrow" panose="020B0606020202030204" pitchFamily="34" charset="0"/>
                        </a:rPr>
                        <a:t> isolé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Narrow" panose="020B0606020202030204" pitchFamily="34" charset="0"/>
                        </a:rPr>
                        <a:t>32,4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Narrow" panose="020B0606020202030204" pitchFamily="34" charset="0"/>
                        </a:rPr>
                        <a:t>6,3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 Narrow" panose="020B0606020202030204" pitchFamily="34" charset="0"/>
                        </a:rPr>
                        <a:t>Mayence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 Narrow" panose="020B0606020202030204" pitchFamily="34" charset="0"/>
                        </a:rPr>
                        <a:t>Métropolitaine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Narrow" panose="020B0606020202030204" pitchFamily="34" charset="0"/>
                        </a:rPr>
                        <a:t>5,9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Narrow" panose="020B0606020202030204" pitchFamily="34" charset="0"/>
                        </a:rPr>
                        <a:t>29,1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 Narrow" panose="020B0606020202030204" pitchFamily="34" charset="0"/>
                        </a:rPr>
                        <a:t>Coblence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 Narrow" panose="020B0606020202030204" pitchFamily="34" charset="0"/>
                        </a:rPr>
                        <a:t>Intermédiaire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Narrow" panose="020B0606020202030204" pitchFamily="34" charset="0"/>
                        </a:rPr>
                        <a:t>7,4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 Narrow" panose="020B0606020202030204" pitchFamily="34" charset="0"/>
                        </a:rPr>
                        <a:t>Pirmasens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 Narrow" panose="020B0606020202030204" pitchFamily="34" charset="0"/>
                        </a:rPr>
                        <a:t>Rural plus</a:t>
                      </a:r>
                      <a:r>
                        <a:rPr lang="fr-FR" sz="1400" baseline="0" dirty="0">
                          <a:latin typeface="Arial Narrow" panose="020B0606020202030204" pitchFamily="34" charset="0"/>
                        </a:rPr>
                        <a:t> isolé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Narrow" panose="020B0606020202030204" pitchFamily="34" charset="0"/>
                        </a:rPr>
                        <a:t>14,9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Narrow" panose="020B0606020202030204" pitchFamily="34" charset="0"/>
                        </a:rPr>
                        <a:t>9,4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4" name="Connecteur droit 3"/>
          <p:cNvCxnSpPr/>
          <p:nvPr/>
        </p:nvCxnSpPr>
        <p:spPr>
          <a:xfrm>
            <a:off x="2855640" y="2204864"/>
            <a:ext cx="0" cy="21602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32895" y="2884295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Arial Narrow" panose="020B0606020202030204" pitchFamily="34" charset="0"/>
              </a:rPr>
              <a:t>Saxe (est)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855640" y="4653880"/>
            <a:ext cx="0" cy="8633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596878" y="4563578"/>
            <a:ext cx="10811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Narrow" panose="020B0606020202030204" pitchFamily="34" charset="0"/>
              </a:rPr>
              <a:t>Rhénanie-Palatinat (ouest)</a:t>
            </a:r>
          </a:p>
        </p:txBody>
      </p:sp>
      <p:pic>
        <p:nvPicPr>
          <p:cNvPr id="16386" name="Picture 2" descr="https://images-na.ssl-images-amazon.com/images/I/51WCKo9H6J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2747731"/>
            <a:ext cx="2699792" cy="410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88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980729"/>
            <a:ext cx="63001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91545" y="5945435"/>
            <a:ext cx="8251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Vote le 20 juin 1991 lors du débat de la capitale par les députés élus sur circonscription (1</a:t>
            </a:r>
            <a:r>
              <a:rPr lang="fr-FR" baseline="30000" dirty="0">
                <a:latin typeface="Arial Narrow" panose="020B0606020202030204" pitchFamily="34" charset="0"/>
              </a:rPr>
              <a:t>e</a:t>
            </a:r>
            <a:r>
              <a:rPr lang="fr-FR" dirty="0">
                <a:latin typeface="Arial Narrow" panose="020B0606020202030204" pitchFamily="34" charset="0"/>
              </a:rPr>
              <a:t> voix)</a:t>
            </a:r>
          </a:p>
        </p:txBody>
      </p:sp>
    </p:spTree>
    <p:extLst>
      <p:ext uri="{BB962C8B-B14F-4D97-AF65-F5344CB8AC3E}">
        <p14:creationId xmlns:p14="http://schemas.microsoft.com/office/powerpoint/2010/main" val="68424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91544" y="332657"/>
            <a:ext cx="6491644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960097" y="764705"/>
            <a:ext cx="33552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Vote le 20 juin 1991 lors du débat de la capitale par l’ensemble des députés au Bundestag</a:t>
            </a:r>
          </a:p>
          <a:p>
            <a:endParaRPr lang="fr-FR" dirty="0">
              <a:latin typeface="Arial Narrow" panose="020B0606020202030204" pitchFamily="34" charset="0"/>
            </a:endParaRPr>
          </a:p>
          <a:p>
            <a:endParaRPr lang="fr-FR" dirty="0">
              <a:latin typeface="Arial Narrow" panose="020B0606020202030204" pitchFamily="34" charset="0"/>
            </a:endParaRPr>
          </a:p>
          <a:p>
            <a:endParaRPr lang="fr-FR" dirty="0">
              <a:latin typeface="Arial Narrow" panose="020B0606020202030204" pitchFamily="34" charset="0"/>
            </a:endParaRPr>
          </a:p>
          <a:p>
            <a:pPr algn="r"/>
            <a:r>
              <a:rPr lang="fr-FR" sz="1400" i="1" dirty="0">
                <a:latin typeface="Arial Narrow" panose="020B0606020202030204" pitchFamily="34" charset="0"/>
              </a:rPr>
              <a:t>Laporte et </a:t>
            </a:r>
            <a:r>
              <a:rPr lang="fr-FR" sz="1400" i="1" dirty="0" err="1">
                <a:latin typeface="Arial Narrow" panose="020B0606020202030204" pitchFamily="34" charset="0"/>
              </a:rPr>
              <a:t>Djament</a:t>
            </a:r>
            <a:r>
              <a:rPr lang="fr-FR" sz="1400" i="1" dirty="0">
                <a:latin typeface="Arial Narrow" panose="020B0606020202030204" pitchFamily="34" charset="0"/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150900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63552" y="836712"/>
            <a:ext cx="795390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1D2EC59-21D2-4BF0-8751-0C0ACDBD742F}"/>
              </a:ext>
            </a:extLst>
          </p:cNvPr>
          <p:cNvSpPr txBox="1"/>
          <p:nvPr/>
        </p:nvSpPr>
        <p:spPr>
          <a:xfrm>
            <a:off x="3179676" y="593998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anose="020B0606020202030204" pitchFamily="34" charset="0"/>
              </a:rPr>
              <a:t>Atlas en ligne</a:t>
            </a:r>
            <a:r>
              <a:rPr lang="fr-FR" i="1" dirty="0">
                <a:latin typeface="Arial Narrow" panose="020B0606020202030204" pitchFamily="34" charset="0"/>
              </a:rPr>
              <a:t>, </a:t>
            </a:r>
            <a:r>
              <a:rPr lang="fr-FR" i="1" dirty="0" err="1">
                <a:latin typeface="Arial Narrow" panose="020B0606020202030204" pitchFamily="34" charset="0"/>
              </a:rPr>
              <a:t>Destatis</a:t>
            </a:r>
            <a:r>
              <a:rPr lang="fr-FR" i="1" dirty="0">
                <a:latin typeface="Arial Narrow" panose="020B0606020202030204" pitchFamily="34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45652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-genesis.destatis.de/gis/cgi-bin/mapserv?LAYERS=StBA-Kartenebenen&amp;MAP=%2Fhome%2Ffgs%2Fgis%2Fgisdocs%2Ftmp%2FGUEST_8942380397078.map&amp;FORMAT=image%2Fpng&amp;SERVICE=WMS&amp;VERSION=1.1.1&amp;REQUEST=GetMap&amp;STYLES=&amp;EXCEPTIONS=application%2Fvnd.ogc.se_inimage&amp;SRS=EPSG%3A3034&amp;_OLSALT=0.6717928596848064&amp;BBOX=3074523.2852725,2063849.2162766,4992970.1566179,3364466.6963986&amp;WIDTH=1993&amp;HEIGHT=135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9696" y="1"/>
            <a:ext cx="5412328" cy="685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7F7ED5A-3052-4DC6-8C42-4277AF67C074}"/>
              </a:ext>
            </a:extLst>
          </p:cNvPr>
          <p:cNvSpPr txBox="1"/>
          <p:nvPr/>
        </p:nvSpPr>
        <p:spPr>
          <a:xfrm>
            <a:off x="8832304" y="5877273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anose="020B0606020202030204" pitchFamily="34" charset="0"/>
              </a:rPr>
              <a:t>Atlas en ligne</a:t>
            </a:r>
            <a:r>
              <a:rPr lang="fr-FR" i="1" dirty="0">
                <a:latin typeface="Arial Narrow" panose="020B0606020202030204" pitchFamily="34" charset="0"/>
              </a:rPr>
              <a:t>, </a:t>
            </a:r>
            <a:r>
              <a:rPr lang="fr-FR" i="1" dirty="0" err="1">
                <a:latin typeface="Arial Narrow" panose="020B0606020202030204" pitchFamily="34" charset="0"/>
              </a:rPr>
              <a:t>Destatis</a:t>
            </a:r>
            <a:r>
              <a:rPr lang="fr-FR" i="1" dirty="0">
                <a:latin typeface="Arial Narrow" panose="020B0606020202030204" pitchFamily="34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399414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5379" y="27020"/>
            <a:ext cx="9112621" cy="647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B05110C-53F1-4D85-AF31-571B488207D8}"/>
              </a:ext>
            </a:extLst>
          </p:cNvPr>
          <p:cNvSpPr txBox="1"/>
          <p:nvPr/>
        </p:nvSpPr>
        <p:spPr>
          <a:xfrm>
            <a:off x="8832304" y="5661249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anose="020B0606020202030204" pitchFamily="34" charset="0"/>
              </a:rPr>
              <a:t>Atlas en ligne</a:t>
            </a:r>
            <a:r>
              <a:rPr lang="fr-FR" i="1" dirty="0">
                <a:latin typeface="Arial Narrow" panose="020B0606020202030204" pitchFamily="34" charset="0"/>
              </a:rPr>
              <a:t>, </a:t>
            </a:r>
            <a:r>
              <a:rPr lang="fr-FR" i="1" dirty="0" err="1">
                <a:latin typeface="Arial Narrow" panose="020B0606020202030204" pitchFamily="34" charset="0"/>
              </a:rPr>
              <a:t>Destatis</a:t>
            </a:r>
            <a:r>
              <a:rPr lang="fr-FR" i="1" dirty="0">
                <a:latin typeface="Arial Narrow" panose="020B0606020202030204" pitchFamily="34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29134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75520" y="25410"/>
            <a:ext cx="8640960" cy="601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04C5F43-6F0D-427A-958F-AF2EA929C427}"/>
              </a:ext>
            </a:extLst>
          </p:cNvPr>
          <p:cNvSpPr txBox="1"/>
          <p:nvPr/>
        </p:nvSpPr>
        <p:spPr>
          <a:xfrm>
            <a:off x="3179676" y="593998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>
                <a:latin typeface="Arial Narrow" panose="020B0606020202030204" pitchFamily="34" charset="0"/>
              </a:rPr>
              <a:t>Bundesagentur</a:t>
            </a:r>
            <a:r>
              <a:rPr lang="fr-FR" i="1" dirty="0">
                <a:latin typeface="Arial Narrow" panose="020B0606020202030204" pitchFamily="34" charset="0"/>
              </a:rPr>
              <a:t> </a:t>
            </a:r>
            <a:r>
              <a:rPr lang="fr-FR" i="1" dirty="0" err="1">
                <a:latin typeface="Arial Narrow" panose="020B0606020202030204" pitchFamily="34" charset="0"/>
              </a:rPr>
              <a:t>für</a:t>
            </a:r>
            <a:r>
              <a:rPr lang="fr-FR" i="1" dirty="0">
                <a:latin typeface="Arial Narrow" panose="020B0606020202030204" pitchFamily="34" charset="0"/>
              </a:rPr>
              <a:t> </a:t>
            </a:r>
            <a:r>
              <a:rPr lang="fr-FR" i="1" dirty="0" err="1">
                <a:latin typeface="Arial Narrow" panose="020B0606020202030204" pitchFamily="34" charset="0"/>
              </a:rPr>
              <a:t>Arbeit</a:t>
            </a:r>
            <a:r>
              <a:rPr lang="fr-FR" i="1" dirty="0">
                <a:latin typeface="Arial Narrow" panose="020B0606020202030204" pitchFamily="34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2767830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7608" y="179122"/>
            <a:ext cx="6987228" cy="66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575721" y="3483651"/>
            <a:ext cx="6944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4,8 %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419700" y="2636912"/>
            <a:ext cx="6415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6,8%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256241" y="3313609"/>
            <a:ext cx="106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Chômage</a:t>
            </a:r>
          </a:p>
        </p:txBody>
      </p:sp>
    </p:spTree>
    <p:extLst>
      <p:ext uri="{BB962C8B-B14F-4D97-AF65-F5344CB8AC3E}">
        <p14:creationId xmlns:p14="http://schemas.microsoft.com/office/powerpoint/2010/main" val="12824768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Grand écran</PresentationFormat>
  <Paragraphs>93</Paragraphs>
  <Slides>24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Laporte Antoine</dc:creator>
  <cp:lastModifiedBy>Laporte Antoine</cp:lastModifiedBy>
  <cp:revision>1</cp:revision>
  <dcterms:created xsi:type="dcterms:W3CDTF">2020-04-22T12:39:50Z</dcterms:created>
  <dcterms:modified xsi:type="dcterms:W3CDTF">2020-04-22T12:40:06Z</dcterms:modified>
</cp:coreProperties>
</file>