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369" r:id="rId2"/>
    <p:sldId id="373" r:id="rId3"/>
    <p:sldId id="374" r:id="rId4"/>
    <p:sldId id="380" r:id="rId5"/>
    <p:sldId id="383" r:id="rId6"/>
    <p:sldId id="381" r:id="rId7"/>
    <p:sldId id="411" r:id="rId8"/>
    <p:sldId id="412" r:id="rId9"/>
    <p:sldId id="413" r:id="rId10"/>
    <p:sldId id="382" r:id="rId11"/>
    <p:sldId id="375" r:id="rId12"/>
    <p:sldId id="384" r:id="rId13"/>
    <p:sldId id="385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5E991755-EF6C-499C-88B6-B23249F14650}">
          <p14:sldIdLst>
            <p14:sldId id="369"/>
            <p14:sldId id="373"/>
            <p14:sldId id="374"/>
            <p14:sldId id="380"/>
            <p14:sldId id="383"/>
            <p14:sldId id="381"/>
            <p14:sldId id="411"/>
            <p14:sldId id="412"/>
            <p14:sldId id="413"/>
            <p14:sldId id="382"/>
            <p14:sldId id="375"/>
            <p14:sldId id="384"/>
            <p14:sldId id="3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5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731" autoAdjust="0"/>
  </p:normalViewPr>
  <p:slideViewPr>
    <p:cSldViewPr>
      <p:cViewPr varScale="1">
        <p:scale>
          <a:sx n="61" d="100"/>
          <a:sy n="61" d="100"/>
        </p:scale>
        <p:origin x="144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E2969-96C7-4153-8C06-4AED53B0597B}" type="datetimeFigureOut">
              <a:rPr lang="fr-FR" smtClean="0"/>
              <a:t>22/04/2020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CD04F2-CCC5-40C3-AB68-3E3D6750AE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4084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080-BCE3-44C9-B2E0-576DDA514B5F}" type="datetimeFigureOut">
              <a:rPr lang="fr-FR" smtClean="0"/>
              <a:t>22/04/2020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33989-EA21-4A36-8E24-66FF3C610C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417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080-BCE3-44C9-B2E0-576DDA514B5F}" type="datetimeFigureOut">
              <a:rPr lang="fr-FR" smtClean="0"/>
              <a:t>22/04/2020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33989-EA21-4A36-8E24-66FF3C610C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6547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080-BCE3-44C9-B2E0-576DDA514B5F}" type="datetimeFigureOut">
              <a:rPr lang="fr-FR" smtClean="0"/>
              <a:t>22/04/2020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33989-EA21-4A36-8E24-66FF3C610C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1867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080-BCE3-44C9-B2E0-576DDA514B5F}" type="datetimeFigureOut">
              <a:rPr lang="fr-FR" smtClean="0"/>
              <a:t>22/04/2020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33989-EA21-4A36-8E24-66FF3C610C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3062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080-BCE3-44C9-B2E0-576DDA514B5F}" type="datetimeFigureOut">
              <a:rPr lang="fr-FR" smtClean="0"/>
              <a:t>22/04/2020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33989-EA21-4A36-8E24-66FF3C610C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080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080-BCE3-44C9-B2E0-576DDA514B5F}" type="datetimeFigureOut">
              <a:rPr lang="fr-FR" smtClean="0"/>
              <a:t>22/04/2020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33989-EA21-4A36-8E24-66FF3C610C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1336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080-BCE3-44C9-B2E0-576DDA514B5F}" type="datetimeFigureOut">
              <a:rPr lang="fr-FR" smtClean="0"/>
              <a:t>22/04/2020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33989-EA21-4A36-8E24-66FF3C610C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892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080-BCE3-44C9-B2E0-576DDA514B5F}" type="datetimeFigureOut">
              <a:rPr lang="fr-FR" smtClean="0"/>
              <a:t>22/04/2020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33989-EA21-4A36-8E24-66FF3C610C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7619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080-BCE3-44C9-B2E0-576DDA514B5F}" type="datetimeFigureOut">
              <a:rPr lang="fr-FR" smtClean="0"/>
              <a:t>22/04/2020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33989-EA21-4A36-8E24-66FF3C610C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4986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080-BCE3-44C9-B2E0-576DDA514B5F}" type="datetimeFigureOut">
              <a:rPr lang="fr-FR" smtClean="0"/>
              <a:t>22/04/2020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33989-EA21-4A36-8E24-66FF3C610C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9351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080-BCE3-44C9-B2E0-576DDA514B5F}" type="datetimeFigureOut">
              <a:rPr lang="fr-FR" smtClean="0"/>
              <a:t>22/04/2020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33989-EA21-4A36-8E24-66FF3C610C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561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86080-BCE3-44C9-B2E0-576DDA514B5F}" type="datetimeFigureOut">
              <a:rPr lang="fr-FR" smtClean="0"/>
              <a:t>22/04/2020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33989-EA21-4A36-8E24-66FF3C610C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591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9600" cy="1440160"/>
          </a:xfrm>
          <a:solidFill>
            <a:schemeClr val="bg1">
              <a:alpha val="69000"/>
            </a:schemeClr>
          </a:solidFill>
        </p:spPr>
        <p:txBody>
          <a:bodyPr>
            <a:noAutofit/>
          </a:bodyPr>
          <a:lstStyle/>
          <a:p>
            <a:pPr lvl="0"/>
            <a:r>
              <a:rPr lang="fr-FR" sz="3200" b="1" dirty="0">
                <a:solidFill>
                  <a:srgbClr val="FE5400"/>
                </a:solidFill>
                <a:latin typeface="Arial Narrow" panose="020B0606020202030204" pitchFamily="34" charset="0"/>
              </a:rPr>
              <a:t>« La musique se joue à Berlin »</a:t>
            </a:r>
            <a:br>
              <a:rPr lang="fr-FR" sz="3200" b="1" dirty="0">
                <a:solidFill>
                  <a:srgbClr val="FE5400"/>
                </a:solidFill>
                <a:latin typeface="Arial Narrow" panose="020B0606020202030204" pitchFamily="34" charset="0"/>
              </a:rPr>
            </a:br>
            <a:r>
              <a:rPr lang="fr-FR" sz="3200" b="1" dirty="0">
                <a:solidFill>
                  <a:srgbClr val="FE5400"/>
                </a:solidFill>
                <a:latin typeface="Arial Narrow" panose="020B0606020202030204" pitchFamily="34" charset="0"/>
              </a:rPr>
              <a:t>Du déplacement des institutions fédérales dans la nouvelle capitale, révélateur de l’effacement des discontinuités est-ouest en Allemagne</a:t>
            </a:r>
            <a:endParaRPr lang="fr-FR" sz="3200" b="1" i="1" dirty="0">
              <a:solidFill>
                <a:srgbClr val="FE54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8078" y="4797152"/>
            <a:ext cx="7488832" cy="1656184"/>
          </a:xfrm>
          <a:solidFill>
            <a:schemeClr val="bg1">
              <a:alpha val="49000"/>
            </a:schemeClr>
          </a:solidFill>
        </p:spPr>
        <p:txBody>
          <a:bodyPr>
            <a:normAutofit/>
          </a:bodyPr>
          <a:lstStyle/>
          <a:p>
            <a:pPr marL="0" indent="0" algn="ctr">
              <a:buClr>
                <a:srgbClr val="FE5400"/>
              </a:buClr>
              <a:buNone/>
            </a:pPr>
            <a:r>
              <a:rPr lang="fr-FR" sz="1800" b="1" dirty="0">
                <a:latin typeface="Arial Narrow" panose="020B0606020202030204" pitchFamily="34" charset="0"/>
              </a:rPr>
              <a:t>1989-2019 : Trente ans après la chute du Mur</a:t>
            </a:r>
          </a:p>
          <a:p>
            <a:pPr marL="0" indent="0" algn="ctr">
              <a:buClr>
                <a:srgbClr val="FE5400"/>
              </a:buClr>
              <a:buNone/>
            </a:pPr>
            <a:r>
              <a:rPr lang="fr-FR" sz="1800" b="1" dirty="0">
                <a:latin typeface="Arial Narrow" panose="020B0606020202030204" pitchFamily="34" charset="0"/>
              </a:rPr>
              <a:t>Lyon, 6-8 novembre 2019</a:t>
            </a:r>
          </a:p>
          <a:p>
            <a:pPr marL="0" indent="0" algn="ctr">
              <a:buClr>
                <a:srgbClr val="FE5400"/>
              </a:buClr>
              <a:buNone/>
            </a:pPr>
            <a:endParaRPr lang="fr-FR" sz="1800" b="1" dirty="0">
              <a:latin typeface="Arial Narrow" panose="020B0606020202030204" pitchFamily="34" charset="0"/>
            </a:endParaRPr>
          </a:p>
          <a:p>
            <a:pPr marL="0" indent="0" algn="ctr">
              <a:buClr>
                <a:srgbClr val="FE5400"/>
              </a:buClr>
              <a:buNone/>
            </a:pPr>
            <a:r>
              <a:rPr lang="fr-FR" sz="1800" b="1" dirty="0">
                <a:latin typeface="Arial Narrow" panose="020B0606020202030204" pitchFamily="34" charset="0"/>
              </a:rPr>
              <a:t>Dr. Antoine Laporte – ENS de Lyon – UMR EVS 5600</a:t>
            </a:r>
          </a:p>
          <a:p>
            <a:pPr marL="0" indent="0" algn="ctr">
              <a:buClr>
                <a:srgbClr val="FE5400"/>
              </a:buClr>
              <a:buNone/>
            </a:pPr>
            <a:endParaRPr lang="fr-FR" sz="18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108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31377"/>
            <a:ext cx="6578383" cy="682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68144" y="1484784"/>
            <a:ext cx="1368152" cy="5373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Lib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188170" y="5733256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Arial Narrow" panose="020B0606020202030204" pitchFamily="34" charset="0"/>
              </a:rPr>
              <a:t>Liberation</a:t>
            </a:r>
            <a:r>
              <a:rPr lang="fr-FR" dirty="0">
                <a:latin typeface="Arial Narrow" panose="020B0606020202030204" pitchFamily="34" charset="0"/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305268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14261"/>
            <a:ext cx="8280920" cy="674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262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upload.wikimedia.org/wikipedia/commons/thumb/c/cd/Karte_btw_afd17z_endg.svg/800px-Karte_btw_afd17z_endg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3713"/>
            <a:ext cx="3672408" cy="491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upload.wikimedia.org/wikipedia/commons/thumb/d/d2/Karte_btw_linke17z_endg.svg/800px-Karte_btw_linke17z_endg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64704"/>
            <a:ext cx="3671667" cy="491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75E4C9E-D705-478B-8B74-29600FBAC409}"/>
              </a:ext>
            </a:extLst>
          </p:cNvPr>
          <p:cNvSpPr txBox="1"/>
          <p:nvPr/>
        </p:nvSpPr>
        <p:spPr>
          <a:xfrm>
            <a:off x="1655676" y="5939988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 Narrow" panose="020B0606020202030204" pitchFamily="34" charset="0"/>
              </a:rPr>
              <a:t>Atlas en ligne</a:t>
            </a:r>
            <a:r>
              <a:rPr lang="fr-FR" i="1" dirty="0">
                <a:latin typeface="Arial Narrow" panose="020B0606020202030204" pitchFamily="34" charset="0"/>
              </a:rPr>
              <a:t>, </a:t>
            </a:r>
            <a:r>
              <a:rPr lang="fr-FR" i="1" dirty="0" err="1">
                <a:latin typeface="Arial Narrow" panose="020B0606020202030204" pitchFamily="34" charset="0"/>
              </a:rPr>
              <a:t>Destatis</a:t>
            </a:r>
            <a:r>
              <a:rPr lang="fr-FR" i="1" dirty="0">
                <a:latin typeface="Arial Narrow" panose="020B0606020202030204" pitchFamily="34" charset="0"/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1250718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005"/>
            <a:ext cx="5334117" cy="6842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C08836E-DC0D-45A2-A581-B3AEBCCACF54}"/>
              </a:ext>
            </a:extLst>
          </p:cNvPr>
          <p:cNvSpPr txBox="1"/>
          <p:nvPr/>
        </p:nvSpPr>
        <p:spPr>
          <a:xfrm>
            <a:off x="-1476672" y="5733256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 Narrow" panose="020B0606020202030204" pitchFamily="34" charset="0"/>
              </a:rPr>
              <a:t>Atlas en ligne</a:t>
            </a:r>
            <a:r>
              <a:rPr lang="fr-FR" i="1" dirty="0">
                <a:latin typeface="Arial Narrow" panose="020B0606020202030204" pitchFamily="34" charset="0"/>
              </a:rPr>
              <a:t>, </a:t>
            </a:r>
            <a:r>
              <a:rPr lang="fr-FR" i="1" dirty="0" err="1">
                <a:latin typeface="Arial Narrow" panose="020B0606020202030204" pitchFamily="34" charset="0"/>
              </a:rPr>
              <a:t>Destatis</a:t>
            </a:r>
            <a:r>
              <a:rPr lang="fr-FR" i="1" dirty="0">
                <a:latin typeface="Arial Narrow" panose="020B0606020202030204" pitchFamily="34" charset="0"/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1774349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40228" y="-1"/>
            <a:ext cx="4532551" cy="2105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92323" y="34159"/>
            <a:ext cx="4747120" cy="319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02957" y="3823433"/>
            <a:ext cx="475702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40228" y="2105755"/>
            <a:ext cx="4522069" cy="475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932040" y="3234084"/>
            <a:ext cx="336021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 Narrow" panose="020B0606020202030204" pitchFamily="34" charset="0"/>
              </a:rPr>
              <a:t>Berlin, quartier gouvernemental, 2015</a:t>
            </a:r>
          </a:p>
          <a:p>
            <a:r>
              <a:rPr lang="fr-FR" sz="1400" dirty="0">
                <a:latin typeface="Arial Narrow" panose="020B0606020202030204" pitchFamily="34" charset="0"/>
              </a:rPr>
              <a:t>Clichés AL</a:t>
            </a:r>
          </a:p>
          <a:p>
            <a:endParaRPr lang="fr-FR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034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94" y="309335"/>
            <a:ext cx="9123606" cy="54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AE30989-102C-4FE9-8F3B-345155C4AC37}"/>
              </a:ext>
            </a:extLst>
          </p:cNvPr>
          <p:cNvSpPr txBox="1"/>
          <p:nvPr/>
        </p:nvSpPr>
        <p:spPr>
          <a:xfrm>
            <a:off x="0" y="5741062"/>
            <a:ext cx="4081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 Narrow" panose="020B0606020202030204" pitchFamily="34" charset="0"/>
              </a:rPr>
              <a:t>Représentation du </a:t>
            </a:r>
            <a:r>
              <a:rPr lang="fr-FR" i="1" dirty="0">
                <a:latin typeface="Arial Narrow" panose="020B0606020202030204" pitchFamily="34" charset="0"/>
              </a:rPr>
              <a:t>Land </a:t>
            </a:r>
            <a:r>
              <a:rPr lang="fr-FR" dirty="0">
                <a:latin typeface="Arial Narrow" panose="020B0606020202030204" pitchFamily="34" charset="0"/>
              </a:rPr>
              <a:t>de Basse-Saxe, 2015</a:t>
            </a:r>
          </a:p>
          <a:p>
            <a:r>
              <a:rPr lang="fr-FR" sz="1400" dirty="0">
                <a:latin typeface="Arial Narrow" panose="020B0606020202030204" pitchFamily="34" charset="0"/>
              </a:rPr>
              <a:t>Clichés AL</a:t>
            </a:r>
          </a:p>
        </p:txBody>
      </p:sp>
    </p:spTree>
    <p:extLst>
      <p:ext uri="{BB962C8B-B14F-4D97-AF65-F5344CB8AC3E}">
        <p14:creationId xmlns:p14="http://schemas.microsoft.com/office/powerpoint/2010/main" val="184193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62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4AF30E4-B941-486D-AE91-EB6C991142B9}"/>
              </a:ext>
            </a:extLst>
          </p:cNvPr>
          <p:cNvSpPr txBox="1"/>
          <p:nvPr/>
        </p:nvSpPr>
        <p:spPr>
          <a:xfrm>
            <a:off x="179512" y="6021288"/>
            <a:ext cx="552747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Arial Narrow" panose="020B0606020202030204" pitchFamily="34" charset="0"/>
              </a:rPr>
              <a:t>Bâtiments du Bundestag et bureaux de l’ONU, à Bonn, en 2008</a:t>
            </a:r>
          </a:p>
          <a:p>
            <a:r>
              <a:rPr lang="fr-FR" sz="1400" dirty="0">
                <a:latin typeface="Arial Narrow" panose="020B0606020202030204" pitchFamily="34" charset="0"/>
              </a:rPr>
              <a:t>Clichés AL</a:t>
            </a:r>
            <a:endParaRPr lang="fr-FR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385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67"/>
            <a:ext cx="9114311" cy="683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7FA12ED-A46D-4B68-9845-3BEFD94713CC}"/>
              </a:ext>
            </a:extLst>
          </p:cNvPr>
          <p:cNvSpPr txBox="1"/>
          <p:nvPr/>
        </p:nvSpPr>
        <p:spPr>
          <a:xfrm>
            <a:off x="179512" y="6021288"/>
            <a:ext cx="347883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Arial Narrow" panose="020B0606020202030204" pitchFamily="34" charset="0"/>
              </a:rPr>
              <a:t>Chancellerie fédérale, à Bonn, en 2008</a:t>
            </a:r>
          </a:p>
          <a:p>
            <a:r>
              <a:rPr lang="fr-FR" sz="1400" dirty="0">
                <a:latin typeface="Arial Narrow" panose="020B0606020202030204" pitchFamily="34" charset="0"/>
              </a:rPr>
              <a:t>Clichés AL</a:t>
            </a:r>
            <a:endParaRPr lang="fr-FR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340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877" y="19396"/>
            <a:ext cx="9132123" cy="654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2FFF450-A0B7-473C-B74B-DD78C8E185FB}"/>
              </a:ext>
            </a:extLst>
          </p:cNvPr>
          <p:cNvSpPr txBox="1"/>
          <p:nvPr/>
        </p:nvSpPr>
        <p:spPr>
          <a:xfrm>
            <a:off x="107504" y="6093296"/>
            <a:ext cx="560845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Arial Narrow" panose="020B0606020202030204" pitchFamily="34" charset="0"/>
              </a:rPr>
              <a:t>Capture d’écran du site d’information de la chaîne ARD, en 2019</a:t>
            </a:r>
          </a:p>
          <a:p>
            <a:endParaRPr lang="fr-FR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283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lapor01\Downloads\Fig25berlin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33868" y="548680"/>
            <a:ext cx="987741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655676" y="5939988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latin typeface="Arial Narrow" panose="020B0606020202030204" pitchFamily="34" charset="0"/>
              </a:rPr>
              <a:t>De Bonn à Berlin : le transfert d’une capitale (1990-2010)</a:t>
            </a:r>
            <a:r>
              <a:rPr lang="fr-FR" dirty="0">
                <a:latin typeface="Arial Narrow" panose="020B0606020202030204" pitchFamily="34" charset="0"/>
              </a:rPr>
              <a:t>, AL, 2016</a:t>
            </a:r>
            <a:endParaRPr lang="fr-FR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623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apor01\Downloads\Fig34_qg_superposition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036496" cy="519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195736" y="6031662"/>
            <a:ext cx="490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Superposition des quartiers gouvernementaux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D659B4A-ADDB-4928-9351-9CCF4F7C347F}"/>
              </a:ext>
            </a:extLst>
          </p:cNvPr>
          <p:cNvSpPr txBox="1"/>
          <p:nvPr/>
        </p:nvSpPr>
        <p:spPr>
          <a:xfrm>
            <a:off x="1655676" y="5939988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latin typeface="Arial Narrow" panose="020B0606020202030204" pitchFamily="34" charset="0"/>
              </a:rPr>
              <a:t>De Bonn à Berlin : le transfert d’une capitale (1990-2010)</a:t>
            </a:r>
            <a:r>
              <a:rPr lang="fr-FR" dirty="0">
                <a:latin typeface="Arial Narrow" panose="020B0606020202030204" pitchFamily="34" charset="0"/>
              </a:rPr>
              <a:t>, AL, 2016</a:t>
            </a:r>
            <a:endParaRPr lang="fr-FR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187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apor01\Documents\These\Versions 3\Chapitre 05\organig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46" y="0"/>
            <a:ext cx="6877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64E6AB4-0FE0-4202-86DB-FEC036C3A46F}"/>
              </a:ext>
            </a:extLst>
          </p:cNvPr>
          <p:cNvSpPr txBox="1"/>
          <p:nvPr/>
        </p:nvSpPr>
        <p:spPr>
          <a:xfrm>
            <a:off x="6804248" y="3861048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latin typeface="Arial Narrow" panose="020B0606020202030204" pitchFamily="34" charset="0"/>
              </a:rPr>
              <a:t>De Bonn à Berlin : le transfert d’une capitale (1990-2010)</a:t>
            </a:r>
            <a:r>
              <a:rPr lang="fr-FR" dirty="0">
                <a:latin typeface="Arial Narrow" panose="020B0606020202030204" pitchFamily="34" charset="0"/>
              </a:rPr>
              <a:t>, AL, 2016</a:t>
            </a:r>
            <a:endParaRPr lang="fr-FR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15090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7213</TotalTime>
  <Words>174</Words>
  <Application>Microsoft Office PowerPoint</Application>
  <PresentationFormat>Affichage à l'écran (4:3)</PresentationFormat>
  <Paragraphs>22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Arial Narrow</vt:lpstr>
      <vt:lpstr>Calibri</vt:lpstr>
      <vt:lpstr>Thème Office</vt:lpstr>
      <vt:lpstr>« La musique se joue à Berlin » Du déplacement des institutions fédérales dans la nouvelle capitale, révélateur de l’effacement des discontinuités est-ouest en Allemagne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ENS de Lyon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Laporte</dc:creator>
  <cp:lastModifiedBy>Laporte Antoine</cp:lastModifiedBy>
  <cp:revision>207</cp:revision>
  <dcterms:created xsi:type="dcterms:W3CDTF">2016-09-19T14:00:25Z</dcterms:created>
  <dcterms:modified xsi:type="dcterms:W3CDTF">2020-04-22T12:43:41Z</dcterms:modified>
</cp:coreProperties>
</file>