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320" r:id="rId3"/>
    <p:sldId id="259" r:id="rId4"/>
    <p:sldId id="310" r:id="rId5"/>
    <p:sldId id="257" r:id="rId6"/>
    <p:sldId id="319" r:id="rId7"/>
    <p:sldId id="311" r:id="rId8"/>
    <p:sldId id="312" r:id="rId9"/>
    <p:sldId id="313" r:id="rId10"/>
    <p:sldId id="302" r:id="rId11"/>
    <p:sldId id="276" r:id="rId12"/>
    <p:sldId id="315" r:id="rId13"/>
    <p:sldId id="297" r:id="rId14"/>
    <p:sldId id="291" r:id="rId15"/>
    <p:sldId id="317" r:id="rId16"/>
    <p:sldId id="321" r:id="rId17"/>
    <p:sldId id="258" r:id="rId18"/>
    <p:sldId id="314" r:id="rId19"/>
    <p:sldId id="323" r:id="rId20"/>
    <p:sldId id="318" r:id="rId21"/>
    <p:sldId id="307" r:id="rId22"/>
    <p:sldId id="308" r:id="rId23"/>
    <p:sldId id="309" r:id="rId24"/>
    <p:sldId id="260" r:id="rId25"/>
    <p:sldId id="301" r:id="rId26"/>
    <p:sldId id="306"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p:restoredTop sz="94673"/>
  </p:normalViewPr>
  <p:slideViewPr>
    <p:cSldViewPr snapToGrid="0" snapToObjects="1">
      <p:cViewPr>
        <p:scale>
          <a:sx n="73" d="100"/>
          <a:sy n="73" d="100"/>
        </p:scale>
        <p:origin x="-12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D6EEAD5-863E-C343-A64C-9008802B4A2A}" type="datetimeFigureOut">
              <a:rPr lang="fr-FR" smtClean="0"/>
              <a:t>08/12/2020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139698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6EEAD5-863E-C343-A64C-9008802B4A2A}" type="datetimeFigureOut">
              <a:rPr lang="fr-FR" smtClean="0"/>
              <a:t>08/12/2020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232570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6EEAD5-863E-C343-A64C-9008802B4A2A}" type="datetimeFigureOut">
              <a:rPr lang="fr-FR" smtClean="0"/>
              <a:t>08/12/2020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69528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tableau 2"/>
          <p:cNvSpPr>
            <a:spLocks noGrp="1"/>
          </p:cNvSpPr>
          <p:nvPr>
            <p:ph type="tbl" idx="1"/>
          </p:nvPr>
        </p:nvSpPr>
        <p:spPr>
          <a:xfrm>
            <a:off x="457200" y="1600200"/>
            <a:ext cx="8229600" cy="4495800"/>
          </a:xfrm>
        </p:spPr>
        <p:txBody>
          <a:bodyPr/>
          <a:lstStyle/>
          <a:p>
            <a:pPr lvl="0"/>
            <a:endParaRPr lang="fr-FR" noProof="0"/>
          </a:p>
        </p:txBody>
      </p:sp>
      <p:sp>
        <p:nvSpPr>
          <p:cNvPr id="4" name="Espace réservé de la date 3">
            <a:extLst>
              <a:ext uri="{FF2B5EF4-FFF2-40B4-BE49-F238E27FC236}">
                <a16:creationId xmlns="" xmlns:a16="http://schemas.microsoft.com/office/drawing/2014/main" id="{715FAFE1-C20D-2843-AB70-BDDCC0908AA0}"/>
              </a:ext>
            </a:extLst>
          </p:cNvPr>
          <p:cNvSpPr>
            <a:spLocks noGrp="1"/>
          </p:cNvSpPr>
          <p:nvPr>
            <p:ph type="dt" sz="half" idx="10"/>
          </p:nvPr>
        </p:nvSpPr>
        <p:spPr>
          <a:xfrm>
            <a:off x="457200" y="6248400"/>
            <a:ext cx="2133600" cy="457200"/>
          </a:xfrm>
        </p:spPr>
        <p:txBody>
          <a:bodyPr/>
          <a:lstStyle>
            <a:lvl1pPr>
              <a:defRPr/>
            </a:lvl1pPr>
          </a:lstStyle>
          <a:p>
            <a:pPr>
              <a:defRPr/>
            </a:pPr>
            <a:endParaRPr lang="fr-FR"/>
          </a:p>
        </p:txBody>
      </p:sp>
      <p:sp>
        <p:nvSpPr>
          <p:cNvPr id="5" name="Espace réservé du pied de page 4">
            <a:extLst>
              <a:ext uri="{FF2B5EF4-FFF2-40B4-BE49-F238E27FC236}">
                <a16:creationId xmlns="" xmlns:a16="http://schemas.microsoft.com/office/drawing/2014/main" id="{17BAFB5E-910A-0D4E-8F05-89A297C60749}"/>
              </a:ext>
            </a:extLst>
          </p:cNvPr>
          <p:cNvSpPr>
            <a:spLocks noGrp="1"/>
          </p:cNvSpPr>
          <p:nvPr>
            <p:ph type="ftr" sz="quarter" idx="11"/>
          </p:nvPr>
        </p:nvSpPr>
        <p:spPr>
          <a:xfrm>
            <a:off x="3124200" y="6248400"/>
            <a:ext cx="2895600" cy="457200"/>
          </a:xfrm>
        </p:spPr>
        <p:txBody>
          <a:bodyPr/>
          <a:lstStyle>
            <a:lvl1pPr>
              <a:defRPr/>
            </a:lvl1pPr>
          </a:lstStyle>
          <a:p>
            <a:pPr>
              <a:defRPr/>
            </a:pPr>
            <a:endParaRPr lang="fr-FR"/>
          </a:p>
        </p:txBody>
      </p:sp>
      <p:sp>
        <p:nvSpPr>
          <p:cNvPr id="6" name="Espace réservé du numéro de diapositive 5">
            <a:extLst>
              <a:ext uri="{FF2B5EF4-FFF2-40B4-BE49-F238E27FC236}">
                <a16:creationId xmlns="" xmlns:a16="http://schemas.microsoft.com/office/drawing/2014/main" id="{494DF754-4F8E-894D-A0A7-E376234CAA17}"/>
              </a:ext>
            </a:extLst>
          </p:cNvPr>
          <p:cNvSpPr>
            <a:spLocks noGrp="1"/>
          </p:cNvSpPr>
          <p:nvPr>
            <p:ph type="sldNum" sz="quarter" idx="12"/>
          </p:nvPr>
        </p:nvSpPr>
        <p:spPr>
          <a:xfrm>
            <a:off x="6553200" y="6248400"/>
            <a:ext cx="2133600" cy="457200"/>
          </a:xfrm>
        </p:spPr>
        <p:txBody>
          <a:bodyPr/>
          <a:lstStyle>
            <a:lvl1pPr>
              <a:defRPr/>
            </a:lvl1pPr>
          </a:lstStyle>
          <a:p>
            <a:fld id="{E091E827-7013-1C41-A656-401E38214C54}" type="slidenum">
              <a:rPr lang="fr-FR" altLang="fr-FR"/>
              <a:pPr/>
              <a:t>‹N°›</a:t>
            </a:fld>
            <a:endParaRPr lang="fr-FR" altLang="fr-FR"/>
          </a:p>
        </p:txBody>
      </p:sp>
    </p:spTree>
    <p:extLst>
      <p:ext uri="{BB962C8B-B14F-4D97-AF65-F5344CB8AC3E}">
        <p14:creationId xmlns:p14="http://schemas.microsoft.com/office/powerpoint/2010/main" val="382438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6EEAD5-863E-C343-A64C-9008802B4A2A}" type="datetimeFigureOut">
              <a:rPr lang="fr-FR" smtClean="0"/>
              <a:t>08/12/2020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339079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D6EEAD5-863E-C343-A64C-9008802B4A2A}" type="datetimeFigureOut">
              <a:rPr lang="fr-FR" smtClean="0"/>
              <a:t>08/12/2020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244124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D6EEAD5-863E-C343-A64C-9008802B4A2A}" type="datetimeFigureOut">
              <a:rPr lang="fr-FR" smtClean="0"/>
              <a:t>08/12/2020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37299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D6EEAD5-863E-C343-A64C-9008802B4A2A}" type="datetimeFigureOut">
              <a:rPr lang="fr-FR" smtClean="0"/>
              <a:t>08/12/2020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124139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D6EEAD5-863E-C343-A64C-9008802B4A2A}" type="datetimeFigureOut">
              <a:rPr lang="fr-FR" smtClean="0"/>
              <a:t>08/12/2020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414417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6EEAD5-863E-C343-A64C-9008802B4A2A}" type="datetimeFigureOut">
              <a:rPr lang="fr-FR" smtClean="0"/>
              <a:t>08/12/2020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183413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D6EEAD5-863E-C343-A64C-9008802B4A2A}" type="datetimeFigureOut">
              <a:rPr lang="fr-FR" smtClean="0"/>
              <a:t>08/12/2020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193840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D6EEAD5-863E-C343-A64C-9008802B4A2A}" type="datetimeFigureOut">
              <a:rPr lang="fr-FR" smtClean="0"/>
              <a:t>08/12/2020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3FEB5A-2808-3B46-809D-BEC89389D95D}" type="slidenum">
              <a:rPr lang="fr-FR" smtClean="0"/>
              <a:t>‹N°›</a:t>
            </a:fld>
            <a:endParaRPr lang="fr-FR"/>
          </a:p>
        </p:txBody>
      </p:sp>
    </p:spTree>
    <p:extLst>
      <p:ext uri="{BB962C8B-B14F-4D97-AF65-F5344CB8AC3E}">
        <p14:creationId xmlns:p14="http://schemas.microsoft.com/office/powerpoint/2010/main" val="71594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EEAD5-863E-C343-A64C-9008802B4A2A}" type="datetimeFigureOut">
              <a:rPr lang="fr-FR" smtClean="0"/>
              <a:t>08/12/2020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FEB5A-2808-3B46-809D-BEC89389D95D}" type="slidenum">
              <a:rPr lang="fr-FR" smtClean="0"/>
              <a:t>‹N°›</a:t>
            </a:fld>
            <a:endParaRPr lang="fr-FR"/>
          </a:p>
        </p:txBody>
      </p:sp>
    </p:spTree>
    <p:extLst>
      <p:ext uri="{BB962C8B-B14F-4D97-AF65-F5344CB8AC3E}">
        <p14:creationId xmlns:p14="http://schemas.microsoft.com/office/powerpoint/2010/main" val="648462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https://media0.faz.net/ppmedia/aktuell/feuilleton/2847962349/1.372026/default/demonstranten-protestieren-am.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s5.dziennik.pl/pliki/2540000/2540782-czterej-pancerni-i-pies.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s://i.wpimg.pl/O/472x660/i.wp.pl/a/f/komiksomania/wiadomosci_zdjecia/thumb_477x0_kloss.jpg"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s://upload.wikimedia.org/wikipedia/commons/thumb/5/59/Pomaranczowa_alternatywa-dzien_wojska.jpg/220px-Pomaranczowa_alternatywa-dzien_wojska.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https://www.herodote.net/_images/brandt.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a:extLst>
              <a:ext uri="{FF2B5EF4-FFF2-40B4-BE49-F238E27FC236}">
                <a16:creationId xmlns="" xmlns:a16="http://schemas.microsoft.com/office/drawing/2014/main" id="{04D457EC-DB40-9549-9CC1-CBBB5E4BE1D0}"/>
              </a:ext>
            </a:extLst>
          </p:cNvPr>
          <p:cNvSpPr>
            <a:spLocks noGrp="1"/>
          </p:cNvSpPr>
          <p:nvPr>
            <p:ph type="ctrTitle"/>
          </p:nvPr>
        </p:nvSpPr>
        <p:spPr>
          <a:xfrm>
            <a:off x="685800" y="573089"/>
            <a:ext cx="7772400" cy="2855912"/>
          </a:xfrm>
        </p:spPr>
        <p:txBody>
          <a:bodyPr>
            <a:normAutofit/>
          </a:bodyPr>
          <a:lstStyle/>
          <a:p>
            <a:r>
              <a:rPr lang="fr-FR" sz="4000" b="1" dirty="0"/>
              <a:t>Perceptions croisées des Allemands et des Polonais au prisme des fondations politiques</a:t>
            </a:r>
            <a:endParaRPr lang="fr-FR" sz="4000" dirty="0"/>
          </a:p>
        </p:txBody>
      </p:sp>
      <p:sp>
        <p:nvSpPr>
          <p:cNvPr id="13314" name="Sous-titre 2">
            <a:extLst>
              <a:ext uri="{FF2B5EF4-FFF2-40B4-BE49-F238E27FC236}">
                <a16:creationId xmlns="" xmlns:a16="http://schemas.microsoft.com/office/drawing/2014/main" id="{8F1074C5-18EA-C34F-9486-8AC06DB194D8}"/>
              </a:ext>
            </a:extLst>
          </p:cNvPr>
          <p:cNvSpPr>
            <a:spLocks noGrp="1"/>
          </p:cNvSpPr>
          <p:nvPr>
            <p:ph type="subTitle" idx="1"/>
          </p:nvPr>
        </p:nvSpPr>
        <p:spPr>
          <a:xfrm>
            <a:off x="1371600" y="3559175"/>
            <a:ext cx="6523038" cy="1881188"/>
          </a:xfrm>
        </p:spPr>
        <p:txBody>
          <a:bodyPr>
            <a:normAutofit fontScale="92500" lnSpcReduction="20000"/>
          </a:bodyPr>
          <a:lstStyle/>
          <a:p>
            <a:pPr eaLnBrk="1" hangingPunct="1">
              <a:lnSpc>
                <a:spcPct val="80000"/>
              </a:lnSpc>
              <a:buFont typeface="Arial" charset="0"/>
              <a:buNone/>
              <a:defRPr/>
            </a:pPr>
            <a:r>
              <a:rPr lang="fr-FR" sz="2800" b="1" dirty="0">
                <a:solidFill>
                  <a:schemeClr val="tx1"/>
                </a:solidFill>
                <a:ea typeface="ＭＳ Ｐゴシック" charset="0"/>
              </a:rPr>
              <a:t>Dorota Dakowska</a:t>
            </a:r>
          </a:p>
          <a:p>
            <a:pPr eaLnBrk="1" hangingPunct="1">
              <a:lnSpc>
                <a:spcPct val="80000"/>
              </a:lnSpc>
              <a:buFont typeface="Arial" charset="0"/>
              <a:buNone/>
              <a:defRPr/>
            </a:pPr>
            <a:endParaRPr lang="fr-FR" sz="2800" b="1" dirty="0">
              <a:solidFill>
                <a:schemeClr val="tx1"/>
              </a:solidFill>
              <a:ea typeface="ＭＳ Ｐゴシック" charset="0"/>
            </a:endParaRPr>
          </a:p>
          <a:p>
            <a:pPr>
              <a:buFont typeface="Arial" charset="0"/>
              <a:buNone/>
              <a:defRPr/>
            </a:pPr>
            <a:r>
              <a:rPr lang="fr-FR" sz="2800" dirty="0" smtClean="0"/>
              <a:t>Colloque 30 </a:t>
            </a:r>
            <a:r>
              <a:rPr lang="fr-FR" sz="2800" dirty="0"/>
              <a:t>ans de la chute du Mur de Berlin </a:t>
            </a:r>
          </a:p>
          <a:p>
            <a:pPr>
              <a:defRPr/>
            </a:pPr>
            <a:r>
              <a:rPr lang="fr-FR" sz="2800" dirty="0"/>
              <a:t>Université Lyon 2 / CIERA</a:t>
            </a:r>
          </a:p>
          <a:p>
            <a:pPr>
              <a:buFont typeface="Arial" charset="0"/>
              <a:buNone/>
              <a:defRPr/>
            </a:pPr>
            <a:r>
              <a:rPr lang="fr-FR" sz="2800" dirty="0" smtClean="0"/>
              <a:t>7 </a:t>
            </a:r>
            <a:r>
              <a:rPr lang="fr-FR" sz="2800" dirty="0"/>
              <a:t>Novembre 2019</a:t>
            </a:r>
          </a:p>
          <a:p>
            <a:pPr eaLnBrk="1" hangingPunct="1">
              <a:lnSpc>
                <a:spcPct val="80000"/>
              </a:lnSpc>
              <a:buFont typeface="Arial" charset="0"/>
              <a:buNone/>
              <a:defRPr/>
            </a:pPr>
            <a:endParaRPr lang="fr-FR" sz="2800" b="1" dirty="0">
              <a:solidFill>
                <a:schemeClr val="tx1"/>
              </a:solidFill>
              <a:ea typeface="ＭＳ Ｐゴシック" charset="0"/>
            </a:endParaRPr>
          </a:p>
        </p:txBody>
      </p:sp>
      <p:pic>
        <p:nvPicPr>
          <p:cNvPr id="13315" name="Image 3">
            <a:extLst>
              <a:ext uri="{FF2B5EF4-FFF2-40B4-BE49-F238E27FC236}">
                <a16:creationId xmlns="" xmlns:a16="http://schemas.microsoft.com/office/drawing/2014/main" id="{23E80738-916A-C24B-B2FC-3BCE0E7FC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5373688"/>
            <a:ext cx="28702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Image 5" descr="ésultat de recherche d'images pour &quot;logo umr triangle&quot;">
            <a:extLst>
              <a:ext uri="{FF2B5EF4-FFF2-40B4-BE49-F238E27FC236}">
                <a16:creationId xmlns="" xmlns:a16="http://schemas.microsoft.com/office/drawing/2014/main" id="{FAD69B73-4A51-A240-BE48-DB51034A8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4895850"/>
            <a:ext cx="24447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31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C8378101-1FC0-E14E-922F-6CA26573FE8A}"/>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fr-FR" sz="3600" dirty="0">
                <a:ea typeface="+mj-ea"/>
                <a:cs typeface="+mj-cs"/>
              </a:rPr>
              <a:t>Les fondations </a:t>
            </a:r>
            <a:r>
              <a:rPr lang="fr-FR" sz="3600" i="1" dirty="0">
                <a:ea typeface="+mj-ea"/>
                <a:cs typeface="+mj-cs"/>
              </a:rPr>
              <a:t> </a:t>
            </a:r>
            <a:r>
              <a:rPr lang="fr-FR" sz="3600" dirty="0">
                <a:ea typeface="+mj-ea"/>
                <a:cs typeface="+mj-cs"/>
              </a:rPr>
              <a:t>politiques allemandes </a:t>
            </a:r>
            <a:r>
              <a:rPr lang="fr-FR" sz="3600" i="1" dirty="0">
                <a:ea typeface="+mj-ea"/>
                <a:cs typeface="+mj-cs"/>
              </a:rPr>
              <a:t>(</a:t>
            </a:r>
            <a:r>
              <a:rPr lang="fr-FR" sz="3600" i="1" dirty="0" err="1">
                <a:ea typeface="+mj-ea"/>
                <a:cs typeface="+mj-cs"/>
              </a:rPr>
              <a:t>politische</a:t>
            </a:r>
            <a:r>
              <a:rPr lang="fr-FR" sz="3600" i="1" dirty="0">
                <a:ea typeface="+mj-ea"/>
                <a:cs typeface="+mj-cs"/>
              </a:rPr>
              <a:t> </a:t>
            </a:r>
            <a:r>
              <a:rPr lang="fr-FR" sz="3600" i="1" dirty="0" err="1">
                <a:ea typeface="+mj-ea"/>
                <a:cs typeface="+mj-cs"/>
              </a:rPr>
              <a:t>Stiftungen</a:t>
            </a:r>
            <a:r>
              <a:rPr lang="fr-FR" sz="3600" i="1" dirty="0" smtClean="0">
                <a:ea typeface="+mj-ea"/>
                <a:cs typeface="+mj-cs"/>
              </a:rPr>
              <a:t>) </a:t>
            </a:r>
            <a:r>
              <a:rPr lang="fr-FR" sz="3600" dirty="0" smtClean="0">
                <a:ea typeface="+mj-ea"/>
                <a:cs typeface="+mj-cs"/>
              </a:rPr>
              <a:t>et leur implantation en Pologne</a:t>
            </a:r>
            <a:endParaRPr lang="fr-FR" sz="3600" dirty="0">
              <a:ea typeface="+mj-ea"/>
              <a:cs typeface="+mj-cs"/>
            </a:endParaRPr>
          </a:p>
        </p:txBody>
      </p:sp>
      <p:sp>
        <p:nvSpPr>
          <p:cNvPr id="19458" name="Rectangle 3">
            <a:extLst>
              <a:ext uri="{FF2B5EF4-FFF2-40B4-BE49-F238E27FC236}">
                <a16:creationId xmlns="" xmlns:a16="http://schemas.microsoft.com/office/drawing/2014/main" id="{D0258D37-E74D-1D45-80A8-3A8FB7A0C25B}"/>
              </a:ext>
            </a:extLst>
          </p:cNvPr>
          <p:cNvSpPr>
            <a:spLocks noGrp="1" noChangeArrowheads="1"/>
          </p:cNvSpPr>
          <p:nvPr>
            <p:ph idx="1"/>
          </p:nvPr>
        </p:nvSpPr>
        <p:spPr/>
        <p:txBody>
          <a:bodyPr/>
          <a:lstStyle/>
          <a:p>
            <a:pPr eaLnBrk="1" hangingPunct="1">
              <a:lnSpc>
                <a:spcPct val="80000"/>
              </a:lnSpc>
            </a:pPr>
            <a:r>
              <a:rPr lang="fr-FR" altLang="fr-FR" sz="2200" b="1" i="1" dirty="0">
                <a:ea typeface="ＭＳ Ｐゴシック" panose="020B0600070205080204" pitchFamily="34" charset="-128"/>
              </a:rPr>
              <a:t>Friedrich-Ebert-</a:t>
            </a:r>
            <a:r>
              <a:rPr lang="fr-FR" altLang="fr-FR" sz="2200" b="1" i="1" dirty="0" err="1">
                <a:ea typeface="ＭＳ Ｐゴシック" panose="020B0600070205080204" pitchFamily="34" charset="-128"/>
              </a:rPr>
              <a:t>Stiftung</a:t>
            </a:r>
            <a:r>
              <a:rPr lang="fr-FR" altLang="fr-FR" sz="2200" dirty="0">
                <a:ea typeface="ＭＳ Ｐゴシック" panose="020B0600070205080204" pitchFamily="34" charset="-128"/>
              </a:rPr>
              <a:t> – proche du Parti social-démocrate (SPD), créée en 1925, interdite en 1933 et réactivée en 1947 (FES)</a:t>
            </a:r>
            <a:endParaRPr lang="fr-FR" altLang="fr-FR" sz="2200" b="1" i="1" dirty="0">
              <a:ea typeface="ＭＳ Ｐゴシック" panose="020B0600070205080204" pitchFamily="34" charset="-128"/>
            </a:endParaRPr>
          </a:p>
          <a:p>
            <a:pPr eaLnBrk="1" hangingPunct="1">
              <a:lnSpc>
                <a:spcPct val="80000"/>
              </a:lnSpc>
            </a:pPr>
            <a:r>
              <a:rPr lang="fr-FR" altLang="fr-FR" sz="2200" b="1" i="1" dirty="0">
                <a:ea typeface="ＭＳ Ｐゴシック" panose="020B0600070205080204" pitchFamily="34" charset="-128"/>
              </a:rPr>
              <a:t>Konrad-Adenauer-</a:t>
            </a:r>
            <a:r>
              <a:rPr lang="fr-FR" altLang="fr-FR" sz="2200" b="1" i="1" dirty="0" err="1">
                <a:ea typeface="ＭＳ Ｐゴシック" panose="020B0600070205080204" pitchFamily="34" charset="-128"/>
              </a:rPr>
              <a:t>Stiftung</a:t>
            </a:r>
            <a:r>
              <a:rPr lang="fr-FR" altLang="fr-FR" sz="2200" b="1" i="1" dirty="0">
                <a:ea typeface="ＭＳ Ｐゴシック" panose="020B0600070205080204" pitchFamily="34" charset="-128"/>
              </a:rPr>
              <a:t> –</a:t>
            </a:r>
            <a:r>
              <a:rPr lang="fr-FR" altLang="fr-FR" sz="2200" dirty="0">
                <a:ea typeface="ＭＳ Ｐゴシック" panose="020B0600070205080204" pitchFamily="34" charset="-128"/>
              </a:rPr>
              <a:t> proche de l</a:t>
            </a:r>
            <a:r>
              <a:rPr lang="ja-JP" altLang="fr-FR" sz="2200" dirty="0">
                <a:ea typeface="ＭＳ Ｐゴシック" panose="020B0600070205080204" pitchFamily="34" charset="-128"/>
              </a:rPr>
              <a:t>’</a:t>
            </a:r>
            <a:r>
              <a:rPr lang="fr-FR" altLang="ja-JP" sz="2200" dirty="0">
                <a:ea typeface="ＭＳ Ｐゴシック" panose="020B0600070205080204" pitchFamily="34" charset="-128"/>
              </a:rPr>
              <a:t>Union chrétienne-démocrate (CDU), créée en 1964 à partir de deux autres instituts (KAS)</a:t>
            </a:r>
            <a:endParaRPr lang="fr-FR" altLang="ja-JP" sz="2200" b="1" i="1" dirty="0">
              <a:ea typeface="ＭＳ Ｐゴシック" panose="020B0600070205080204" pitchFamily="34" charset="-128"/>
            </a:endParaRPr>
          </a:p>
          <a:p>
            <a:pPr eaLnBrk="1" hangingPunct="1">
              <a:lnSpc>
                <a:spcPct val="80000"/>
              </a:lnSpc>
            </a:pPr>
            <a:r>
              <a:rPr lang="fr-FR" altLang="fr-FR" sz="2200" b="1" i="1" dirty="0">
                <a:ea typeface="ＭＳ Ｐゴシック" panose="020B0600070205080204" pitchFamily="34" charset="-128"/>
              </a:rPr>
              <a:t>Friedrich-</a:t>
            </a:r>
            <a:r>
              <a:rPr lang="fr-FR" altLang="fr-FR" sz="2200" b="1" i="1" dirty="0" err="1">
                <a:ea typeface="ＭＳ Ｐゴシック" panose="020B0600070205080204" pitchFamily="34" charset="-128"/>
              </a:rPr>
              <a:t>Naumann</a:t>
            </a:r>
            <a:r>
              <a:rPr lang="fr-FR" altLang="fr-FR" sz="2200" b="1" i="1" dirty="0">
                <a:ea typeface="ＭＳ Ｐゴシック" panose="020B0600070205080204" pitchFamily="34" charset="-128"/>
              </a:rPr>
              <a:t>-</a:t>
            </a:r>
            <a:r>
              <a:rPr lang="fr-FR" altLang="fr-FR" sz="2200" b="1" i="1" dirty="0" err="1">
                <a:ea typeface="ＭＳ Ｐゴシック" panose="020B0600070205080204" pitchFamily="34" charset="-128"/>
              </a:rPr>
              <a:t>Stiftung</a:t>
            </a:r>
            <a:r>
              <a:rPr lang="fr-FR" altLang="fr-FR" sz="2200" i="1" dirty="0">
                <a:ea typeface="ＭＳ Ｐゴシック" panose="020B0600070205080204" pitchFamily="34" charset="-128"/>
              </a:rPr>
              <a:t> </a:t>
            </a:r>
            <a:r>
              <a:rPr lang="fr-FR" altLang="fr-FR" sz="2200" dirty="0">
                <a:ea typeface="ＭＳ Ｐゴシック" panose="020B0600070205080204" pitchFamily="34" charset="-128"/>
              </a:rPr>
              <a:t>- proche du Parti libéral démocrate (FDP), créée en 1958 (FNS)</a:t>
            </a:r>
            <a:endParaRPr lang="fr-FR" altLang="fr-FR" sz="2200" b="1" i="1" dirty="0">
              <a:ea typeface="ＭＳ Ｐゴシック" panose="020B0600070205080204" pitchFamily="34" charset="-128"/>
            </a:endParaRPr>
          </a:p>
          <a:p>
            <a:pPr eaLnBrk="1" hangingPunct="1">
              <a:lnSpc>
                <a:spcPct val="80000"/>
              </a:lnSpc>
            </a:pPr>
            <a:r>
              <a:rPr lang="fr-FR" altLang="fr-FR" sz="2200" b="1" i="1" dirty="0" err="1">
                <a:ea typeface="ＭＳ Ｐゴシック" panose="020B0600070205080204" pitchFamily="34" charset="-128"/>
              </a:rPr>
              <a:t>Hanns</a:t>
            </a:r>
            <a:r>
              <a:rPr lang="fr-FR" altLang="fr-FR" sz="2200" b="1" i="1" dirty="0">
                <a:ea typeface="ＭＳ Ｐゴシック" panose="020B0600070205080204" pitchFamily="34" charset="-128"/>
              </a:rPr>
              <a:t>-Seidel-</a:t>
            </a:r>
            <a:r>
              <a:rPr lang="fr-FR" altLang="fr-FR" sz="2200" b="1" i="1" dirty="0" err="1">
                <a:ea typeface="ＭＳ Ｐゴシック" panose="020B0600070205080204" pitchFamily="34" charset="-128"/>
              </a:rPr>
              <a:t>Stiftung</a:t>
            </a:r>
            <a:r>
              <a:rPr lang="fr-FR" altLang="fr-FR" sz="2200" dirty="0">
                <a:ea typeface="ＭＳ Ｐゴシック" panose="020B0600070205080204" pitchFamily="34" charset="-128"/>
              </a:rPr>
              <a:t> - proche de l</a:t>
            </a:r>
            <a:r>
              <a:rPr lang="ja-JP" altLang="fr-FR" sz="2200" dirty="0">
                <a:ea typeface="ＭＳ Ｐゴシック" panose="020B0600070205080204" pitchFamily="34" charset="-128"/>
              </a:rPr>
              <a:t>’</a:t>
            </a:r>
            <a:r>
              <a:rPr lang="fr-FR" altLang="ja-JP" sz="2200" dirty="0">
                <a:ea typeface="ＭＳ Ｐゴシック" panose="020B0600070205080204" pitchFamily="34" charset="-128"/>
              </a:rPr>
              <a:t>Union chrétienne-sociale (CSU, partenaire bavaroise de la CDU), créée en 1967 (HSS)</a:t>
            </a:r>
            <a:endParaRPr lang="fr-FR" altLang="ja-JP" sz="2200" b="1" i="1" dirty="0">
              <a:ea typeface="ＭＳ Ｐゴシック" panose="020B0600070205080204" pitchFamily="34" charset="-128"/>
            </a:endParaRPr>
          </a:p>
          <a:p>
            <a:pPr eaLnBrk="1" hangingPunct="1">
              <a:lnSpc>
                <a:spcPct val="80000"/>
              </a:lnSpc>
            </a:pPr>
            <a:r>
              <a:rPr lang="fr-FR" altLang="fr-FR" sz="2200" b="1" i="1" dirty="0">
                <a:ea typeface="ＭＳ Ｐゴシック" panose="020B0600070205080204" pitchFamily="34" charset="-128"/>
              </a:rPr>
              <a:t>Heinrich-Böll-</a:t>
            </a:r>
            <a:r>
              <a:rPr lang="fr-FR" altLang="fr-FR" sz="2200" b="1" i="1" dirty="0" err="1">
                <a:ea typeface="ＭＳ Ｐゴシック" panose="020B0600070205080204" pitchFamily="34" charset="-128"/>
              </a:rPr>
              <a:t>Stiftung</a:t>
            </a:r>
            <a:r>
              <a:rPr lang="fr-FR" altLang="fr-FR" sz="2200" dirty="0">
                <a:ea typeface="ＭＳ Ｐゴシック" panose="020B0600070205080204" pitchFamily="34" charset="-128"/>
              </a:rPr>
              <a:t> - proche des Verts (</a:t>
            </a:r>
            <a:r>
              <a:rPr lang="fr-FR" altLang="fr-FR" sz="2200" i="1" dirty="0" err="1">
                <a:ea typeface="ＭＳ Ｐゴシック" panose="020B0600070205080204" pitchFamily="34" charset="-128"/>
              </a:rPr>
              <a:t>Bündnis</a:t>
            </a:r>
            <a:r>
              <a:rPr lang="fr-FR" altLang="fr-FR" sz="2200" i="1" dirty="0">
                <a:ea typeface="ＭＳ Ｐゴシック" panose="020B0600070205080204" pitchFamily="34" charset="-128"/>
              </a:rPr>
              <a:t> 90/Die </a:t>
            </a:r>
            <a:r>
              <a:rPr lang="fr-FR" altLang="fr-FR" sz="2200" i="1" dirty="0" err="1">
                <a:ea typeface="ＭＳ Ｐゴシック" panose="020B0600070205080204" pitchFamily="34" charset="-128"/>
              </a:rPr>
              <a:t>Grünen</a:t>
            </a:r>
            <a:r>
              <a:rPr lang="fr-FR" altLang="fr-FR" sz="2200" dirty="0">
                <a:ea typeface="ＭＳ Ｐゴシック" panose="020B0600070205080204" pitchFamily="34" charset="-128"/>
              </a:rPr>
              <a:t>), créée en 1997 à partir de trois organisations financées depuis 1989 (HBS)</a:t>
            </a:r>
            <a:endParaRPr lang="fr-FR" altLang="fr-FR" sz="2200" b="1" i="1" dirty="0">
              <a:ea typeface="ＭＳ Ｐゴシック" panose="020B0600070205080204" pitchFamily="34" charset="-128"/>
            </a:endParaRPr>
          </a:p>
          <a:p>
            <a:pPr eaLnBrk="1" hangingPunct="1">
              <a:lnSpc>
                <a:spcPct val="80000"/>
              </a:lnSpc>
            </a:pPr>
            <a:r>
              <a:rPr lang="fr-FR" altLang="fr-FR" sz="2200" b="1" i="1" dirty="0">
                <a:ea typeface="ＭＳ Ｐゴシック" panose="020B0600070205080204" pitchFamily="34" charset="-128"/>
              </a:rPr>
              <a:t>Rosa-Luxemburg-</a:t>
            </a:r>
            <a:r>
              <a:rPr lang="fr-FR" altLang="fr-FR" sz="2200" b="1" i="1" dirty="0" err="1">
                <a:ea typeface="ＭＳ Ｐゴシック" panose="020B0600070205080204" pitchFamily="34" charset="-128"/>
              </a:rPr>
              <a:t>Stiftung</a:t>
            </a:r>
            <a:r>
              <a:rPr lang="fr-FR" altLang="fr-FR" sz="2200" dirty="0">
                <a:ea typeface="ＭＳ Ｐゴシック" panose="020B0600070205080204" pitchFamily="34" charset="-128"/>
              </a:rPr>
              <a:t> – proche du Parti du Socialisme démocratique (PDS</a:t>
            </a:r>
            <a:r>
              <a:rPr lang="fr-FR" altLang="fr-FR" sz="2200" dirty="0" smtClean="0">
                <a:ea typeface="ＭＳ Ｐゴシック" panose="020B0600070205080204" pitchFamily="34" charset="-128"/>
              </a:rPr>
              <a:t>), puis de </a:t>
            </a:r>
            <a:r>
              <a:rPr lang="fr-FR" altLang="fr-FR" sz="2200" i="1" dirty="0" smtClean="0">
                <a:ea typeface="ＭＳ Ｐゴシック" panose="020B0600070205080204" pitchFamily="34" charset="-128"/>
              </a:rPr>
              <a:t>Die Linke </a:t>
            </a:r>
            <a:r>
              <a:rPr lang="fr-FR" altLang="fr-FR" sz="2200" dirty="0">
                <a:ea typeface="ＭＳ Ｐゴシック" panose="020B0600070205080204" pitchFamily="34" charset="-128"/>
              </a:rPr>
              <a:t>a reçu les premières subventions ministérielles en 1999 (RLS)</a:t>
            </a:r>
          </a:p>
        </p:txBody>
      </p:sp>
    </p:spTree>
    <p:extLst>
      <p:ext uri="{BB962C8B-B14F-4D97-AF65-F5344CB8AC3E}">
        <p14:creationId xmlns:p14="http://schemas.microsoft.com/office/powerpoint/2010/main" val="328149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67194C0-B5C6-DE4B-B6C5-E895FCEC7D4F}"/>
              </a:ext>
            </a:extLst>
          </p:cNvPr>
          <p:cNvSpPr>
            <a:spLocks noGrp="1"/>
          </p:cNvSpPr>
          <p:nvPr>
            <p:ph type="title"/>
          </p:nvPr>
        </p:nvSpPr>
        <p:spPr/>
        <p:txBody>
          <a:bodyPr/>
          <a:lstStyle/>
          <a:p>
            <a:pPr>
              <a:defRPr/>
            </a:pPr>
            <a:r>
              <a:rPr lang="fr-FR" i="1" dirty="0"/>
              <a:t>De la guerre froide…</a:t>
            </a:r>
          </a:p>
        </p:txBody>
      </p:sp>
      <p:sp>
        <p:nvSpPr>
          <p:cNvPr id="28674" name="Espace réservé du contenu 2">
            <a:extLst>
              <a:ext uri="{FF2B5EF4-FFF2-40B4-BE49-F238E27FC236}">
                <a16:creationId xmlns="" xmlns:a16="http://schemas.microsoft.com/office/drawing/2014/main" id="{9E76A335-85B9-4C4B-947E-D4C6BDF96DCD}"/>
              </a:ext>
            </a:extLst>
          </p:cNvPr>
          <p:cNvSpPr>
            <a:spLocks noGrp="1"/>
          </p:cNvSpPr>
          <p:nvPr>
            <p:ph idx="1"/>
          </p:nvPr>
        </p:nvSpPr>
        <p:spPr/>
        <p:txBody>
          <a:bodyPr>
            <a:normAutofit fontScale="92500" lnSpcReduction="20000"/>
          </a:bodyPr>
          <a:lstStyle/>
          <a:p>
            <a:pPr marL="0" indent="0">
              <a:buNone/>
            </a:pPr>
            <a:r>
              <a:rPr lang="fr-FR" altLang="fr-FR" dirty="0">
                <a:ea typeface="ＭＳ Ｐゴシック" panose="020B0600070205080204" pitchFamily="34" charset="-128"/>
              </a:rPr>
              <a:t>« Nous sommes convaincus que nous allons réussir, en formant de jeunes dirigeants africains à la Fondation Friedrich Ebert, d’attirer les syndicalistes africains en République fédérale, à savoir dans le monde libre, pour y être formés, et ainsi contrer les universités de l’amitié des peuples de Moscou, Budapest, Varsovie et Berlin-Est »</a:t>
            </a:r>
            <a:r>
              <a:rPr lang="fr-FR" altLang="fr-FR" baseline="30000" dirty="0">
                <a:ea typeface="ＭＳ Ｐゴシック" panose="020B0600070205080204" pitchFamily="34" charset="-128"/>
              </a:rPr>
              <a:t>1</a:t>
            </a:r>
            <a:r>
              <a:rPr lang="fr-FR" altLang="fr-FR" dirty="0">
                <a:ea typeface="ＭＳ Ｐゴシック" panose="020B0600070205080204" pitchFamily="34" charset="-128"/>
              </a:rPr>
              <a:t>.</a:t>
            </a:r>
          </a:p>
          <a:p>
            <a:endParaRPr lang="fr-FR" altLang="fr-FR" baseline="30000" dirty="0">
              <a:ea typeface="ＭＳ Ｐゴシック" panose="020B0600070205080204" pitchFamily="34" charset="-128"/>
            </a:endParaRPr>
          </a:p>
          <a:p>
            <a:endParaRPr lang="fr-FR" altLang="fr-FR" baseline="30000" dirty="0">
              <a:ea typeface="ＭＳ Ｐゴシック" panose="020B0600070205080204" pitchFamily="34" charset="-128"/>
            </a:endParaRPr>
          </a:p>
          <a:p>
            <a:endParaRPr lang="fr-FR" altLang="fr-FR" sz="2600" baseline="30000" dirty="0">
              <a:ea typeface="ＭＳ Ｐゴシック" panose="020B0600070205080204" pitchFamily="34" charset="-128"/>
            </a:endParaRPr>
          </a:p>
          <a:p>
            <a:pPr marL="0" indent="0">
              <a:buNone/>
            </a:pPr>
            <a:r>
              <a:rPr lang="fr-FR" altLang="fr-FR" sz="2600" baseline="30000" dirty="0">
                <a:ea typeface="ＭＳ Ｐゴシック" panose="020B0600070205080204" pitchFamily="34" charset="-128"/>
              </a:rPr>
              <a:t>1. </a:t>
            </a:r>
            <a:r>
              <a:rPr lang="fr-FR" altLang="fr-FR" sz="2600" dirty="0">
                <a:ea typeface="ＭＳ Ｐゴシック" panose="020B0600070205080204" pitchFamily="34" charset="-128"/>
              </a:rPr>
              <a:t>Archives de la Fondation Ford, PA#60-446, FES, </a:t>
            </a:r>
            <a:r>
              <a:rPr lang="fr-FR" altLang="fr-FR" sz="2600" i="1" dirty="0">
                <a:ea typeface="ＭＳ Ｐゴシック" panose="020B0600070205080204" pitchFamily="34" charset="-128"/>
              </a:rPr>
              <a:t>lettre de G. Grunwald à </a:t>
            </a:r>
            <a:r>
              <a:rPr lang="fr-FR" altLang="fr-FR" sz="2600" i="1" dirty="0" err="1">
                <a:ea typeface="ＭＳ Ｐゴシック" panose="020B0600070205080204" pitchFamily="34" charset="-128"/>
              </a:rPr>
              <a:t>Shepard</a:t>
            </a:r>
            <a:r>
              <a:rPr lang="fr-FR" altLang="fr-FR" sz="2600" i="1" dirty="0">
                <a:ea typeface="ＭＳ Ｐゴシック" panose="020B0600070205080204" pitchFamily="34" charset="-128"/>
              </a:rPr>
              <a:t> Stone, Fondation Ford</a:t>
            </a:r>
            <a:r>
              <a:rPr lang="fr-FR" altLang="fr-FR" sz="2600" dirty="0">
                <a:ea typeface="ＭＳ Ｐゴシック" panose="020B0600070205080204" pitchFamily="34" charset="-128"/>
              </a:rPr>
              <a:t>, 30 novembre 1960.</a:t>
            </a:r>
          </a:p>
          <a:p>
            <a:endParaRPr lang="fr-FR" altLang="fr-FR" dirty="0">
              <a:ea typeface="ＭＳ Ｐゴシック" panose="020B0600070205080204" pitchFamily="34" charset="-128"/>
            </a:endParaRPr>
          </a:p>
        </p:txBody>
      </p:sp>
    </p:spTree>
    <p:extLst>
      <p:ext uri="{BB962C8B-B14F-4D97-AF65-F5344CB8AC3E}">
        <p14:creationId xmlns:p14="http://schemas.microsoft.com/office/powerpoint/2010/main" val="412765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A1E22A1-E8CC-4C46-A7F5-A4857DE762F4}"/>
              </a:ext>
            </a:extLst>
          </p:cNvPr>
          <p:cNvSpPr>
            <a:spLocks noGrp="1"/>
          </p:cNvSpPr>
          <p:nvPr>
            <p:ph type="title"/>
          </p:nvPr>
        </p:nvSpPr>
        <p:spPr/>
        <p:txBody>
          <a:bodyPr/>
          <a:lstStyle/>
          <a:p>
            <a:r>
              <a:rPr lang="mr-IN" i="1" dirty="0" smtClean="0"/>
              <a:t>…</a:t>
            </a:r>
            <a:r>
              <a:rPr lang="fr-FR" i="1" dirty="0" smtClean="0"/>
              <a:t> à </a:t>
            </a:r>
            <a:r>
              <a:rPr lang="fr-FR" i="1" dirty="0"/>
              <a:t>l’Ostpolitik</a:t>
            </a:r>
          </a:p>
        </p:txBody>
      </p:sp>
      <p:sp>
        <p:nvSpPr>
          <p:cNvPr id="3" name="Espace réservé du contenu 2">
            <a:extLst>
              <a:ext uri="{FF2B5EF4-FFF2-40B4-BE49-F238E27FC236}">
                <a16:creationId xmlns="" xmlns:a16="http://schemas.microsoft.com/office/drawing/2014/main" id="{78F958E7-C948-C24A-AAA7-757EE45F3F51}"/>
              </a:ext>
            </a:extLst>
          </p:cNvPr>
          <p:cNvSpPr>
            <a:spLocks noGrp="1"/>
          </p:cNvSpPr>
          <p:nvPr>
            <p:ph idx="1"/>
          </p:nvPr>
        </p:nvSpPr>
        <p:spPr/>
        <p:txBody>
          <a:bodyPr/>
          <a:lstStyle/>
          <a:p>
            <a:pPr marL="0" indent="0">
              <a:buNone/>
            </a:pPr>
            <a:r>
              <a:rPr lang="fr-FR" dirty="0"/>
              <a:t>« On attache à Varsovie une importance particulière à l’intervention de M. </a:t>
            </a:r>
            <a:r>
              <a:rPr lang="fr-FR" dirty="0" err="1"/>
              <a:t>Nau</a:t>
            </a:r>
            <a:r>
              <a:rPr lang="fr-FR" dirty="0"/>
              <a:t>, sachant qu’il est non seulement le président de la Fondation mais qu’il occupe également un poste élevé au Parti social-démocrate. »</a:t>
            </a:r>
          </a:p>
          <a:p>
            <a:pPr marL="0" indent="0">
              <a:buNone/>
            </a:pPr>
            <a:endParaRPr lang="de-DE" dirty="0"/>
          </a:p>
          <a:p>
            <a:pPr marL="0" indent="0">
              <a:buNone/>
            </a:pPr>
            <a:r>
              <a:rPr lang="de-DE" sz="2400" dirty="0"/>
              <a:t>FES, Fonds Klaus-Peter Schneider, 22. </a:t>
            </a:r>
            <a:r>
              <a:rPr lang="fr-FR" sz="2400" dirty="0"/>
              <a:t>11. 1974, Note concernant le voyage en Pologne.</a:t>
            </a:r>
          </a:p>
          <a:p>
            <a:endParaRPr lang="fr-FR" dirty="0"/>
          </a:p>
        </p:txBody>
      </p:sp>
    </p:spTree>
    <p:extLst>
      <p:ext uri="{BB962C8B-B14F-4D97-AF65-F5344CB8AC3E}">
        <p14:creationId xmlns:p14="http://schemas.microsoft.com/office/powerpoint/2010/main" val="263443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3C3A019-8507-204A-AC6D-AF329F0DD9F5}"/>
              </a:ext>
            </a:extLst>
          </p:cNvPr>
          <p:cNvSpPr>
            <a:spLocks noGrp="1"/>
          </p:cNvSpPr>
          <p:nvPr>
            <p:ph type="title"/>
          </p:nvPr>
        </p:nvSpPr>
        <p:spPr/>
        <p:txBody>
          <a:bodyPr wrap="square" numCol="1" anchorCtr="0" compatLnSpc="1">
            <a:prstTxWarp prst="textNoShape">
              <a:avLst/>
            </a:prstTxWarp>
            <a:noAutofit/>
          </a:bodyPr>
          <a:lstStyle/>
          <a:p>
            <a:r>
              <a:rPr lang="fr-FR" altLang="fr-FR" sz="3600" i="1" dirty="0">
                <a:ea typeface="ＭＳ Ｐゴシック" panose="020B0600070205080204" pitchFamily="34" charset="-128"/>
              </a:rPr>
              <a:t>Des </a:t>
            </a:r>
            <a:r>
              <a:rPr lang="fr-FR" altLang="fr-FR" sz="3600" i="1" dirty="0" smtClean="0">
                <a:ea typeface="ＭＳ Ｐゴシック" panose="020B0600070205080204" pitchFamily="34" charset="-128"/>
              </a:rPr>
              <a:t>découvertes mutuelles</a:t>
            </a:r>
            <a:endParaRPr lang="fr-FR" altLang="fr-FR" sz="3600" i="1" dirty="0">
              <a:ea typeface="ＭＳ Ｐゴシック" panose="020B0600070205080204" pitchFamily="34" charset="-128"/>
            </a:endParaRPr>
          </a:p>
        </p:txBody>
      </p:sp>
      <p:sp>
        <p:nvSpPr>
          <p:cNvPr id="38914" name="Espace réservé du contenu 2">
            <a:extLst>
              <a:ext uri="{FF2B5EF4-FFF2-40B4-BE49-F238E27FC236}">
                <a16:creationId xmlns="" xmlns:a16="http://schemas.microsoft.com/office/drawing/2014/main" id="{F7A3A37F-FFF5-9340-9310-A5954D2F4314}"/>
              </a:ext>
            </a:extLst>
          </p:cNvPr>
          <p:cNvSpPr>
            <a:spLocks noGrp="1"/>
          </p:cNvSpPr>
          <p:nvPr>
            <p:ph idx="1"/>
          </p:nvPr>
        </p:nvSpPr>
        <p:spPr/>
        <p:txBody>
          <a:bodyPr>
            <a:normAutofit fontScale="92500" lnSpcReduction="20000"/>
          </a:bodyPr>
          <a:lstStyle/>
          <a:p>
            <a:pPr marL="0" indent="0">
              <a:buFont typeface="Arial" panose="020B0604020202020204" pitchFamily="34" charset="0"/>
              <a:buNone/>
            </a:pPr>
            <a:r>
              <a:rPr lang="fr-FR" altLang="fr-FR" dirty="0">
                <a:ea typeface="ＭＳ Ｐゴシック" panose="020B0600070205080204" pitchFamily="34" charset="-128"/>
              </a:rPr>
              <a:t>« Vous avez critiqué la concentration de la presse en République fédérale et montré que l’éditeur Axel Springer y détient 30% de l’ensemble du tirage des quotidiens. D’accord, mais alors, que diriez-vous </a:t>
            </a:r>
            <a:r>
              <a:rPr lang="fr-FR" altLang="fr-FR" dirty="0" smtClean="0">
                <a:ea typeface="ＭＳ Ｐゴシック" panose="020B0600070205080204" pitchFamily="34" charset="-128"/>
              </a:rPr>
              <a:t>du fait </a:t>
            </a:r>
            <a:r>
              <a:rPr lang="fr-FR" altLang="fr-FR" dirty="0">
                <a:ea typeface="ＭＳ Ｐゴシック" panose="020B0600070205080204" pitchFamily="34" charset="-128"/>
              </a:rPr>
              <a:t>que chez nous, un seul éditeur sort plus de 90% du tirage des quotidiens ? » </a:t>
            </a:r>
          </a:p>
          <a:p>
            <a:pPr marL="0" indent="0">
              <a:buFont typeface="Arial" panose="020B0604020202020204" pitchFamily="34" charset="0"/>
              <a:buNone/>
            </a:pPr>
            <a:endParaRPr lang="fr-FR" altLang="fr-FR" dirty="0">
              <a:ea typeface="ＭＳ Ｐゴシック" panose="020B0600070205080204" pitchFamily="34" charset="-128"/>
            </a:endParaRPr>
          </a:p>
          <a:p>
            <a:pPr marL="0" indent="0">
              <a:buFont typeface="Arial" panose="020B0604020202020204" pitchFamily="34" charset="0"/>
              <a:buNone/>
            </a:pPr>
            <a:r>
              <a:rPr lang="fr-FR" altLang="fr-FR" sz="2000" dirty="0">
                <a:ea typeface="ＭＳ Ｐゴシック" panose="020B0600070205080204" pitchFamily="34" charset="-128"/>
              </a:rPr>
              <a:t>(propos d’un étudiant de l’Université de Varsovie, dans </a:t>
            </a:r>
            <a:r>
              <a:rPr lang="fr-FR" altLang="fr-FR" sz="2000" dirty="0" smtClean="0">
                <a:ea typeface="ＭＳ Ｐゴシック" panose="020B0600070205080204" pitchFamily="34" charset="-128"/>
              </a:rPr>
              <a:t>un amphi, </a:t>
            </a:r>
            <a:r>
              <a:rPr lang="fr-FR" altLang="fr-FR" sz="2000" dirty="0">
                <a:ea typeface="ＭＳ Ｐゴシック" panose="020B0600070205080204" pitchFamily="34" charset="-128"/>
              </a:rPr>
              <a:t>rapportés par un spécialiste des médias ouest-allemand invité par la Fondation </a:t>
            </a:r>
            <a:r>
              <a:rPr lang="fr-FR" altLang="fr-FR" sz="2000" dirty="0" smtClean="0">
                <a:ea typeface="ＭＳ Ｐゴシック" panose="020B0600070205080204" pitchFamily="34" charset="-128"/>
              </a:rPr>
              <a:t>F. Ebert)</a:t>
            </a:r>
            <a:endParaRPr lang="fr-FR" altLang="fr-FR" sz="2000" dirty="0">
              <a:ea typeface="ＭＳ Ｐゴシック" panose="020B0600070205080204" pitchFamily="34" charset="-128"/>
            </a:endParaRPr>
          </a:p>
          <a:p>
            <a:pPr marL="0" indent="0">
              <a:buFont typeface="Arial" panose="020B0604020202020204" pitchFamily="34" charset="0"/>
              <a:buNone/>
            </a:pPr>
            <a:endParaRPr lang="fr-FR" altLang="fr-FR" sz="1800" dirty="0">
              <a:ea typeface="ＭＳ Ｐゴシック" panose="020B0600070205080204" pitchFamily="34" charset="-128"/>
            </a:endParaRPr>
          </a:p>
          <a:p>
            <a:pPr marL="0" indent="0">
              <a:buFont typeface="Arial" panose="020B0604020202020204" pitchFamily="34" charset="0"/>
              <a:buNone/>
            </a:pPr>
            <a:r>
              <a:rPr lang="fr-FR" altLang="fr-FR" sz="1800" dirty="0">
                <a:ea typeface="ＭＳ Ｐゴシック" panose="020B0600070205080204" pitchFamily="34" charset="-128"/>
              </a:rPr>
              <a:t>Fonds K. </a:t>
            </a:r>
            <a:r>
              <a:rPr lang="fr-FR" altLang="fr-FR" sz="1800" dirty="0" err="1">
                <a:ea typeface="ＭＳ Ｐゴシック" panose="020B0600070205080204" pitchFamily="34" charset="-128"/>
              </a:rPr>
              <a:t>Reiff</a:t>
            </a:r>
            <a:r>
              <a:rPr lang="fr-FR" altLang="fr-FR" sz="1800" dirty="0">
                <a:ea typeface="ＭＳ Ｐゴシック" panose="020B0600070205080204" pitchFamily="34" charset="-128"/>
              </a:rPr>
              <a:t>, Klaus </a:t>
            </a:r>
            <a:r>
              <a:rPr lang="fr-FR" altLang="fr-FR" sz="1800" dirty="0" err="1">
                <a:ea typeface="ＭＳ Ｐゴシック" panose="020B0600070205080204" pitchFamily="34" charset="-128"/>
              </a:rPr>
              <a:t>Reiff</a:t>
            </a:r>
            <a:r>
              <a:rPr lang="fr-FR" altLang="fr-FR" sz="1800" dirty="0">
                <a:ea typeface="ＭＳ Ｐゴシック" panose="020B0600070205080204" pitchFamily="34" charset="-128"/>
              </a:rPr>
              <a:t>,</a:t>
            </a:r>
            <a:r>
              <a:rPr lang="fr-FR" altLang="fr-FR" sz="1800" i="1" dirty="0">
                <a:ea typeface="ＭＳ Ｐゴシック" panose="020B0600070205080204" pitchFamily="34" charset="-128"/>
              </a:rPr>
              <a:t> </a:t>
            </a:r>
            <a:r>
              <a:rPr lang="fr-FR" altLang="fr-FR" sz="1800" dirty="0">
                <a:ea typeface="ＭＳ Ｐゴシック" panose="020B0600070205080204" pitchFamily="34" charset="-128"/>
              </a:rPr>
              <a:t>Rapport sur le voyage de séminaires [</a:t>
            </a:r>
            <a:r>
              <a:rPr lang="fr-FR" altLang="fr-FR" sz="1800" i="1" dirty="0" err="1">
                <a:ea typeface="ＭＳ Ｐゴシック" panose="020B0600070205080204" pitchFamily="34" charset="-128"/>
              </a:rPr>
              <a:t>Vortragsreise</a:t>
            </a:r>
            <a:r>
              <a:rPr lang="fr-FR" altLang="fr-FR" sz="1800" dirty="0">
                <a:ea typeface="ＭＳ Ｐゴシック" panose="020B0600070205080204" pitchFamily="34" charset="-128"/>
              </a:rPr>
              <a:t>] de Dr. Hermann </a:t>
            </a:r>
            <a:r>
              <a:rPr lang="fr-FR" altLang="fr-FR" sz="1800" dirty="0" err="1">
                <a:ea typeface="ＭＳ Ｐゴシック" panose="020B0600070205080204" pitchFamily="34" charset="-128"/>
              </a:rPr>
              <a:t>Meyn</a:t>
            </a:r>
            <a:r>
              <a:rPr lang="fr-FR" altLang="fr-FR" sz="1800" dirty="0">
                <a:ea typeface="ＭＳ Ｐゴシック" panose="020B0600070205080204" pitchFamily="34" charset="-128"/>
              </a:rPr>
              <a:t> de Bonn à la faculté du journalisme et des sciences politiques de l’Université de Varsovie, 14-18.03.1979. </a:t>
            </a:r>
            <a:r>
              <a:rPr lang="de-DE" altLang="fr-FR" sz="1800" dirty="0" err="1">
                <a:ea typeface="ＭＳ Ｐゴシック" panose="020B0600070205080204" pitchFamily="34" charset="-128"/>
              </a:rPr>
              <a:t>Projet</a:t>
            </a:r>
            <a:r>
              <a:rPr lang="de-DE" altLang="fr-FR" sz="1800" dirty="0">
                <a:ea typeface="ＭＳ Ｐゴシック" panose="020B0600070205080204" pitchFamily="34" charset="-128"/>
              </a:rPr>
              <a:t> n°34.17.00., p. 3.</a:t>
            </a:r>
            <a:endParaRPr lang="fr-FR" altLang="fr-FR" sz="1800" dirty="0">
              <a:ea typeface="ＭＳ Ｐゴシック" panose="020B0600070205080204" pitchFamily="34" charset="-128"/>
            </a:endParaRPr>
          </a:p>
          <a:p>
            <a:pPr marL="0" indent="0"/>
            <a:endParaRPr lang="fr-FR" altLang="fr-FR" dirty="0">
              <a:ea typeface="ＭＳ Ｐゴシック" panose="020B0600070205080204" pitchFamily="34" charset="-128"/>
            </a:endParaRPr>
          </a:p>
        </p:txBody>
      </p:sp>
    </p:spTree>
    <p:extLst>
      <p:ext uri="{BB962C8B-B14F-4D97-AF65-F5344CB8AC3E}">
        <p14:creationId xmlns:p14="http://schemas.microsoft.com/office/powerpoint/2010/main" val="111913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6E0B893-F8D2-7240-9C49-F3E1F415EA16}"/>
              </a:ext>
            </a:extLst>
          </p:cNvPr>
          <p:cNvSpPr>
            <a:spLocks noGrp="1"/>
          </p:cNvSpPr>
          <p:nvPr>
            <p:ph type="title"/>
          </p:nvPr>
        </p:nvSpPr>
        <p:spPr/>
        <p:txBody>
          <a:bodyPr wrap="square" numCol="1" anchorCtr="0" compatLnSpc="1">
            <a:prstTxWarp prst="textNoShape">
              <a:avLst/>
            </a:prstTxWarp>
            <a:normAutofit/>
          </a:bodyPr>
          <a:lstStyle/>
          <a:p>
            <a:r>
              <a:rPr lang="fr-FR" altLang="fr-FR" sz="3200" i="1" dirty="0">
                <a:ea typeface="ＭＳ Ｐゴシック" panose="020B0600070205080204" pitchFamily="34" charset="-128"/>
              </a:rPr>
              <a:t>L</a:t>
            </a:r>
            <a:r>
              <a:rPr lang="fr-FR" altLang="fr-FR" sz="3200" i="1" dirty="0" smtClean="0">
                <a:ea typeface="ＭＳ Ｐゴシック" panose="020B0600070205080204" pitchFamily="34" charset="-128"/>
              </a:rPr>
              <a:t>es visites des socio-démocrates allemands en République populaire de Pologne</a:t>
            </a:r>
            <a:endParaRPr lang="fr-FR" altLang="fr-FR" sz="3200" i="1" dirty="0">
              <a:ea typeface="ＭＳ Ｐゴシック" panose="020B0600070205080204" pitchFamily="34" charset="-128"/>
            </a:endParaRPr>
          </a:p>
        </p:txBody>
      </p:sp>
      <p:sp>
        <p:nvSpPr>
          <p:cNvPr id="37890" name="Espace réservé du contenu 2">
            <a:extLst>
              <a:ext uri="{FF2B5EF4-FFF2-40B4-BE49-F238E27FC236}">
                <a16:creationId xmlns="" xmlns:a16="http://schemas.microsoft.com/office/drawing/2014/main" id="{09E621DB-5948-E644-B853-030B82E56151}"/>
              </a:ext>
            </a:extLst>
          </p:cNvPr>
          <p:cNvSpPr>
            <a:spLocks noGrp="1"/>
          </p:cNvSpPr>
          <p:nvPr>
            <p:ph idx="1"/>
          </p:nvPr>
        </p:nvSpPr>
        <p:spPr>
          <a:xfrm>
            <a:off x="457200" y="1565555"/>
            <a:ext cx="8229600" cy="4911445"/>
          </a:xfrm>
        </p:spPr>
        <p:txBody>
          <a:bodyPr>
            <a:normAutofit fontScale="85000" lnSpcReduction="10000"/>
          </a:bodyPr>
          <a:lstStyle/>
          <a:p>
            <a:pPr marL="0" indent="0">
              <a:buNone/>
            </a:pPr>
            <a:r>
              <a:rPr lang="fr-FR" altLang="fr-FR" sz="3100" dirty="0">
                <a:ea typeface="ＭＳ Ｐゴシック" panose="020B0600070205080204" pitchFamily="34" charset="-128"/>
              </a:rPr>
              <a:t>« Nous étions reçus d’une manière très cordiale et nous étions très impressionnés […] Ils nous ont demandé ce qu’on voulait voir. C’était incroyable et nous avons exprimé nos vœux d’abord d’une façon très prudente. Nous aurions bien voulu rencontrer des représentants de l’Église, mais personne n’a osé le demander. Alors ils ont satisfait nos vœux et demandé en plus si nous ne souhaitions pas une rencontre avec l’Église. Alors là… on pensait qu’il s’agissait d’une provocation. Mais c’était sérieux. </a:t>
            </a:r>
            <a:r>
              <a:rPr lang="fr-FR" altLang="fr-FR" sz="3100" b="1" dirty="0">
                <a:ea typeface="ＭＳ Ｐゴシック" panose="020B0600070205080204" pitchFamily="34" charset="-128"/>
              </a:rPr>
              <a:t>Donc nous avons visité d’abord le Comité central et </a:t>
            </a:r>
            <a:r>
              <a:rPr lang="fr-FR" altLang="fr-FR" sz="3100" b="1" dirty="0" smtClean="0">
                <a:ea typeface="ＭＳ Ｐゴシック" panose="020B0600070205080204" pitchFamily="34" charset="-128"/>
              </a:rPr>
              <a:t>puis </a:t>
            </a:r>
            <a:r>
              <a:rPr lang="fr-FR" altLang="fr-FR" sz="3100" b="1" dirty="0">
                <a:ea typeface="ＭＳ Ｐゴシック" panose="020B0600070205080204" pitchFamily="34" charset="-128"/>
              </a:rPr>
              <a:t>le ‘Comité central de l’Église’ c’est à dire l’Épiscopat</a:t>
            </a:r>
            <a:r>
              <a:rPr lang="fr-FR" altLang="fr-FR" sz="3100" dirty="0">
                <a:ea typeface="ＭＳ Ｐゴシック" panose="020B0600070205080204" pitchFamily="34" charset="-128"/>
              </a:rPr>
              <a:t>. »</a:t>
            </a:r>
          </a:p>
          <a:p>
            <a:pPr>
              <a:buFont typeface="Arial" panose="020B0604020202020204" pitchFamily="34" charset="0"/>
              <a:buNone/>
            </a:pPr>
            <a:endParaRPr lang="fr-FR" altLang="fr-FR" sz="1900" dirty="0">
              <a:ea typeface="ＭＳ Ｐゴシック" panose="020B0600070205080204" pitchFamily="34" charset="-128"/>
            </a:endParaRPr>
          </a:p>
          <a:p>
            <a:pPr>
              <a:buFont typeface="Arial" panose="020B0604020202020204" pitchFamily="34" charset="0"/>
              <a:buNone/>
            </a:pPr>
            <a:r>
              <a:rPr lang="fr-FR" altLang="fr-FR" sz="2100" dirty="0">
                <a:ea typeface="ＭＳ Ｐゴシック" panose="020B0600070205080204" pitchFamily="34" charset="-128"/>
              </a:rPr>
              <a:t>Entretien avec un responsable de la Fondation Friedrich Ebert, le 29 mars 2000.</a:t>
            </a:r>
          </a:p>
        </p:txBody>
      </p:sp>
    </p:spTree>
    <p:extLst>
      <p:ext uri="{BB962C8B-B14F-4D97-AF65-F5344CB8AC3E}">
        <p14:creationId xmlns:p14="http://schemas.microsoft.com/office/powerpoint/2010/main" val="348366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70A6389-94F5-BA49-90FC-31A4CCF4C501}"/>
              </a:ext>
            </a:extLst>
          </p:cNvPr>
          <p:cNvSpPr>
            <a:spLocks noGrp="1"/>
          </p:cNvSpPr>
          <p:nvPr>
            <p:ph type="ctrTitle"/>
          </p:nvPr>
        </p:nvSpPr>
        <p:spPr/>
        <p:txBody>
          <a:bodyPr>
            <a:normAutofit fontScale="90000"/>
          </a:bodyPr>
          <a:lstStyle/>
          <a:p>
            <a:r>
              <a:rPr lang="fr-FR" b="1" dirty="0"/>
              <a:t>II. Le moment 1989 comme opportunité (et quelques occasions manquées)</a:t>
            </a:r>
            <a:r>
              <a:rPr lang="fr-FR" dirty="0"/>
              <a:t/>
            </a:r>
            <a:br>
              <a:rPr lang="fr-FR" dirty="0"/>
            </a:br>
            <a:endParaRPr lang="fr-FR" dirty="0"/>
          </a:p>
        </p:txBody>
      </p:sp>
      <p:sp>
        <p:nvSpPr>
          <p:cNvPr id="3" name="Sous-titre 2">
            <a:extLst>
              <a:ext uri="{FF2B5EF4-FFF2-40B4-BE49-F238E27FC236}">
                <a16:creationId xmlns="" xmlns:a16="http://schemas.microsoft.com/office/drawing/2014/main" id="{3A2A5EC7-62B3-0246-B285-315D662FB3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03965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r>
              <a:rPr lang="fr-FR" dirty="0" smtClean="0"/>
              <a:t>La visite du Chancelier Helmut Kohl à Varsovie, le 9 novembre 1989</a:t>
            </a:r>
            <a:r>
              <a:rPr lang="mr-IN" dirty="0" smtClean="0"/>
              <a:t>…</a:t>
            </a:r>
            <a:endParaRPr lang="fr-FR" dirty="0" smtClean="0"/>
          </a:p>
          <a:p>
            <a:pPr marL="0" indent="0">
              <a:buNone/>
            </a:pPr>
            <a:endParaRPr lang="fr-FR" dirty="0" smtClean="0"/>
          </a:p>
          <a:p>
            <a:r>
              <a:rPr lang="fr-FR" dirty="0" smtClean="0"/>
              <a:t>Interrompue par la nouvelle de l’ouverture de mur de Berlin</a:t>
            </a:r>
            <a:r>
              <a:rPr lang="mr-IN" dirty="0" smtClean="0"/>
              <a:t>…</a:t>
            </a:r>
            <a:r>
              <a:rPr lang="fr-FR" dirty="0" smtClean="0"/>
              <a:t>  puis poursuivie à </a:t>
            </a:r>
            <a:r>
              <a:rPr lang="fr-FR" dirty="0" err="1" smtClean="0"/>
              <a:t>Kreisau</a:t>
            </a:r>
            <a:endParaRPr lang="fr-FR" dirty="0"/>
          </a:p>
        </p:txBody>
      </p:sp>
    </p:spTree>
    <p:extLst>
      <p:ext uri="{BB962C8B-B14F-4D97-AF65-F5344CB8AC3E}">
        <p14:creationId xmlns:p14="http://schemas.microsoft.com/office/powerpoint/2010/main" val="286862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Symbolique de réconciliation:</a:t>
            </a:r>
            <a:br>
              <a:rPr lang="fr-FR" dirty="0" smtClean="0"/>
            </a:br>
            <a:r>
              <a:rPr lang="fr-FR" dirty="0" err="1" smtClean="0"/>
              <a:t>Kreisau</a:t>
            </a:r>
            <a:r>
              <a:rPr lang="fr-FR" dirty="0"/>
              <a:t>, 12 novembre 1989</a:t>
            </a:r>
          </a:p>
        </p:txBody>
      </p:sp>
      <p:sp>
        <p:nvSpPr>
          <p:cNvPr id="3" name="Espace réservé du contenu 2"/>
          <p:cNvSpPr>
            <a:spLocks noGrp="1"/>
          </p:cNvSpPr>
          <p:nvPr>
            <p:ph idx="1"/>
          </p:nvPr>
        </p:nvSpPr>
        <p:spPr/>
        <p:txBody>
          <a:bodyPr/>
          <a:lstStyle/>
          <a:p>
            <a:r>
              <a:rPr lang="pt-BR" dirty="0"/>
              <a:t>file://</a:t>
            </a:r>
            <a:r>
              <a:rPr lang="pt-BR" dirty="0" err="1"/>
              <a:t>localhost</a:t>
            </a:r>
            <a:r>
              <a:rPr lang="pt-BR" dirty="0"/>
              <a:t>/.file/id=6571367.19791941</a:t>
            </a:r>
            <a:endParaRPr lang="fr-FR" dirty="0"/>
          </a:p>
        </p:txBody>
      </p:sp>
      <p:pic>
        <p:nvPicPr>
          <p:cNvPr id="5" name="Image 4" descr="Koh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32" y="1758892"/>
            <a:ext cx="8639175" cy="4905375"/>
          </a:xfrm>
          <a:prstGeom prst="rect">
            <a:avLst/>
          </a:prstGeom>
        </p:spPr>
      </p:pic>
    </p:spTree>
    <p:extLst>
      <p:ext uri="{BB962C8B-B14F-4D97-AF65-F5344CB8AC3E}">
        <p14:creationId xmlns:p14="http://schemas.microsoft.com/office/powerpoint/2010/main" val="369559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FF9E67-62E0-F840-A9EB-3252388A6A3A}"/>
              </a:ext>
            </a:extLst>
          </p:cNvPr>
          <p:cNvSpPr>
            <a:spLocks noGrp="1"/>
          </p:cNvSpPr>
          <p:nvPr>
            <p:ph type="title"/>
          </p:nvPr>
        </p:nvSpPr>
        <p:spPr/>
        <p:txBody>
          <a:bodyPr/>
          <a:lstStyle/>
          <a:p>
            <a:r>
              <a:rPr lang="fr-FR" dirty="0" err="1" smtClean="0"/>
              <a:t>Kreisau</a:t>
            </a:r>
            <a:endParaRPr lang="fr-FR" dirty="0"/>
          </a:p>
        </p:txBody>
      </p:sp>
      <p:pic>
        <p:nvPicPr>
          <p:cNvPr id="4" name="Espace réservé du contenu 3">
            <a:extLst>
              <a:ext uri="{FF2B5EF4-FFF2-40B4-BE49-F238E27FC236}">
                <a16:creationId xmlns="" xmlns:a16="http://schemas.microsoft.com/office/drawing/2014/main" id="{680F7E9B-1A98-F646-955D-9536A7700A8F}"/>
              </a:ext>
            </a:extLst>
          </p:cNvPr>
          <p:cNvPicPr>
            <a:picLocks noGrp="1" noChangeAspect="1"/>
          </p:cNvPicPr>
          <p:nvPr>
            <p:ph idx="1"/>
          </p:nvPr>
        </p:nvPicPr>
        <p:blipFill>
          <a:blip r:embed="rId2"/>
          <a:stretch>
            <a:fillRect/>
          </a:stretch>
        </p:blipFill>
        <p:spPr>
          <a:xfrm>
            <a:off x="1168215" y="1600200"/>
            <a:ext cx="6807569" cy="4525963"/>
          </a:xfrm>
          <a:prstGeom prst="rect">
            <a:avLst/>
          </a:prstGeom>
        </p:spPr>
      </p:pic>
    </p:spTree>
    <p:extLst>
      <p:ext uri="{BB962C8B-B14F-4D97-AF65-F5344CB8AC3E}">
        <p14:creationId xmlns:p14="http://schemas.microsoft.com/office/powerpoint/2010/main" val="400548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a:xfrm>
            <a:off x="457200" y="274638"/>
            <a:ext cx="8229600" cy="346075"/>
          </a:xfrm>
        </p:spPr>
        <p:txBody>
          <a:bodyPr>
            <a:normAutofit fontScale="90000"/>
          </a:bodyPr>
          <a:lstStyle/>
          <a:p>
            <a:pPr>
              <a:defRPr/>
            </a:pPr>
            <a:r>
              <a:rPr lang="fr-FR" sz="2400" dirty="0">
                <a:solidFill>
                  <a:schemeClr val="tx1"/>
                </a:solidFill>
              </a:rPr>
              <a:t>Les partenaires des fondations politiques en </a:t>
            </a:r>
            <a:r>
              <a:rPr lang="fr-FR" sz="2400" dirty="0" smtClean="0">
                <a:solidFill>
                  <a:schemeClr val="tx1"/>
                </a:solidFill>
              </a:rPr>
              <a:t>Pologne </a:t>
            </a:r>
            <a:endParaRPr lang="fr-FR" sz="2400" dirty="0">
              <a:solidFill>
                <a:schemeClr val="tx1"/>
              </a:solidFill>
            </a:endParaRPr>
          </a:p>
        </p:txBody>
      </p:sp>
      <p:sp>
        <p:nvSpPr>
          <p:cNvPr id="19458" name="Rectangle 6"/>
          <p:cNvSpPr>
            <a:spLocks noGrp="1" noChangeArrowheads="1" noTextEdit="1"/>
          </p:cNvSpPr>
          <p:nvPr>
            <p:ph type="tbl" idx="1"/>
          </p:nvPr>
        </p:nvSpPr>
        <p:spPr/>
      </p:sp>
      <p:graphicFrame>
        <p:nvGraphicFramePr>
          <p:cNvPr id="9380" name="Group 164"/>
          <p:cNvGraphicFramePr>
            <a:graphicFrameLocks noGrp="1"/>
          </p:cNvGraphicFramePr>
          <p:nvPr/>
        </p:nvGraphicFramePr>
        <p:xfrm>
          <a:off x="179388" y="836613"/>
          <a:ext cx="8856662" cy="5481638"/>
        </p:xfrm>
        <a:graphic>
          <a:graphicData uri="http://schemas.openxmlformats.org/drawingml/2006/table">
            <a:tbl>
              <a:tblPr/>
              <a:tblGrid>
                <a:gridCol w="1231900"/>
                <a:gridCol w="3467100"/>
                <a:gridCol w="4157662"/>
              </a:tblGrid>
              <a:tr h="51816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fr-FR" sz="2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Partis politiques</a:t>
                      </a:r>
                      <a:endParaRPr kumimoji="0" lang="fr-FR" sz="12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1"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Instituts, ONG, syndicats</a:t>
                      </a:r>
                      <a:endParaRPr kumimoji="0" lang="fr-FR" sz="12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Konrad-Adenauer-Stiftung</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(1989)</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UW – Union de la Liberté</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0"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jusqu</a:t>
                      </a:r>
                      <a:r>
                        <a:rPr kumimoji="0" lang="ja-JP" altLang="fr-FR" sz="1200" b="0" i="0" u="none" strike="noStrike" cap="none" normalizeH="0" baseline="0" dirty="0">
                          <a:ln>
                            <a:noFill/>
                          </a:ln>
                          <a:solidFill>
                            <a:schemeClr val="tx1"/>
                          </a:solidFill>
                          <a:effectLst>
                            <a:outerShdw blurRad="38100" dist="38100" dir="2700000" algn="tl">
                              <a:srgbClr val="FFFFFF"/>
                            </a:outerShdw>
                          </a:effectLst>
                          <a:latin typeface="Arial"/>
                          <a:ea typeface="ＭＳ Ｐゴシック" charset="0"/>
                          <a:cs typeface="Times New Roman" charset="0"/>
                        </a:rPr>
                        <a:t>’</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en 2002)</a:t>
                      </a: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MD Jeunes Démocrates </a:t>
                      </a: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AWS – Action Electorale Solidarité </a:t>
                      </a: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SKL –Parti Populaire Conservateur</a:t>
                      </a: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MK Jeunes Conservateurs</a:t>
                      </a:r>
                      <a:endPar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sym typeface="Wingdings"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sym typeface="Wingdings" charset="0"/>
                        </a:rPr>
                        <a:t>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sym typeface="Wingdings" charset="0"/>
                        </a:rPr>
                        <a:t>RS AWS – Mouvement Social AWS </a:t>
                      </a: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sym typeface="Wingdings" charset="0"/>
                        </a:rPr>
                        <a:t>PO – Plateforme Civique</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sym typeface="Wingdings" charset="0"/>
                        </a:rPr>
                        <a:t> (depuis 2001</a:t>
                      </a:r>
                      <a:r>
                        <a:rPr kumimoji="0" lang="fr-FR" sz="1200" b="0" i="0" u="none" strike="noStrike" cap="none" normalizeH="0" baseline="0" dirty="0" smtClean="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sym typeface="Wingdings" charset="0"/>
                        </a:rPr>
                        <a:t>)</a:t>
                      </a:r>
                      <a:endPar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sym typeface="Wingdings"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a:t>
                      </a:r>
                      <a:r>
                        <a:rPr kumimoji="0" lang="fr-FR" sz="1200" b="0" i="1"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Institut de Recherche sur l</a:t>
                      </a:r>
                      <a:r>
                        <a:rPr kumimoji="0" lang="ja-JP" altLang="fr-FR" sz="1200" b="1" i="0" u="none" strike="noStrike" cap="none" normalizeH="0" baseline="0" dirty="0">
                          <a:ln>
                            <a:noFill/>
                          </a:ln>
                          <a:solidFill>
                            <a:schemeClr val="tx1"/>
                          </a:solidFill>
                          <a:effectLst>
                            <a:outerShdw blurRad="38100" dist="38100" dir="2700000" algn="tl">
                              <a:srgbClr val="FFFFFF"/>
                            </a:outerShdw>
                          </a:effectLst>
                          <a:latin typeface="Arial"/>
                          <a:ea typeface="ＭＳ Ｐゴシック" charset="0"/>
                          <a:cs typeface="Times New Roman" charset="0"/>
                        </a:rPr>
                        <a:t>’</a:t>
                      </a: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Economie de Marché (Gdańsk)</a:t>
                      </a: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Centre des Relations Internationales (CSM)</a:t>
                      </a: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Fondation Polonaise Robert Schuman</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dirty="0" smtClean="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Fondation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pour le Développement de l</a:t>
                      </a:r>
                      <a:r>
                        <a:rPr kumimoji="0" lang="ja-JP" altLang="fr-FR" sz="1200" b="0" i="0" u="none" strike="noStrike" cap="none" normalizeH="0" baseline="0" dirty="0">
                          <a:ln>
                            <a:noFill/>
                          </a:ln>
                          <a:solidFill>
                            <a:schemeClr val="tx1"/>
                          </a:solidFill>
                          <a:effectLst>
                            <a:outerShdw blurRad="38100" dist="38100" dir="2700000" algn="tl">
                              <a:srgbClr val="FFFFFF"/>
                            </a:outerShdw>
                          </a:effectLst>
                          <a:latin typeface="Arial"/>
                          <a:ea typeface="ＭＳ Ｐゴシック" charset="0"/>
                          <a:cs typeface="Times New Roman" charset="0"/>
                        </a:rPr>
                        <a:t>’</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Université Catholique de Lublin (KUL)</a:t>
                      </a:r>
                    </a:p>
                    <a:p>
                      <a:pPr marL="171450" marR="0" lvl="0" indent="-171450" algn="l" defTabSz="914400" rtl="0" eaLnBrk="0" fontAlgn="base" latinLnBrk="0" hangingPunct="0">
                        <a:lnSpc>
                          <a:spcPct val="100000"/>
                        </a:lnSpc>
                        <a:spcBef>
                          <a:spcPct val="0"/>
                        </a:spcBef>
                        <a:spcAft>
                          <a:spcPct val="0"/>
                        </a:spcAft>
                        <a:buClr>
                          <a:schemeClr val="hlink"/>
                        </a:buClr>
                        <a:buSzTx/>
                        <a:buFontTx/>
                        <a:buChar char="-"/>
                        <a:tabLst/>
                      </a:pPr>
                      <a:r>
                        <a:rPr kumimoji="0" lang="fr-FR" sz="1200" b="0" i="0" u="none" strike="noStrike" cap="none" normalizeH="0" baseline="0" dirty="0" smtClean="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Centre Willy Brandt (Wroclaw)</a:t>
                      </a:r>
                    </a:p>
                    <a:p>
                      <a:pPr marL="0" marR="0" lvl="0" indent="0" algn="l" defTabSz="914400" rtl="0" eaLnBrk="0" fontAlgn="base" latinLnBrk="0" hangingPunct="0">
                        <a:lnSpc>
                          <a:spcPct val="100000"/>
                        </a:lnSpc>
                        <a:spcBef>
                          <a:spcPct val="0"/>
                        </a:spcBef>
                        <a:spcAft>
                          <a:spcPct val="0"/>
                        </a:spcAft>
                        <a:buClr>
                          <a:schemeClr val="hlink"/>
                        </a:buClr>
                        <a:buSzTx/>
                        <a:buFontTx/>
                        <a:buNone/>
                        <a:tabLst/>
                        <a:defRPr/>
                      </a:pPr>
                      <a:r>
                        <a:rPr kumimoji="0" lang="fr-FR" sz="1200" b="0" i="0" u="none" strike="noStrike" cap="none" normalizeH="0" baseline="0" dirty="0" smtClean="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Maison de coopération germano-polonaise (Gliwice)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1725">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Friedrich-Ebert-Stiftung</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(1990)</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79082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SLD – Alliance de Gauche Démocratique + Jeunes Sociaux-démocrates (SLD)</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79082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UP –  Union du Travail</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79082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SdPl</a:t>
                      </a:r>
                      <a:r>
                        <a:rPr kumimoji="0" lang="fr-FR" sz="1200" b="1"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Social-démocratie polonaise</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Syndicat</a:t>
                      </a: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1"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Solidarność</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(proche du AWS) 	</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Syndicat</a:t>
                      </a:r>
                      <a:r>
                        <a:rPr kumimoji="0" lang="fr-FR" sz="1200" b="1"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OPZZ (proche du SLD)</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Maison de coopération germano-polonaise (Gliwice)</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Economistes et sociologues proches du SLD </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a:t>
                      </a:r>
                      <a:r>
                        <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Fondations + organisations proches du SLD et de 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7113">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Friedrich-Naumann-Stiftung</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(1991)</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0" i="1"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Unia</a:t>
                      </a:r>
                      <a:r>
                        <a:rPr kumimoji="0" lang="fr-FR" sz="1200" b="0" i="1"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1"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Wolności</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Jeunes Démocrates</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Depuis 2002 – coopération avec UW</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and </a:t>
                      </a:r>
                      <a:r>
                        <a:rPr kumimoji="0" lang="fr-FR" sz="1200" b="0" i="0"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Młode</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Centrum (Jeune Centre)</a:t>
                      </a:r>
                      <a:endParaRPr kumimoji="0" lang="fr-FR" sz="1800" b="0" i="0" u="none" strike="noStrike" cap="none" normalizeH="0" baseline="0" dirty="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Fondation Helsinki </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Transparency International</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Centre Adam Smith </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Centre International pour le  Développement de la Démocratie     - Club Civique (proche de UW)</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Heinrich-Böll-Stiftung</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(2001)</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Depuis 2003 – Parti des Verts (</a:t>
                      </a:r>
                      <a:r>
                        <a:rPr kumimoji="0" lang="fr-FR" sz="1200" b="0" i="1"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Partia Zielonych</a:t>
                      </a: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Centre des femmes </a:t>
                      </a:r>
                      <a:r>
                        <a:rPr kumimoji="0" lang="ja-JP" altLang="fr-FR" sz="1200" b="0" i="0" u="none" strike="noStrike" cap="none" normalizeH="0" baseline="0" dirty="0">
                          <a:ln>
                            <a:noFill/>
                          </a:ln>
                          <a:solidFill>
                            <a:schemeClr val="tx1"/>
                          </a:solidFill>
                          <a:effectLst>
                            <a:outerShdw blurRad="38100" dist="38100" dir="2700000" algn="tl">
                              <a:srgbClr val="FFFFFF"/>
                            </a:outerShdw>
                          </a:effectLst>
                          <a:latin typeface="Arial"/>
                          <a:ea typeface="ＭＳ Ｐゴシック" charset="0"/>
                          <a:cs typeface="Times New Roman" charset="0"/>
                        </a:rPr>
                        <a:t>“</a:t>
                      </a:r>
                      <a:r>
                        <a:rPr kumimoji="0" lang="fr-FR" sz="1200" b="0" i="0"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Ośka</a:t>
                      </a:r>
                      <a:r>
                        <a:rPr kumimoji="0" lang="ja-JP" altLang="fr-FR" sz="1200" b="0" i="0" u="none" strike="noStrike" cap="none" normalizeH="0" baseline="0" dirty="0">
                          <a:ln>
                            <a:noFill/>
                          </a:ln>
                          <a:solidFill>
                            <a:schemeClr val="tx1"/>
                          </a:solidFill>
                          <a:effectLst>
                            <a:outerShdw blurRad="38100" dist="38100" dir="2700000" algn="tl">
                              <a:srgbClr val="FFFFFF"/>
                            </a:outerShdw>
                          </a:effectLst>
                          <a:latin typeface="Arial"/>
                          <a:ea typeface="ＭＳ Ｐゴシック" charset="0"/>
                          <a:cs typeface="Times New Roman" charset="0"/>
                        </a:rPr>
                        <a:t>”</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Fondation des Femmes (</a:t>
                      </a:r>
                      <a:r>
                        <a:rPr kumimoji="0" lang="fr-FR" sz="1200" b="0" i="1"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Fundacja</a:t>
                      </a:r>
                      <a:r>
                        <a:rPr kumimoji="0" lang="fr-FR" sz="1200" b="0" i="1"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1"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Kobieca</a:t>
                      </a:r>
                      <a:r>
                        <a:rPr kumimoji="0" lang="fr-FR" sz="1200" b="0" i="1"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 </a:t>
                      </a:r>
                      <a:r>
                        <a:rPr kumimoji="0" lang="fr-FR" sz="1200" b="0" i="0"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eFKa</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Forum </a:t>
                      </a:r>
                      <a:r>
                        <a:rPr kumimoji="0" lang="fr-FR" sz="1200" b="0" i="0" u="none" strike="noStrike" cap="none" normalizeH="0" baseline="0" dirty="0" smtClean="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Ecologique (</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de UW)</a:t>
                      </a:r>
                      <a:endParaRPr kumimoji="0" lang="fr-FR" sz="1800" b="0" i="0" u="none" strike="noStrike" cap="none" normalizeH="0" baseline="0" dirty="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Rosa-Luxemburg-Stiftung</a:t>
                      </a:r>
                      <a:endParaRPr kumimoji="0" lang="fr-FR" sz="11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(2002)</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tab pos="269875" algn="l"/>
                        </a:tabLst>
                      </a:pPr>
                      <a:r>
                        <a:rPr kumimoji="0" lang="fr-FR" sz="1200" b="0" i="0" u="none" strike="noStrike" cap="none" normalizeH="0" baseline="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Contacts avec le SLD et des petites formations situées à gauche du SLD</a:t>
                      </a:r>
                      <a:endParaRPr kumimoji="0" lang="fr-FR" sz="1800" b="0" i="0" u="none" strike="noStrike" cap="none" normalizeH="0" baseline="0">
                        <a:ln>
                          <a:noFill/>
                        </a:ln>
                        <a:solidFill>
                          <a:schemeClr val="tx1"/>
                        </a:solidFill>
                        <a:effectLst>
                          <a:outerShdw blurRad="38100" dist="38100" dir="2700000" algn="tl">
                            <a:srgbClr val="FFFFFF"/>
                          </a:outerShdw>
                        </a:effectLst>
                        <a:latin typeface="Garamond"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Fondations proches du SLD:</a:t>
                      </a:r>
                      <a:endParaRPr kumimoji="0" lang="fr-FR" sz="11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
                          <a:schemeClr val="hlink"/>
                        </a:buClr>
                        <a:buSzTx/>
                        <a:buFontTx/>
                        <a:buNone/>
                        <a:tabLst/>
                      </a:pP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200" b="0" i="1" u="none" strike="noStrike" cap="none" normalizeH="0" baseline="0" dirty="0" smtClean="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Dom </a:t>
                      </a:r>
                      <a:r>
                        <a:rPr kumimoji="0" lang="fr-FR" sz="1200" b="0" i="1" u="none" strike="noStrike" cap="none" normalizeH="0" baseline="0" dirty="0" err="1">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Europejski</a:t>
                      </a:r>
                      <a:r>
                        <a:rPr kumimoji="0" lang="fr-FR" sz="12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(Maison Européenne)</a:t>
                      </a:r>
                    </a:p>
                    <a:p>
                      <a:pPr marL="0" marR="0" lvl="0" indent="0" algn="l" defTabSz="914400" rtl="0" eaLnBrk="0" fontAlgn="base" latinLnBrk="0" hangingPunct="0">
                        <a:lnSpc>
                          <a:spcPct val="100000"/>
                        </a:lnSpc>
                        <a:spcBef>
                          <a:spcPct val="0"/>
                        </a:spcBef>
                        <a:spcAft>
                          <a:spcPct val="0"/>
                        </a:spcAft>
                        <a:buClr>
                          <a:schemeClr val="hlink"/>
                        </a:buClr>
                        <a:buSzTx/>
                        <a:buFontTx/>
                        <a:buChar char="-"/>
                        <a:tabLst/>
                      </a:pPr>
                      <a:r>
                        <a:rPr kumimoji="0" lang="fr-FR" sz="18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 </a:t>
                      </a:r>
                      <a:r>
                        <a:rPr kumimoji="0" lang="fr-FR" sz="1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ＭＳ Ｐゴシック" charset="0"/>
                          <a:cs typeface="Times New Roman" charset="0"/>
                        </a:rPr>
                        <a:t>ATTAC Pologne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18261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1989 en Pologne : </a:t>
            </a:r>
            <a:r>
              <a:rPr lang="fr-FR" dirty="0"/>
              <a:t>u</a:t>
            </a:r>
            <a:r>
              <a:rPr lang="fr-FR" dirty="0" smtClean="0"/>
              <a:t>ne transition précoce </a:t>
            </a:r>
            <a:endParaRPr lang="fr-FR" dirty="0"/>
          </a:p>
        </p:txBody>
      </p:sp>
      <p:sp>
        <p:nvSpPr>
          <p:cNvPr id="3" name="Espace réservé du contenu 2"/>
          <p:cNvSpPr>
            <a:spLocks noGrp="1"/>
          </p:cNvSpPr>
          <p:nvPr>
            <p:ph idx="1"/>
          </p:nvPr>
        </p:nvSpPr>
        <p:spPr/>
        <p:txBody>
          <a:bodyPr>
            <a:normAutofit fontScale="92500"/>
          </a:bodyPr>
          <a:lstStyle/>
          <a:p>
            <a:r>
              <a:rPr lang="fr-FR" dirty="0" smtClean="0"/>
              <a:t>Elections parlementaires (semi</a:t>
            </a:r>
            <a:r>
              <a:rPr lang="en-US" dirty="0"/>
              <a:t>-</a:t>
            </a:r>
            <a:r>
              <a:rPr lang="fr-FR" dirty="0" smtClean="0"/>
              <a:t>libres) le 4 juin 1989</a:t>
            </a:r>
          </a:p>
          <a:p>
            <a:r>
              <a:rPr lang="fr-FR" dirty="0" smtClean="0"/>
              <a:t>Premier ministre issu de l’opposition démocratique : Tadeusz Mazowiecki (août 1989)</a:t>
            </a:r>
          </a:p>
          <a:p>
            <a:r>
              <a:rPr lang="fr-FR" dirty="0" smtClean="0"/>
              <a:t>1989-1990: moment clé pour redéfinir les relations avec les pays voisins (notamment à l’Ouest)</a:t>
            </a:r>
          </a:p>
          <a:p>
            <a:r>
              <a:rPr lang="fr-FR" dirty="0" smtClean="0"/>
              <a:t>Les relations germano-polonaises: une histoire partagée, des passés douloureux</a:t>
            </a:r>
            <a:endParaRPr lang="fr-FR" dirty="0"/>
          </a:p>
        </p:txBody>
      </p:sp>
    </p:spTree>
    <p:extLst>
      <p:ext uri="{BB962C8B-B14F-4D97-AF65-F5344CB8AC3E}">
        <p14:creationId xmlns:p14="http://schemas.microsoft.com/office/powerpoint/2010/main" val="2241314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60B8DA7-8A6A-5045-9B45-AF9B8C97AC25}"/>
              </a:ext>
            </a:extLst>
          </p:cNvPr>
          <p:cNvSpPr>
            <a:spLocks noGrp="1"/>
          </p:cNvSpPr>
          <p:nvPr>
            <p:ph type="title"/>
          </p:nvPr>
        </p:nvSpPr>
        <p:spPr/>
        <p:txBody>
          <a:bodyPr>
            <a:normAutofit fontScale="90000"/>
          </a:bodyPr>
          <a:lstStyle/>
          <a:p>
            <a:r>
              <a:rPr lang="fr-FR" dirty="0"/>
              <a:t>Les perceptions mutuelles </a:t>
            </a:r>
            <a:r>
              <a:rPr lang="fr-FR" dirty="0" smtClean="0"/>
              <a:t/>
            </a:r>
            <a:br>
              <a:rPr lang="fr-FR" dirty="0" smtClean="0"/>
            </a:br>
            <a:r>
              <a:rPr lang="fr-FR" dirty="0" smtClean="0"/>
              <a:t>des Allemands et Polonais</a:t>
            </a:r>
            <a:endParaRPr lang="fr-FR" dirty="0"/>
          </a:p>
        </p:txBody>
      </p:sp>
      <p:sp>
        <p:nvSpPr>
          <p:cNvPr id="5" name="Espace réservé du texte 4"/>
          <p:cNvSpPr>
            <a:spLocks noGrp="1"/>
          </p:cNvSpPr>
          <p:nvPr>
            <p:ph type="body" idx="1"/>
          </p:nvPr>
        </p:nvSpPr>
        <p:spPr/>
        <p:txBody>
          <a:bodyPr/>
          <a:lstStyle/>
          <a:p>
            <a:pPr algn="ctr"/>
            <a:r>
              <a:rPr lang="fr-FR" dirty="0"/>
              <a:t>Les usages du </a:t>
            </a:r>
            <a:r>
              <a:rPr lang="fr-FR" dirty="0" smtClean="0"/>
              <a:t>passé</a:t>
            </a:r>
            <a:endParaRPr lang="fr-FR" dirty="0"/>
          </a:p>
        </p:txBody>
      </p:sp>
      <p:sp>
        <p:nvSpPr>
          <p:cNvPr id="6" name="Espace réservé du contenu 5"/>
          <p:cNvSpPr>
            <a:spLocks noGrp="1"/>
          </p:cNvSpPr>
          <p:nvPr>
            <p:ph sz="half" idx="2"/>
          </p:nvPr>
        </p:nvSpPr>
        <p:spPr/>
        <p:txBody>
          <a:bodyPr/>
          <a:lstStyle/>
          <a:p>
            <a:endParaRPr lang="fr-FR" dirty="0"/>
          </a:p>
        </p:txBody>
      </p:sp>
      <p:sp>
        <p:nvSpPr>
          <p:cNvPr id="7" name="Espace réservé du texte 6"/>
          <p:cNvSpPr>
            <a:spLocks noGrp="1"/>
          </p:cNvSpPr>
          <p:nvPr>
            <p:ph type="body" sz="quarter" idx="3"/>
          </p:nvPr>
        </p:nvSpPr>
        <p:spPr/>
        <p:txBody>
          <a:bodyPr/>
          <a:lstStyle/>
          <a:p>
            <a:pPr algn="ctr"/>
            <a:r>
              <a:rPr lang="fr-FR" dirty="0" smtClean="0"/>
              <a:t>Le contexte européen</a:t>
            </a:r>
            <a:endParaRPr lang="fr-FR" dirty="0"/>
          </a:p>
        </p:txBody>
      </p:sp>
      <p:pic>
        <p:nvPicPr>
          <p:cNvPr id="9" name="Espace réservé du contenu 8" descr="europedeseuropeens-rowell-z.jpg"/>
          <p:cNvPicPr>
            <a:picLocks noGrp="1" noChangeAspect="1"/>
          </p:cNvPicPr>
          <p:nvPr>
            <p:ph sz="quarter" idx="4"/>
          </p:nvPr>
        </p:nvPicPr>
        <p:blipFill>
          <a:blip r:embed="rId2">
            <a:extLst>
              <a:ext uri="{28A0092B-C50C-407E-A947-70E740481C1C}">
                <a14:useLocalDpi xmlns:a14="http://schemas.microsoft.com/office/drawing/2010/main" val="0"/>
              </a:ext>
            </a:extLst>
          </a:blip>
          <a:srcRect l="-29295" r="-29295"/>
          <a:stretch>
            <a:fillRect/>
          </a:stretch>
        </p:blipFill>
        <p:spPr>
          <a:xfrm>
            <a:off x="4645025" y="2174875"/>
            <a:ext cx="4498975" cy="4398252"/>
          </a:xfrm>
        </p:spPr>
      </p:pic>
      <p:sp>
        <p:nvSpPr>
          <p:cNvPr id="4" name="Rectangle 2">
            <a:extLst>
              <a:ext uri="{FF2B5EF4-FFF2-40B4-BE49-F238E27FC236}">
                <a16:creationId xmlns="" xmlns:a16="http://schemas.microsoft.com/office/drawing/2014/main" id="{794958BB-C7BB-EA4A-B81F-1ACC8CF6E7FB}"/>
              </a:ext>
            </a:extLst>
          </p:cNvPr>
          <p:cNvSpPr>
            <a:spLocks noChangeArrowheads="1"/>
          </p:cNvSpPr>
          <p:nvPr/>
        </p:nvSpPr>
        <p:spPr bwMode="auto">
          <a:xfrm>
            <a:off x="757546" y="16981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5361" name="Image 2" descr="Demonstranten protestieren am Donnerstag gegen die Ausstellung der Stiftung „Zentrum gegen Verteibungen” ">
            <a:extLst>
              <a:ext uri="{FF2B5EF4-FFF2-40B4-BE49-F238E27FC236}">
                <a16:creationId xmlns="" xmlns:a16="http://schemas.microsoft.com/office/drawing/2014/main" id="{91AC0E46-E429-8F46-98BB-FE533CBBB60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3768" y="3427033"/>
            <a:ext cx="3091672" cy="195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4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68D6CCC-F818-944A-8DF8-3C9E932B1779}"/>
              </a:ext>
            </a:extLst>
          </p:cNvPr>
          <p:cNvSpPr>
            <a:spLocks noGrp="1"/>
          </p:cNvSpPr>
          <p:nvPr>
            <p:ph type="title"/>
          </p:nvPr>
        </p:nvSpPr>
        <p:spPr/>
        <p:txBody>
          <a:bodyPr>
            <a:normAutofit fontScale="90000"/>
          </a:bodyPr>
          <a:lstStyle/>
          <a:p>
            <a:r>
              <a:rPr lang="fr-FR" dirty="0"/>
              <a:t>Les perceptions mutuelles (en Europe) </a:t>
            </a:r>
            <a:br>
              <a:rPr lang="fr-FR" dirty="0"/>
            </a:br>
            <a:r>
              <a:rPr lang="fr-FR" sz="4000" dirty="0"/>
              <a:t>Projet ANR Concorde (2009)</a:t>
            </a:r>
          </a:p>
        </p:txBody>
      </p:sp>
      <p:sp>
        <p:nvSpPr>
          <p:cNvPr id="3" name="Espace réservé du contenu 2">
            <a:extLst>
              <a:ext uri="{FF2B5EF4-FFF2-40B4-BE49-F238E27FC236}">
                <a16:creationId xmlns="" xmlns:a16="http://schemas.microsoft.com/office/drawing/2014/main" id="{BEC96FD3-D4E2-BB4E-A807-66D4F1DD2F30}"/>
              </a:ext>
            </a:extLst>
          </p:cNvPr>
          <p:cNvSpPr>
            <a:spLocks noGrp="1"/>
          </p:cNvSpPr>
          <p:nvPr>
            <p:ph idx="1"/>
          </p:nvPr>
        </p:nvSpPr>
        <p:spPr/>
        <p:txBody>
          <a:bodyPr>
            <a:normAutofit fontScale="70000" lnSpcReduction="20000"/>
          </a:bodyPr>
          <a:lstStyle/>
          <a:p>
            <a:pPr marL="0" indent="0">
              <a:buNone/>
            </a:pPr>
            <a:r>
              <a:rPr lang="fr-FR" i="1" dirty="0"/>
              <a:t>« Oui, l’argent a coulé à flots, mais pour qui ? C’est, c’est parti dans les poches de quelques </a:t>
            </a:r>
            <a:r>
              <a:rPr lang="fr-FR" i="1" dirty="0" err="1"/>
              <a:t>Wessis</a:t>
            </a:r>
            <a:r>
              <a:rPr lang="fr-FR" i="1" dirty="0"/>
              <a:t> </a:t>
            </a:r>
            <a:r>
              <a:rPr lang="fr-FR" dirty="0"/>
              <a:t>[Allemands de l’Ouest],</a:t>
            </a:r>
            <a:r>
              <a:rPr lang="fr-FR" i="1" dirty="0"/>
              <a:t> qui l’ont rapatrié vite fait chez eux. Les entreprises qui ont construit ici, c’était que des entreprises de l’Ouest. Et où est resté tout l’argent ? De retour à l’Ouest. […]</a:t>
            </a:r>
            <a:endParaRPr lang="fr-FR" dirty="0"/>
          </a:p>
          <a:p>
            <a:pPr marL="0" indent="0">
              <a:buNone/>
            </a:pPr>
            <a:endParaRPr lang="fr-FR" dirty="0" smtClean="0"/>
          </a:p>
          <a:p>
            <a:pPr marL="0" indent="0">
              <a:buNone/>
            </a:pPr>
            <a:r>
              <a:rPr lang="fr-FR" dirty="0" smtClean="0"/>
              <a:t>Et </a:t>
            </a:r>
            <a:r>
              <a:rPr lang="fr-FR" dirty="0"/>
              <a:t>que penses-tu de l’entrée de la Pologne, et maintenant aussi de la Roumanie, la Bulgarie… dans l’Union Européenne. As-tu un avis là-dessus?</a:t>
            </a:r>
          </a:p>
          <a:p>
            <a:pPr marL="0" indent="0">
              <a:buNone/>
            </a:pPr>
            <a:r>
              <a:rPr lang="fr-FR" i="1" dirty="0"/>
              <a:t>Oui, ils ont toujours fait partie de l’Europe. […] Maintenant ils sont dans l’UE. Tout ça est bien et beau. Mais ils vont faire exactement comme ils ont fait ici à l’Est. Ils vont jouer le même numéro. Quelques milliers de chez nous vont gagner des milliards sur leur dos. »</a:t>
            </a:r>
            <a:endParaRPr lang="fr-FR" dirty="0"/>
          </a:p>
          <a:p>
            <a:pPr marL="0" indent="0">
              <a:buNone/>
            </a:pPr>
            <a:endParaRPr lang="fr-FR" dirty="0"/>
          </a:p>
          <a:p>
            <a:pPr marL="0" indent="0">
              <a:buNone/>
            </a:pPr>
            <a:r>
              <a:rPr lang="fr-FR" dirty="0"/>
              <a:t>AL</a:t>
            </a:r>
            <a:r>
              <a:rPr lang="fr-FR" dirty="0" smtClean="0"/>
              <a:t>-Est</a:t>
            </a:r>
            <a:r>
              <a:rPr lang="fr-FR" dirty="0"/>
              <a:t>, H, 46 ans, petite exploitation agricole, 8 ans de scolarité.</a:t>
            </a:r>
          </a:p>
          <a:p>
            <a:endParaRPr lang="fr-FR" dirty="0"/>
          </a:p>
        </p:txBody>
      </p:sp>
    </p:spTree>
    <p:extLst>
      <p:ext uri="{BB962C8B-B14F-4D97-AF65-F5344CB8AC3E}">
        <p14:creationId xmlns:p14="http://schemas.microsoft.com/office/powerpoint/2010/main" val="341651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CBB63FD-8FC3-5F4E-93FB-4C05D750B67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B2149330-0D4B-5645-A727-6AA86AB20323}"/>
              </a:ext>
            </a:extLst>
          </p:cNvPr>
          <p:cNvSpPr>
            <a:spLocks noGrp="1"/>
          </p:cNvSpPr>
          <p:nvPr>
            <p:ph idx="1"/>
          </p:nvPr>
        </p:nvSpPr>
        <p:spPr/>
        <p:txBody>
          <a:bodyPr>
            <a:normAutofit fontScale="85000" lnSpcReduction="20000"/>
          </a:bodyPr>
          <a:lstStyle/>
          <a:p>
            <a:r>
              <a:rPr lang="fr-FR" dirty="0"/>
              <a:t>« Avez-vous des associations négatives concernant l’Union?</a:t>
            </a:r>
          </a:p>
          <a:p>
            <a:r>
              <a:rPr lang="fr-FR" i="1" dirty="0"/>
              <a:t>Concernant l’Union, non. Concernant l’Europe – oui.</a:t>
            </a:r>
            <a:endParaRPr lang="fr-FR" dirty="0"/>
          </a:p>
          <a:p>
            <a:r>
              <a:rPr lang="fr-FR" dirty="0"/>
              <a:t>Et plus concrètement?</a:t>
            </a:r>
          </a:p>
          <a:p>
            <a:r>
              <a:rPr lang="fr-FR" i="1" dirty="0"/>
              <a:t>Au sujet de l’Allemagne.</a:t>
            </a:r>
            <a:endParaRPr lang="fr-FR" dirty="0"/>
          </a:p>
          <a:p>
            <a:r>
              <a:rPr lang="fr-FR" dirty="0"/>
              <a:t>Eh bien, l’Allemagne?</a:t>
            </a:r>
          </a:p>
          <a:p>
            <a:r>
              <a:rPr lang="fr-FR" i="1" dirty="0"/>
              <a:t>Hitler qui a commencé la guerre et ils sont plus riches que nous. Ils auraient pu être plus pauvres car ils ont perdu. </a:t>
            </a:r>
            <a:r>
              <a:rPr lang="fr-FR" dirty="0"/>
              <a:t>»</a:t>
            </a:r>
          </a:p>
          <a:p>
            <a:pPr marL="0" indent="0" algn="r">
              <a:buNone/>
            </a:pPr>
            <a:endParaRPr lang="fr-FR" dirty="0" smtClean="0"/>
          </a:p>
          <a:p>
            <a:pPr marL="0" indent="0" algn="r">
              <a:buNone/>
            </a:pPr>
            <a:r>
              <a:rPr lang="fr-FR" dirty="0" smtClean="0"/>
              <a:t>(</a:t>
            </a:r>
            <a:r>
              <a:rPr lang="fr-FR" dirty="0"/>
              <a:t>PL, H, 23 ans, vivant à la campagne à l’Est du pays)</a:t>
            </a:r>
          </a:p>
        </p:txBody>
      </p:sp>
    </p:spTree>
    <p:extLst>
      <p:ext uri="{BB962C8B-B14F-4D97-AF65-F5344CB8AC3E}">
        <p14:creationId xmlns:p14="http://schemas.microsoft.com/office/powerpoint/2010/main" val="364304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32E8003-0B10-234C-B3E4-E1A187E78481}"/>
              </a:ext>
            </a:extLst>
          </p:cNvPr>
          <p:cNvSpPr>
            <a:spLocks noGrp="1"/>
          </p:cNvSpPr>
          <p:nvPr>
            <p:ph type="title"/>
          </p:nvPr>
        </p:nvSpPr>
        <p:spPr/>
        <p:txBody>
          <a:bodyPr>
            <a:normAutofit/>
          </a:bodyPr>
          <a:lstStyle/>
          <a:p>
            <a:r>
              <a:rPr lang="fr-FR" sz="2800" b="1" dirty="0"/>
              <a:t>Un passé qui ressurgit dans des </a:t>
            </a:r>
            <a:r>
              <a:rPr lang="fr-FR" sz="2800" b="1" dirty="0" smtClean="0"/>
              <a:t>contextes </a:t>
            </a:r>
            <a:r>
              <a:rPr lang="fr-FR" sz="2800" b="1" dirty="0"/>
              <a:t>particuliers</a:t>
            </a:r>
          </a:p>
        </p:txBody>
      </p:sp>
      <p:sp>
        <p:nvSpPr>
          <p:cNvPr id="3" name="Espace réservé du contenu 2">
            <a:extLst>
              <a:ext uri="{FF2B5EF4-FFF2-40B4-BE49-F238E27FC236}">
                <a16:creationId xmlns="" xmlns:a16="http://schemas.microsoft.com/office/drawing/2014/main" id="{EBCB1F6B-0D87-3E48-8490-FB48647A6153}"/>
              </a:ext>
            </a:extLst>
          </p:cNvPr>
          <p:cNvSpPr>
            <a:spLocks noGrp="1"/>
          </p:cNvSpPr>
          <p:nvPr>
            <p:ph idx="1"/>
          </p:nvPr>
        </p:nvSpPr>
        <p:spPr>
          <a:xfrm>
            <a:off x="457199" y="1600199"/>
            <a:ext cx="8414981" cy="5114291"/>
          </a:xfrm>
        </p:spPr>
        <p:txBody>
          <a:bodyPr>
            <a:normAutofit fontScale="77500" lnSpcReduction="20000"/>
          </a:bodyPr>
          <a:lstStyle/>
          <a:p>
            <a:pPr marL="0" indent="0">
              <a:buNone/>
            </a:pPr>
            <a:r>
              <a:rPr lang="fr-FR" sz="3600" i="1" dirty="0"/>
              <a:t>« Pour être honnête, j’ai toujours eu de bonnes expériences. […] Dans d’autres pays, ça peut arriver à cause de notre histoire… certaines personnes peuvent dire des trucs. Mais je vis bien avec. Évidemment, je me rappelle, quand on a été à Auschwitz par exemple… on s’est tous senti un peu </a:t>
            </a:r>
            <a:r>
              <a:rPr lang="fr-FR" sz="3600" i="1" dirty="0" smtClean="0"/>
              <a:t>bizarres </a:t>
            </a:r>
            <a:r>
              <a:rPr lang="fr-FR" sz="3600" i="1" dirty="0"/>
              <a:t>à ce moment-là. Parce que c’était une drôle de situation. Et tout le monde était en train de nous regarder […] Bon quelque chose a eu lieu dans l’histoire, et nous vivons 50 ans après. On ne peut plus critiquer maintenant… en un mot, je me sens bien. Je n’ai aucun complexe à dire que “je suis Allemand” »</a:t>
            </a:r>
            <a:r>
              <a:rPr lang="fr-FR" sz="3600" dirty="0"/>
              <a:t>.</a:t>
            </a:r>
          </a:p>
          <a:p>
            <a:pPr marL="0" indent="0">
              <a:buNone/>
            </a:pPr>
            <a:endParaRPr lang="fr-FR" dirty="0"/>
          </a:p>
          <a:p>
            <a:pPr marL="0" indent="0" algn="r">
              <a:buNone/>
            </a:pPr>
            <a:r>
              <a:rPr lang="fr-FR" dirty="0"/>
              <a:t>Lycéen ouest-allemand</a:t>
            </a:r>
          </a:p>
        </p:txBody>
      </p:sp>
    </p:spTree>
    <p:extLst>
      <p:ext uri="{BB962C8B-B14F-4D97-AF65-F5344CB8AC3E}">
        <p14:creationId xmlns:p14="http://schemas.microsoft.com/office/powerpoint/2010/main" val="169974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21470A1-87CB-7446-8784-42A9DB4AA43D}"/>
              </a:ext>
            </a:extLst>
          </p:cNvPr>
          <p:cNvSpPr>
            <a:spLocks noGrp="1"/>
          </p:cNvSpPr>
          <p:nvPr>
            <p:ph type="title"/>
          </p:nvPr>
        </p:nvSpPr>
        <p:spPr>
          <a:xfrm>
            <a:off x="457200" y="274638"/>
            <a:ext cx="8229600" cy="829767"/>
          </a:xfrm>
        </p:spPr>
        <p:txBody>
          <a:bodyPr>
            <a:noAutofit/>
          </a:bodyPr>
          <a:lstStyle/>
          <a:p>
            <a:r>
              <a:rPr lang="fr-FR" sz="3200" dirty="0"/>
              <a:t>Opinions exprimées en 2018 (Baromètre germano-</a:t>
            </a:r>
            <a:r>
              <a:rPr lang="fr-FR" sz="3200" dirty="0" smtClean="0"/>
              <a:t>polonais, </a:t>
            </a:r>
            <a:r>
              <a:rPr lang="fr-FR" sz="3200" dirty="0"/>
              <a:t>ISP)</a:t>
            </a:r>
          </a:p>
        </p:txBody>
      </p:sp>
      <p:sp>
        <p:nvSpPr>
          <p:cNvPr id="3" name="Espace réservé du contenu 2">
            <a:extLst>
              <a:ext uri="{FF2B5EF4-FFF2-40B4-BE49-F238E27FC236}">
                <a16:creationId xmlns="" xmlns:a16="http://schemas.microsoft.com/office/drawing/2014/main" id="{2AC50378-F311-A54F-B43E-00DB8FE45695}"/>
              </a:ext>
            </a:extLst>
          </p:cNvPr>
          <p:cNvSpPr>
            <a:spLocks noGrp="1"/>
          </p:cNvSpPr>
          <p:nvPr>
            <p:ph idx="1"/>
          </p:nvPr>
        </p:nvSpPr>
        <p:spPr>
          <a:xfrm>
            <a:off x="457200" y="1472540"/>
            <a:ext cx="8229600" cy="4892634"/>
          </a:xfrm>
        </p:spPr>
        <p:txBody>
          <a:bodyPr>
            <a:normAutofit fontScale="77500" lnSpcReduction="20000"/>
          </a:bodyPr>
          <a:lstStyle/>
          <a:p>
            <a:r>
              <a:rPr lang="pl" dirty="0"/>
              <a:t>Les associations les plus fréquentes des Polonais (en parlant de l’Allemagne) : histoire (25%) ; pays voisin (25%). Pour les Allemands interrogés sur la Pologne : tourisme et culture (Histoire: 7% du total).</a:t>
            </a:r>
          </a:p>
          <a:p>
            <a:pPr marL="0" indent="0">
              <a:buNone/>
            </a:pPr>
            <a:r>
              <a:rPr lang="pl" dirty="0">
                <a:sym typeface="Wingdings" pitchFamily="2" charset="2"/>
              </a:rPr>
              <a:t> </a:t>
            </a:r>
            <a:r>
              <a:rPr lang="pl" dirty="0"/>
              <a:t>32% des Polonais interrogés et 13% des Allemands ayant participé à l’enquête </a:t>
            </a:r>
            <a:r>
              <a:rPr lang="pl" dirty="0" smtClean="0"/>
              <a:t>pense</a:t>
            </a:r>
            <a:r>
              <a:rPr lang="fr-FR" dirty="0" smtClean="0"/>
              <a:t>n</a:t>
            </a:r>
            <a:r>
              <a:rPr lang="pl" dirty="0" smtClean="0"/>
              <a:t>t </a:t>
            </a:r>
            <a:r>
              <a:rPr lang="pl" dirty="0"/>
              <a:t>que dans les relations bilatérales, il faut se concentrer sur le passé.</a:t>
            </a:r>
          </a:p>
          <a:p>
            <a:r>
              <a:rPr lang="pl" dirty="0"/>
              <a:t>56% des PL et 29% des ALL ressentent de la sympathie pour l’autre société.</a:t>
            </a:r>
          </a:p>
          <a:p>
            <a:r>
              <a:rPr lang="pl" dirty="0"/>
              <a:t>53% des PL et 59% des ALL sont favorables à l’utilisation </a:t>
            </a:r>
            <a:r>
              <a:rPr lang="fr-FR" dirty="0" smtClean="0"/>
              <a:t>d’</a:t>
            </a:r>
            <a:r>
              <a:rPr lang="pl" dirty="0" smtClean="0"/>
              <a:t>un </a:t>
            </a:r>
            <a:r>
              <a:rPr lang="pl" dirty="0"/>
              <a:t>manuel d’histoire germano-polonais commun. </a:t>
            </a:r>
          </a:p>
          <a:p>
            <a:r>
              <a:rPr lang="pl" dirty="0"/>
              <a:t>48% des ALL ; 35% des PL </a:t>
            </a:r>
            <a:r>
              <a:rPr lang="fr-FR" dirty="0" smtClean="0"/>
              <a:t>interrogés </a:t>
            </a:r>
            <a:r>
              <a:rPr lang="pl" dirty="0" smtClean="0"/>
              <a:t>considèrent </a:t>
            </a:r>
            <a:r>
              <a:rPr lang="pl" dirty="0"/>
              <a:t>le gouvernement polonais comme un partenaire crédible dans l’Union européenne. </a:t>
            </a:r>
            <a:endParaRPr lang="fr-FR" dirty="0"/>
          </a:p>
        </p:txBody>
      </p:sp>
    </p:spTree>
    <p:extLst>
      <p:ext uri="{BB962C8B-B14F-4D97-AF65-F5344CB8AC3E}">
        <p14:creationId xmlns:p14="http://schemas.microsoft.com/office/powerpoint/2010/main" val="395581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046CACC-AA0C-4745-99D4-6B84367092F3}"/>
              </a:ext>
            </a:extLst>
          </p:cNvPr>
          <p:cNvSpPr>
            <a:spLocks noGrp="1"/>
          </p:cNvSpPr>
          <p:nvPr>
            <p:ph type="title"/>
          </p:nvPr>
        </p:nvSpPr>
        <p:spPr/>
        <p:txBody>
          <a:bodyPr wrap="square" numCol="1" anchorCtr="0" compatLnSpc="1">
            <a:prstTxWarp prst="textNoShape">
              <a:avLst/>
            </a:prstTxWarp>
          </a:bodyPr>
          <a:lstStyle/>
          <a:p>
            <a:r>
              <a:rPr lang="fr-FR" altLang="fr-FR" sz="2800" i="1">
                <a:ea typeface="ＭＳ Ｐゴシック" panose="020B0600070205080204" pitchFamily="34" charset="-128"/>
              </a:rPr>
              <a:t>Logiques de politisation... et de dépolitisation</a:t>
            </a:r>
          </a:p>
        </p:txBody>
      </p:sp>
      <p:pic>
        <p:nvPicPr>
          <p:cNvPr id="43010" name="Espace réservé du tableau 3" descr="http://files.clickweb.home.pl/21/5d/215dd957-c106-4df3-9a2e-d44147e0c5ad.jpg">
            <a:extLst>
              <a:ext uri="{FF2B5EF4-FFF2-40B4-BE49-F238E27FC236}">
                <a16:creationId xmlns="" xmlns:a16="http://schemas.microsoft.com/office/drawing/2014/main" id="{B54C252E-5F67-854C-918A-1FFFC18E328F}"/>
              </a:ext>
            </a:extLst>
          </p:cNvPr>
          <p:cNvPicPr>
            <a:picLocks noGrp="1"/>
          </p:cNvPicPr>
          <p:nvPr>
            <p:ph type="tbl" idx="1"/>
          </p:nvPr>
        </p:nvPicPr>
        <p:blipFill>
          <a:blip r:embed="rId2">
            <a:extLst>
              <a:ext uri="{28A0092B-C50C-407E-A947-70E740481C1C}">
                <a14:useLocalDpi xmlns:a14="http://schemas.microsoft.com/office/drawing/2010/main" val="0"/>
              </a:ext>
            </a:extLst>
          </a:blip>
          <a:srcRect l="-64383" r="-64383"/>
          <a:stretch>
            <a:fillRect/>
          </a:stretch>
        </p:blipFill>
        <p:spPr/>
      </p:pic>
      <p:sp>
        <p:nvSpPr>
          <p:cNvPr id="43011" name="ZoneTexte 4">
            <a:extLst>
              <a:ext uri="{FF2B5EF4-FFF2-40B4-BE49-F238E27FC236}">
                <a16:creationId xmlns="" xmlns:a16="http://schemas.microsoft.com/office/drawing/2014/main" id="{89A08F6A-20CB-054E-AD6D-31BBEF9353D6}"/>
              </a:ext>
            </a:extLst>
          </p:cNvPr>
          <p:cNvSpPr txBox="1">
            <a:spLocks noChangeArrowheads="1"/>
          </p:cNvSpPr>
          <p:nvPr/>
        </p:nvSpPr>
        <p:spPr bwMode="auto">
          <a:xfrm>
            <a:off x="323850" y="6375400"/>
            <a:ext cx="8569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00" i="1"/>
              <a:t>L’herbier de Rosa Luxemburg (AAN), édité par la Fondation Rosa Luxemburg à Varsovie</a:t>
            </a:r>
          </a:p>
        </p:txBody>
      </p:sp>
    </p:spTree>
    <p:extLst>
      <p:ext uri="{BB962C8B-B14F-4D97-AF65-F5344CB8AC3E}">
        <p14:creationId xmlns:p14="http://schemas.microsoft.com/office/powerpoint/2010/main" val="137655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700A3897-AE27-7B40-B058-EAD328911AED}"/>
              </a:ext>
            </a:extLst>
          </p:cNvPr>
          <p:cNvSpPr>
            <a:spLocks noGrp="1"/>
          </p:cNvSpPr>
          <p:nvPr>
            <p:ph type="title"/>
          </p:nvPr>
        </p:nvSpPr>
        <p:spPr/>
        <p:txBody>
          <a:bodyPr/>
          <a:lstStyle/>
          <a:p>
            <a:endParaRPr lang="fr-FR"/>
          </a:p>
        </p:txBody>
      </p:sp>
      <p:sp>
        <p:nvSpPr>
          <p:cNvPr id="5" name="Espace réservé du contenu 4">
            <a:extLst>
              <a:ext uri="{FF2B5EF4-FFF2-40B4-BE49-F238E27FC236}">
                <a16:creationId xmlns="" xmlns:a16="http://schemas.microsoft.com/office/drawing/2014/main" id="{676E0345-AE56-E248-8BD8-D4CF901CE524}"/>
              </a:ext>
            </a:extLst>
          </p:cNvPr>
          <p:cNvSpPr>
            <a:spLocks noGrp="1"/>
          </p:cNvSpPr>
          <p:nvPr>
            <p:ph idx="1"/>
          </p:nvPr>
        </p:nvSpPr>
        <p:spPr/>
        <p:txBody>
          <a:bodyPr/>
          <a:lstStyle/>
          <a:p>
            <a:pPr marL="0" indent="0">
              <a:buNone/>
            </a:pPr>
            <a:r>
              <a:rPr lang="fr-FR" dirty="0"/>
              <a:t>« </a:t>
            </a:r>
            <a:r>
              <a:rPr lang="de-DE" i="1" dirty="0"/>
              <a:t>Es ist notwendig, verhindern zu helfen, dass Europa neu auseinander driftet.</a:t>
            </a:r>
          </a:p>
          <a:p>
            <a:pPr marL="0" indent="0">
              <a:buNone/>
            </a:pPr>
            <a:r>
              <a:rPr lang="de-DE" i="1" dirty="0"/>
              <a:t>Mauer des Misstrauens und der Abschottung dürfen weder an der Oder und </a:t>
            </a:r>
            <a:r>
              <a:rPr lang="de-DE" i="1" dirty="0" smtClean="0"/>
              <a:t>Neiße </a:t>
            </a:r>
            <a:r>
              <a:rPr lang="de-DE" i="1" dirty="0"/>
              <a:t>noch an den Bug verlegt werden</a:t>
            </a:r>
            <a:r>
              <a:rPr lang="de-DE" dirty="0"/>
              <a:t> </a:t>
            </a:r>
            <a:r>
              <a:rPr lang="fr-FR" dirty="0"/>
              <a:t>»</a:t>
            </a:r>
          </a:p>
          <a:p>
            <a:pPr marL="0" indent="0" algn="r">
              <a:buNone/>
            </a:pPr>
            <a:endParaRPr lang="fr-FR" dirty="0"/>
          </a:p>
          <a:p>
            <a:pPr marL="0" indent="0" algn="r">
              <a:buNone/>
            </a:pPr>
            <a:r>
              <a:rPr lang="fr-FR" dirty="0"/>
              <a:t>Willy Brandt, 4 </a:t>
            </a:r>
            <a:r>
              <a:rPr lang="fr-FR" dirty="0" smtClean="0"/>
              <a:t>octobre 1990</a:t>
            </a:r>
            <a:endParaRPr lang="fr-FR" dirty="0"/>
          </a:p>
        </p:txBody>
      </p:sp>
    </p:spTree>
    <p:extLst>
      <p:ext uri="{BB962C8B-B14F-4D97-AF65-F5344CB8AC3E}">
        <p14:creationId xmlns:p14="http://schemas.microsoft.com/office/powerpoint/2010/main" val="20346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L’épisode </a:t>
            </a:r>
            <a:r>
              <a:rPr lang="pl-PL" dirty="0" smtClean="0"/>
              <a:t>Solidarność</a:t>
            </a:r>
            <a:r>
              <a:rPr lang="fr-FR" dirty="0"/>
              <a:t> </a:t>
            </a:r>
            <a:r>
              <a:rPr lang="fr-FR" dirty="0" smtClean="0"/>
              <a:t>(1980s)</a:t>
            </a:r>
            <a:endParaRPr lang="pl" dirty="0"/>
          </a:p>
        </p:txBody>
      </p:sp>
      <p:pic>
        <p:nvPicPr>
          <p:cNvPr id="4" name="Espace réservé du contenu 3"/>
          <p:cNvPicPr>
            <a:picLocks noGrp="1" noChangeAspect="1"/>
          </p:cNvPicPr>
          <p:nvPr>
            <p:ph idx="1"/>
          </p:nvPr>
        </p:nvPicPr>
        <p:blipFill rotWithShape="1">
          <a:blip r:embed="rId2"/>
          <a:srcRect l="-31279" r="-31279"/>
          <a:stretch/>
        </p:blipFill>
        <p:spPr>
          <a:xfrm>
            <a:off x="-121776" y="1242153"/>
            <a:ext cx="9855997" cy="5420417"/>
          </a:xfrm>
        </p:spPr>
      </p:pic>
    </p:spTree>
    <p:extLst>
      <p:ext uri="{BB962C8B-B14F-4D97-AF65-F5344CB8AC3E}">
        <p14:creationId xmlns:p14="http://schemas.microsoft.com/office/powerpoint/2010/main" val="343836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A5052B0-87E1-6040-B5A9-CE4905405728}"/>
              </a:ext>
            </a:extLst>
          </p:cNvPr>
          <p:cNvSpPr>
            <a:spLocks noGrp="1"/>
          </p:cNvSpPr>
          <p:nvPr>
            <p:ph type="title"/>
          </p:nvPr>
        </p:nvSpPr>
        <p:spPr/>
        <p:txBody>
          <a:bodyPr>
            <a:normAutofit fontScale="90000"/>
          </a:bodyPr>
          <a:lstStyle/>
          <a:p>
            <a:r>
              <a:rPr lang="fr-FR" dirty="0"/>
              <a:t>Séries, BD populaires dans les démocraties populaires</a:t>
            </a:r>
          </a:p>
        </p:txBody>
      </p:sp>
      <p:sp>
        <p:nvSpPr>
          <p:cNvPr id="4" name="Rectangle 2">
            <a:extLst>
              <a:ext uri="{FF2B5EF4-FFF2-40B4-BE49-F238E27FC236}">
                <a16:creationId xmlns="" xmlns:a16="http://schemas.microsoft.com/office/drawing/2014/main" id="{29F59AF6-2F57-3A4B-AA1B-55C6E0B1E2E7}"/>
              </a:ext>
            </a:extLst>
          </p:cNvPr>
          <p:cNvSpPr>
            <a:spLocks noChangeArrowheads="1"/>
          </p:cNvSpPr>
          <p:nvPr/>
        </p:nvSpPr>
        <p:spPr bwMode="auto">
          <a:xfrm>
            <a:off x="0" y="-1"/>
            <a:ext cx="7266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1265" name="Image 1" descr="\">
            <a:extLst>
              <a:ext uri="{FF2B5EF4-FFF2-40B4-BE49-F238E27FC236}">
                <a16:creationId xmlns="" xmlns:a16="http://schemas.microsoft.com/office/drawing/2014/main" id="{C8C67683-DB40-3441-B051-0344A89AF39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028" y="1983036"/>
            <a:ext cx="5328744" cy="398773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Image 2" descr="Résultat de recherche d'images pour &quot;Kapitan Kloss&quot;">
            <a:extLst>
              <a:ext uri="{FF2B5EF4-FFF2-40B4-BE49-F238E27FC236}">
                <a16:creationId xmlns="" xmlns:a16="http://schemas.microsoft.com/office/drawing/2014/main" id="{2E4D5CA2-703D-E645-BCA7-74BBD008F66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561836" y="1722110"/>
            <a:ext cx="3582164" cy="5009776"/>
          </a:xfrm>
          <a:prstGeom prst="rect">
            <a:avLst/>
          </a:prstGeom>
          <a:noFill/>
          <a:extLst>
            <a:ext uri="{909E8E84-426E-40DD-AFC4-6F175D3DCCD1}">
              <a14:hiddenFill xmlns:a14="http://schemas.microsoft.com/office/drawing/2010/main">
                <a:solidFill>
                  <a:srgbClr val="FFFFFF"/>
                </a:solidFill>
              </a14:hiddenFill>
            </a:ext>
          </a:extLst>
        </p:spPr>
      </p:pic>
      <p:pic>
        <p:nvPicPr>
          <p:cNvPr id="11271" name="Image 1" descr="\">
            <a:extLst>
              <a:ext uri="{FF2B5EF4-FFF2-40B4-BE49-F238E27FC236}">
                <a16:creationId xmlns="" xmlns:a16="http://schemas.microsoft.com/office/drawing/2014/main" id="{A625BEF8-977F-514D-99C1-C170DFF4B10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7721600"/>
            <a:ext cx="5753100" cy="4305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a:extLst>
              <a:ext uri="{FF2B5EF4-FFF2-40B4-BE49-F238E27FC236}">
                <a16:creationId xmlns="" xmlns:a16="http://schemas.microsoft.com/office/drawing/2014/main" id="{35571077-23B5-1441-AB59-99FE8573CFE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10">
            <a:extLst>
              <a:ext uri="{FF2B5EF4-FFF2-40B4-BE49-F238E27FC236}">
                <a16:creationId xmlns="" xmlns:a16="http://schemas.microsoft.com/office/drawing/2014/main" id="{E475F32B-EAB7-434D-B755-332A7EC74A93}"/>
              </a:ext>
            </a:extLst>
          </p:cNvPr>
          <p:cNvSpPr>
            <a:spLocks noChangeArrowheads="1"/>
          </p:cNvSpPr>
          <p:nvPr/>
        </p:nvSpPr>
        <p:spPr bwMode="auto">
          <a:xfrm>
            <a:off x="0" y="772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53565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Littérature clandestine de jeunesse (1986)</a:t>
            </a:r>
          </a:p>
        </p:txBody>
      </p:sp>
      <p:pic>
        <p:nvPicPr>
          <p:cNvPr id="4" name="Espace réservé du contenu 3"/>
          <p:cNvPicPr>
            <a:picLocks noGrp="1" noChangeAspect="1"/>
          </p:cNvPicPr>
          <p:nvPr>
            <p:ph idx="1"/>
          </p:nvPr>
        </p:nvPicPr>
        <p:blipFill>
          <a:blip r:embed="rId2"/>
          <a:srcRect t="1150" b="1150"/>
          <a:stretch>
            <a:fillRect/>
          </a:stretch>
        </p:blipFill>
        <p:spPr>
          <a:xfrm>
            <a:off x="853373" y="1916310"/>
            <a:ext cx="7654813" cy="4209853"/>
          </a:xfrm>
        </p:spPr>
      </p:pic>
    </p:spTree>
    <p:extLst>
      <p:ext uri="{BB962C8B-B14F-4D97-AF65-F5344CB8AC3E}">
        <p14:creationId xmlns:p14="http://schemas.microsoft.com/office/powerpoint/2010/main" val="382638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6BCEBEF-3C24-AB47-91CD-43B484D5412E}"/>
              </a:ext>
            </a:extLst>
          </p:cNvPr>
          <p:cNvSpPr>
            <a:spLocks noGrp="1"/>
          </p:cNvSpPr>
          <p:nvPr>
            <p:ph type="title"/>
          </p:nvPr>
        </p:nvSpPr>
        <p:spPr/>
        <p:txBody>
          <a:bodyPr>
            <a:normAutofit fontScale="90000"/>
          </a:bodyPr>
          <a:lstStyle/>
          <a:p>
            <a:r>
              <a:rPr lang="fr-FR" sz="4000" dirty="0"/>
              <a:t>Répondre à la peur par </a:t>
            </a:r>
            <a:r>
              <a:rPr lang="fr-FR" sz="4000" dirty="0" smtClean="0"/>
              <a:t>l’humour</a:t>
            </a:r>
            <a:br>
              <a:rPr lang="fr-FR" sz="4000" dirty="0" smtClean="0"/>
            </a:br>
            <a:r>
              <a:rPr lang="fr-FR" sz="4000" dirty="0" smtClean="0"/>
              <a:t>« Alternative Orange »</a:t>
            </a:r>
            <a:endParaRPr lang="fr-FR" sz="4000" dirty="0"/>
          </a:p>
        </p:txBody>
      </p:sp>
      <p:sp>
        <p:nvSpPr>
          <p:cNvPr id="3" name="Espace réservé du contenu 2">
            <a:extLst>
              <a:ext uri="{FF2B5EF4-FFF2-40B4-BE49-F238E27FC236}">
                <a16:creationId xmlns="" xmlns:a16="http://schemas.microsoft.com/office/drawing/2014/main" id="{F2646AE2-EA37-E841-A071-20DD8D309CD8}"/>
              </a:ext>
            </a:extLst>
          </p:cNvPr>
          <p:cNvSpPr>
            <a:spLocks noGrp="1"/>
          </p:cNvSpPr>
          <p:nvPr>
            <p:ph idx="1"/>
          </p:nvPr>
        </p:nvSpPr>
        <p:spPr>
          <a:xfrm>
            <a:off x="6350000" y="3110548"/>
            <a:ext cx="8229600" cy="4525963"/>
          </a:xfrm>
        </p:spPr>
        <p:txBody>
          <a:bodyPr/>
          <a:lstStyle/>
          <a:p>
            <a:endParaRPr lang="fr-FR" dirty="0"/>
          </a:p>
        </p:txBody>
      </p:sp>
      <p:sp>
        <p:nvSpPr>
          <p:cNvPr id="5" name="Rectangle 2">
            <a:extLst>
              <a:ext uri="{FF2B5EF4-FFF2-40B4-BE49-F238E27FC236}">
                <a16:creationId xmlns="" xmlns:a16="http://schemas.microsoft.com/office/drawing/2014/main" id="{0A7D6F80-C20D-354D-AFE4-ADA367B1D378}"/>
              </a:ext>
            </a:extLst>
          </p:cNvPr>
          <p:cNvSpPr>
            <a:spLocks noChangeArrowheads="1"/>
          </p:cNvSpPr>
          <p:nvPr/>
        </p:nvSpPr>
        <p:spPr bwMode="auto">
          <a:xfrm>
            <a:off x="5892800" y="15103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6385" name="Image 3" descr="https://upload.wikimedia.org/wikipedia/commons/thumb/5/59/Pomaranczowa_alternatywa-dzien_wojska.jpg/220px-Pomaranczowa_alternatywa-dzien_wojska.jpg">
            <a:extLst>
              <a:ext uri="{FF2B5EF4-FFF2-40B4-BE49-F238E27FC236}">
                <a16:creationId xmlns="" xmlns:a16="http://schemas.microsoft.com/office/drawing/2014/main" id="{6EB8081F-12D3-FF49-90F9-2255A21D1EC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35896" y="3648462"/>
            <a:ext cx="4308104" cy="3152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 xmlns:a16="http://schemas.microsoft.com/office/drawing/2014/main" id="{12674D3F-69AB-9342-BA55-CD5B31B74C80}"/>
              </a:ext>
            </a:extLst>
          </p:cNvPr>
          <p:cNvPicPr/>
          <p:nvPr/>
        </p:nvPicPr>
        <p:blipFill>
          <a:blip r:embed="rId4"/>
          <a:stretch>
            <a:fillRect/>
          </a:stretch>
        </p:blipFill>
        <p:spPr>
          <a:xfrm>
            <a:off x="-1" y="1723572"/>
            <a:ext cx="4835897" cy="3156857"/>
          </a:xfrm>
          <a:prstGeom prst="rect">
            <a:avLst/>
          </a:prstGeom>
        </p:spPr>
      </p:pic>
    </p:spTree>
    <p:extLst>
      <p:ext uri="{BB962C8B-B14F-4D97-AF65-F5344CB8AC3E}">
        <p14:creationId xmlns:p14="http://schemas.microsoft.com/office/powerpoint/2010/main" val="330813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39BCE59-1DFB-9947-9E1B-980FC35C9928}"/>
              </a:ext>
            </a:extLst>
          </p:cNvPr>
          <p:cNvSpPr>
            <a:spLocks noGrp="1"/>
          </p:cNvSpPr>
          <p:nvPr>
            <p:ph type="title"/>
          </p:nvPr>
        </p:nvSpPr>
        <p:spPr/>
        <p:txBody>
          <a:bodyPr>
            <a:normAutofit fontScale="90000"/>
          </a:bodyPr>
          <a:lstStyle/>
          <a:p>
            <a:r>
              <a:rPr lang="fr-FR" dirty="0"/>
              <a:t>« </a:t>
            </a:r>
            <a:r>
              <a:rPr lang="fr-FR" dirty="0" err="1"/>
              <a:t>polnische</a:t>
            </a:r>
            <a:r>
              <a:rPr lang="fr-FR" dirty="0"/>
              <a:t> </a:t>
            </a:r>
            <a:r>
              <a:rPr lang="fr-FR" dirty="0" err="1"/>
              <a:t>Wirtschaft</a:t>
            </a:r>
            <a:r>
              <a:rPr lang="fr-FR" dirty="0"/>
              <a:t> </a:t>
            </a:r>
            <a:r>
              <a:rPr lang="fr-FR" dirty="0" smtClean="0"/>
              <a:t>»: de la période des pénuries à l’économie de marché</a:t>
            </a:r>
            <a:endParaRPr lang="fr-FR" dirty="0"/>
          </a:p>
        </p:txBody>
      </p:sp>
      <p:sp>
        <p:nvSpPr>
          <p:cNvPr id="3" name="Espace réservé du contenu 2">
            <a:extLst>
              <a:ext uri="{FF2B5EF4-FFF2-40B4-BE49-F238E27FC236}">
                <a16:creationId xmlns="" xmlns:a16="http://schemas.microsoft.com/office/drawing/2014/main" id="{10A2AADB-EC68-FA4E-96FE-26D82B7EDF3C}"/>
              </a:ext>
            </a:extLst>
          </p:cNvPr>
          <p:cNvSpPr>
            <a:spLocks noGrp="1"/>
          </p:cNvSpPr>
          <p:nvPr>
            <p:ph idx="1"/>
          </p:nvPr>
        </p:nvSpPr>
        <p:spPr>
          <a:xfrm>
            <a:off x="313136" y="1522008"/>
            <a:ext cx="8830864" cy="5070717"/>
          </a:xfrm>
        </p:spPr>
        <p:txBody>
          <a:bodyPr/>
          <a:lstStyle/>
          <a:p>
            <a:pPr marL="0" indent="0">
              <a:buNone/>
            </a:pPr>
            <a:endParaRPr lang="fr-FR" dirty="0"/>
          </a:p>
        </p:txBody>
      </p:sp>
      <p:pic>
        <p:nvPicPr>
          <p:cNvPr id="4" name="Image 3">
            <a:extLst>
              <a:ext uri="{FF2B5EF4-FFF2-40B4-BE49-F238E27FC236}">
                <a16:creationId xmlns="" xmlns:a16="http://schemas.microsoft.com/office/drawing/2014/main" id="{07F76D01-957B-694B-A432-A9FC1833D759}"/>
              </a:ext>
            </a:extLst>
          </p:cNvPr>
          <p:cNvPicPr/>
          <p:nvPr/>
        </p:nvPicPr>
        <p:blipFill>
          <a:blip r:embed="rId2">
            <a:extLst>
              <a:ext uri="{28A0092B-C50C-407E-A947-70E740481C1C}">
                <a14:useLocalDpi xmlns:a14="http://schemas.microsoft.com/office/drawing/2010/main" val="0"/>
              </a:ext>
            </a:extLst>
          </a:blip>
          <a:stretch>
            <a:fillRect/>
          </a:stretch>
        </p:blipFill>
        <p:spPr>
          <a:xfrm>
            <a:off x="457200" y="2242997"/>
            <a:ext cx="8229600" cy="3280558"/>
          </a:xfrm>
          <a:prstGeom prst="rect">
            <a:avLst/>
          </a:prstGeom>
        </p:spPr>
      </p:pic>
    </p:spTree>
    <p:extLst>
      <p:ext uri="{BB962C8B-B14F-4D97-AF65-F5344CB8AC3E}">
        <p14:creationId xmlns:p14="http://schemas.microsoft.com/office/powerpoint/2010/main" val="413862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5124C7B2-0DB6-334E-9F17-11AF113EC5F7}"/>
              </a:ext>
            </a:extLst>
          </p:cNvPr>
          <p:cNvSpPr>
            <a:spLocks noGrp="1"/>
          </p:cNvSpPr>
          <p:nvPr>
            <p:ph type="ctrTitle"/>
          </p:nvPr>
        </p:nvSpPr>
        <p:spPr/>
        <p:txBody>
          <a:bodyPr>
            <a:normAutofit fontScale="90000"/>
          </a:bodyPr>
          <a:lstStyle/>
          <a:p>
            <a:r>
              <a:rPr lang="fr-FR" b="1" dirty="0"/>
              <a:t>I. Des tentatives de rapprochement préalables à 1989</a:t>
            </a:r>
            <a:endParaRPr lang="fr-FR" dirty="0"/>
          </a:p>
        </p:txBody>
      </p:sp>
      <p:sp>
        <p:nvSpPr>
          <p:cNvPr id="5" name="Sous-titre 4">
            <a:extLst>
              <a:ext uri="{FF2B5EF4-FFF2-40B4-BE49-F238E27FC236}">
                <a16:creationId xmlns="" xmlns:a16="http://schemas.microsoft.com/office/drawing/2014/main" id="{267B4920-8E90-D947-9707-6C769B015248}"/>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83748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B40C64B-8BAD-9E4F-A4BE-98A402A0CE1F}"/>
              </a:ext>
            </a:extLst>
          </p:cNvPr>
          <p:cNvSpPr>
            <a:spLocks noGrp="1"/>
          </p:cNvSpPr>
          <p:nvPr>
            <p:ph type="title"/>
          </p:nvPr>
        </p:nvSpPr>
        <p:spPr/>
        <p:txBody>
          <a:bodyPr>
            <a:normAutofit fontScale="90000"/>
          </a:bodyPr>
          <a:lstStyle/>
          <a:p>
            <a:r>
              <a:rPr lang="fr-FR" dirty="0" smtClean="0"/>
              <a:t>« Der </a:t>
            </a:r>
            <a:r>
              <a:rPr lang="fr-FR" dirty="0" err="1" smtClean="0"/>
              <a:t>Kniefall</a:t>
            </a:r>
            <a:r>
              <a:rPr lang="fr-FR" dirty="0" smtClean="0"/>
              <a:t> », Willy Brandt, Varsovie (1970</a:t>
            </a:r>
            <a:r>
              <a:rPr lang="fr-FR" dirty="0"/>
              <a:t>)</a:t>
            </a:r>
          </a:p>
        </p:txBody>
      </p:sp>
      <p:sp>
        <p:nvSpPr>
          <p:cNvPr id="3" name="Espace réservé du contenu 2">
            <a:extLst>
              <a:ext uri="{FF2B5EF4-FFF2-40B4-BE49-F238E27FC236}">
                <a16:creationId xmlns="" xmlns:a16="http://schemas.microsoft.com/office/drawing/2014/main" id="{47BDA025-77F4-3748-8E1A-5F98B1203B49}"/>
              </a:ext>
            </a:extLst>
          </p:cNvPr>
          <p:cNvSpPr>
            <a:spLocks noGrp="1"/>
          </p:cNvSpPr>
          <p:nvPr>
            <p:ph idx="1"/>
          </p:nvPr>
        </p:nvSpPr>
        <p:spPr>
          <a:xfrm>
            <a:off x="457200" y="1672884"/>
            <a:ext cx="8229600" cy="4525963"/>
          </a:xfrm>
        </p:spPr>
        <p:txBody>
          <a:bodyPr/>
          <a:lstStyle/>
          <a:p>
            <a:endParaRPr lang="fr-FR" dirty="0"/>
          </a:p>
        </p:txBody>
      </p:sp>
      <p:sp>
        <p:nvSpPr>
          <p:cNvPr id="4" name="Rectangle 2">
            <a:extLst>
              <a:ext uri="{FF2B5EF4-FFF2-40B4-BE49-F238E27FC236}">
                <a16:creationId xmlns="" xmlns:a16="http://schemas.microsoft.com/office/drawing/2014/main" id="{DAA68716-3792-3D4D-8D6D-A3D08C39232C}"/>
              </a:ext>
            </a:extLst>
          </p:cNvPr>
          <p:cNvSpPr>
            <a:spLocks noChangeArrowheads="1"/>
          </p:cNvSpPr>
          <p:nvPr/>
        </p:nvSpPr>
        <p:spPr bwMode="auto">
          <a:xfrm>
            <a:off x="1543793"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2289" name="Image 1" descr="Image associée">
            <a:extLst>
              <a:ext uri="{FF2B5EF4-FFF2-40B4-BE49-F238E27FC236}">
                <a16:creationId xmlns="" xmlns:a16="http://schemas.microsoft.com/office/drawing/2014/main" id="{5309BA04-781B-A44F-96A2-85DD3D98AA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43793" y="1566790"/>
            <a:ext cx="57658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0194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2447</TotalTime>
  <Words>820</Words>
  <Application>Microsoft Office PowerPoint</Application>
  <PresentationFormat>Affichage à l'écran (4:3)</PresentationFormat>
  <Paragraphs>137</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Perceptions croisées des Allemands et des Polonais au prisme des fondations politiques</vt:lpstr>
      <vt:lpstr>1989 en Pologne : une transition précoce </vt:lpstr>
      <vt:lpstr>L’épisode Solidarność (1980s)</vt:lpstr>
      <vt:lpstr>Séries, BD populaires dans les démocraties populaires</vt:lpstr>
      <vt:lpstr>Littérature clandestine de jeunesse (1986)</vt:lpstr>
      <vt:lpstr>Répondre à la peur par l’humour « Alternative Orange »</vt:lpstr>
      <vt:lpstr>« polnische Wirtschaft »: de la période des pénuries à l’économie de marché</vt:lpstr>
      <vt:lpstr>I. Des tentatives de rapprochement préalables à 1989</vt:lpstr>
      <vt:lpstr>« Der Kniefall », Willy Brandt, Varsovie (1970)</vt:lpstr>
      <vt:lpstr>Les fondations  politiques allemandes (politische Stiftungen) et leur implantation en Pologne</vt:lpstr>
      <vt:lpstr>De la guerre froide…</vt:lpstr>
      <vt:lpstr>… à l’Ostpolitik</vt:lpstr>
      <vt:lpstr>Des découvertes mutuelles</vt:lpstr>
      <vt:lpstr>Les visites des socio-démocrates allemands en République populaire de Pologne</vt:lpstr>
      <vt:lpstr>II. Le moment 1989 comme opportunité (et quelques occasions manquées) </vt:lpstr>
      <vt:lpstr>Présentation PowerPoint</vt:lpstr>
      <vt:lpstr>Symbolique de réconciliation: Kreisau, 12 novembre 1989</vt:lpstr>
      <vt:lpstr>Kreisau</vt:lpstr>
      <vt:lpstr>Les partenaires des fondations politiques en Pologne </vt:lpstr>
      <vt:lpstr>Les perceptions mutuelles  des Allemands et Polonais</vt:lpstr>
      <vt:lpstr>Les perceptions mutuelles (en Europe)  Projet ANR Concorde (2009)</vt:lpstr>
      <vt:lpstr>Présentation PowerPoint</vt:lpstr>
      <vt:lpstr>Un passé qui ressurgit dans des contextes particuliers</vt:lpstr>
      <vt:lpstr>Opinions exprimées en 2018 (Baromètre germano-polonais, ISP)</vt:lpstr>
      <vt:lpstr>Logiques de politisation... et de dépolitisation</vt:lpstr>
      <vt:lpstr>Présentation PowerPoint</vt:lpstr>
    </vt:vector>
  </TitlesOfParts>
  <Company>Université Lyon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Dorota Dakowska</dc:creator>
  <cp:lastModifiedBy>Fernandez Cecilia</cp:lastModifiedBy>
  <cp:revision>68</cp:revision>
  <dcterms:created xsi:type="dcterms:W3CDTF">2019-11-05T22:40:55Z</dcterms:created>
  <dcterms:modified xsi:type="dcterms:W3CDTF">2020-12-08T15:58:19Z</dcterms:modified>
</cp:coreProperties>
</file>