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Godard" initials="SG" lastIdx="1" clrIdx="0">
    <p:extLst>
      <p:ext uri="{19B8F6BF-5375-455C-9EA6-DF929625EA0E}">
        <p15:presenceInfo xmlns:p15="http://schemas.microsoft.com/office/powerpoint/2012/main" userId="Simon God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11/5/2019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_L0yqFWR7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3963" y="1905001"/>
            <a:ext cx="10954327" cy="2593975"/>
          </a:xfrm>
        </p:spPr>
        <p:txBody>
          <a:bodyPr/>
          <a:lstStyle/>
          <a:p>
            <a:pPr algn="ctr"/>
            <a:r>
              <a:rPr lang="fr-FR" dirty="0" smtClean="0"/>
              <a:t>Penser Berlin sans Mur ?</a:t>
            </a:r>
            <a:br>
              <a:rPr lang="fr-FR" dirty="0" smtClean="0"/>
            </a:br>
            <a:r>
              <a:rPr lang="fr-FR" sz="3600" dirty="0" smtClean="0"/>
              <a:t>Enjeux historiques de la (</a:t>
            </a:r>
            <a:r>
              <a:rPr lang="fr-FR" sz="3600" dirty="0" err="1" smtClean="0"/>
              <a:t>re</a:t>
            </a:r>
            <a:r>
              <a:rPr lang="fr-FR" sz="3600" dirty="0" smtClean="0"/>
              <a:t>)construction d’une mémoire matérielle de la division de l’Allemagne après 1989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4145" y="5458691"/>
            <a:ext cx="8615680" cy="1066800"/>
          </a:xfrm>
        </p:spPr>
        <p:txBody>
          <a:bodyPr/>
          <a:lstStyle/>
          <a:p>
            <a:pPr algn="r"/>
            <a:r>
              <a:rPr lang="fr-FR" dirty="0" smtClean="0">
                <a:solidFill>
                  <a:schemeClr val="tx1"/>
                </a:solidFill>
              </a:rPr>
              <a:t>Simon Godard, Maître de conférences en histoire</a:t>
            </a:r>
          </a:p>
          <a:p>
            <a:pPr algn="r"/>
            <a:r>
              <a:rPr lang="fr-FR" dirty="0" smtClean="0">
                <a:solidFill>
                  <a:schemeClr val="tx1"/>
                </a:solidFill>
              </a:rPr>
              <a:t>Sciences Po Grenoble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6" y="431937"/>
            <a:ext cx="3546025" cy="8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109" y="157018"/>
            <a:ext cx="10529455" cy="769507"/>
          </a:xfrm>
        </p:spPr>
        <p:txBody>
          <a:bodyPr/>
          <a:lstStyle/>
          <a:p>
            <a:r>
              <a:rPr lang="fr-FR" sz="3400" dirty="0" smtClean="0"/>
              <a:t>Les célébrations de 2009 : 1000 dominos pour faire tomber le Mur</a:t>
            </a:r>
            <a:endParaRPr lang="fr-FR" sz="3400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57" y="1092780"/>
            <a:ext cx="8023958" cy="5003220"/>
          </a:xfrm>
        </p:spPr>
      </p:pic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1117600" y="6262255"/>
            <a:ext cx="9652000" cy="424872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www.youtube.com/watch?v=o_L0yqFWR7M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0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320" y="41279"/>
            <a:ext cx="10945091" cy="623739"/>
          </a:xfrm>
        </p:spPr>
        <p:txBody>
          <a:bodyPr/>
          <a:lstStyle/>
          <a:p>
            <a:r>
              <a:rPr lang="fr-FR" sz="3200" dirty="0" smtClean="0"/>
              <a:t>1. Du Mur détruit au Mur « dans les têtes »: un « pays à l’horizontale » ?</a:t>
            </a:r>
            <a:endParaRPr lang="fr-FR" sz="32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665019"/>
            <a:ext cx="4341090" cy="325581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5" y="665018"/>
            <a:ext cx="4320930" cy="3255819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03" y="3990324"/>
            <a:ext cx="4238523" cy="28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745" y="101600"/>
            <a:ext cx="10751127" cy="628073"/>
          </a:xfrm>
        </p:spPr>
        <p:txBody>
          <a:bodyPr/>
          <a:lstStyle/>
          <a:p>
            <a:r>
              <a:rPr lang="fr-FR" sz="3200" dirty="0"/>
              <a:t>1. Du Mur détruit au Mur « dans les têtes »: un « pays à l’horizontale » ?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4" y="729673"/>
            <a:ext cx="4073236" cy="306918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08" y="729673"/>
            <a:ext cx="4566623" cy="3057236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5" y="3925454"/>
            <a:ext cx="4104984" cy="27366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07" y="3851138"/>
            <a:ext cx="4562765" cy="30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345" y="113327"/>
            <a:ext cx="10326255" cy="713653"/>
          </a:xfrm>
        </p:spPr>
        <p:txBody>
          <a:bodyPr/>
          <a:lstStyle/>
          <a:p>
            <a:r>
              <a:rPr lang="fr-FR" sz="3600" dirty="0" smtClean="0"/>
              <a:t>1989-1990 : « Die Mauer </a:t>
            </a:r>
            <a:r>
              <a:rPr lang="fr-FR" sz="3600" dirty="0" err="1" smtClean="0"/>
              <a:t>muss</a:t>
            </a:r>
            <a:r>
              <a:rPr lang="fr-FR" sz="3600" dirty="0" smtClean="0"/>
              <a:t> </a:t>
            </a:r>
            <a:r>
              <a:rPr lang="fr-FR" sz="3600" dirty="0" err="1" smtClean="0"/>
              <a:t>weg</a:t>
            </a:r>
            <a:r>
              <a:rPr lang="fr-FR" sz="3600" dirty="0" smtClean="0"/>
              <a:t> »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7091" y="1016000"/>
            <a:ext cx="5855854" cy="5684982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43 km du Nord au Sud de la ville, 112 km autour de Berlin, 3,6m de haut, 200 miradors</a:t>
            </a:r>
          </a:p>
          <a:p>
            <a:pPr algn="just"/>
            <a:r>
              <a:rPr lang="fr-FR" dirty="0" smtClean="0"/>
              <a:t>Démantelé presque intégralement en un an environ</a:t>
            </a:r>
          </a:p>
          <a:p>
            <a:pPr algn="just"/>
            <a:r>
              <a:rPr lang="fr-FR" dirty="0"/>
              <a:t>A</a:t>
            </a:r>
            <a:r>
              <a:rPr lang="fr-FR" dirty="0" smtClean="0"/>
              <a:t>ppels à la préservation d’un « mémorial involontaire » (</a:t>
            </a:r>
            <a:r>
              <a:rPr lang="fr-FR" dirty="0" err="1" smtClean="0"/>
              <a:t>Runder</a:t>
            </a:r>
            <a:r>
              <a:rPr lang="fr-FR" dirty="0" smtClean="0"/>
              <a:t> </a:t>
            </a:r>
            <a:r>
              <a:rPr lang="fr-FR" dirty="0" err="1" smtClean="0"/>
              <a:t>Tisch</a:t>
            </a:r>
            <a:r>
              <a:rPr lang="fr-FR" dirty="0" smtClean="0"/>
              <a:t> Berlin-</a:t>
            </a:r>
            <a:r>
              <a:rPr lang="fr-FR" dirty="0" err="1" smtClean="0"/>
              <a:t>Mitte</a:t>
            </a:r>
            <a:r>
              <a:rPr lang="fr-FR" dirty="0" smtClean="0"/>
              <a:t>, Deutsches </a:t>
            </a:r>
            <a:r>
              <a:rPr lang="fr-FR" dirty="0" err="1" smtClean="0"/>
              <a:t>Historisches</a:t>
            </a:r>
            <a:r>
              <a:rPr lang="fr-FR" dirty="0" smtClean="0"/>
              <a:t> Museum, Museum </a:t>
            </a:r>
            <a:r>
              <a:rPr lang="fr-FR" dirty="0" err="1" smtClean="0"/>
              <a:t>für</a:t>
            </a:r>
            <a:r>
              <a:rPr lang="fr-FR" dirty="0" smtClean="0"/>
              <a:t> deutsche </a:t>
            </a:r>
            <a:r>
              <a:rPr lang="fr-FR" dirty="0" err="1" smtClean="0"/>
              <a:t>Geschichte</a:t>
            </a:r>
            <a:r>
              <a:rPr lang="fr-FR" dirty="0" smtClean="0"/>
              <a:t> / paroisse de la </a:t>
            </a:r>
            <a:r>
              <a:rPr lang="fr-FR" dirty="0" err="1" smtClean="0"/>
              <a:t>Bernauerstraße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Classement des ruines de la </a:t>
            </a:r>
            <a:r>
              <a:rPr lang="fr-FR" dirty="0" err="1" smtClean="0"/>
              <a:t>Bernauerstraße</a:t>
            </a:r>
            <a:r>
              <a:rPr lang="fr-FR" dirty="0" smtClean="0"/>
              <a:t> comme mémorial par le gouvernement est-allemand (2.10.1990)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76" y="988291"/>
            <a:ext cx="4645169" cy="3065812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0" r="11818" b="7243"/>
          <a:stretch/>
        </p:blipFill>
        <p:spPr>
          <a:xfrm>
            <a:off x="6364576" y="4215414"/>
            <a:ext cx="4645169" cy="23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93964"/>
            <a:ext cx="10160000" cy="674254"/>
          </a:xfrm>
        </p:spPr>
        <p:txBody>
          <a:bodyPr/>
          <a:lstStyle/>
          <a:p>
            <a:r>
              <a:rPr lang="fr-FR" dirty="0" smtClean="0"/>
              <a:t>2. Le retour mémoriel et matériel du Mur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4727" y="1089891"/>
            <a:ext cx="5588000" cy="56188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Un lieu de mémoire central et officiel : les </a:t>
            </a:r>
            <a:r>
              <a:rPr lang="fr-FR" i="1" dirty="0" err="1" smtClean="0"/>
              <a:t>Gedenkstätte</a:t>
            </a:r>
            <a:r>
              <a:rPr lang="fr-FR" i="1" dirty="0" smtClean="0"/>
              <a:t> </a:t>
            </a:r>
            <a:r>
              <a:rPr lang="fr-FR" i="1" dirty="0" err="1" smtClean="0"/>
              <a:t>Bernauerstraße</a:t>
            </a:r>
            <a:r>
              <a:rPr lang="fr-FR" i="1" dirty="0" smtClean="0"/>
              <a:t> </a:t>
            </a:r>
            <a:r>
              <a:rPr lang="fr-FR" dirty="0" smtClean="0"/>
              <a:t>(1991-1998/2003)</a:t>
            </a:r>
          </a:p>
          <a:p>
            <a:pPr algn="just"/>
            <a:r>
              <a:rPr lang="fr-FR" dirty="0" smtClean="0"/>
              <a:t>Des éléments originaux, contemporains, et une reconstitution</a:t>
            </a:r>
          </a:p>
          <a:p>
            <a:pPr algn="just"/>
            <a:r>
              <a:rPr lang="fr-FR" dirty="0" smtClean="0"/>
              <a:t>Débats autour des célébrations de 2004 : traces matérielles peu visibles, manque de contextualisation historique, focalisation touristique sur Checkpoint Charlie problématique</a:t>
            </a:r>
          </a:p>
          <a:p>
            <a:pPr algn="just"/>
            <a:r>
              <a:rPr lang="fr-FR" dirty="0" smtClean="0"/>
              <a:t>Groupe de travail avec des historiens, élaboration du « </a:t>
            </a:r>
            <a:r>
              <a:rPr lang="fr-FR" dirty="0" err="1" smtClean="0"/>
              <a:t>Gesamtkonzept</a:t>
            </a:r>
            <a:r>
              <a:rPr lang="fr-FR" dirty="0" smtClean="0"/>
              <a:t> » pour le Senat de Berlin (2004-2006)</a:t>
            </a:r>
          </a:p>
          <a:p>
            <a:pPr algn="just"/>
            <a:r>
              <a:rPr lang="fr-FR" dirty="0" smtClean="0"/>
              <a:t>2008: création de la </a:t>
            </a:r>
            <a:r>
              <a:rPr lang="fr-FR" i="1" dirty="0" err="1" smtClean="0"/>
              <a:t>Stiftung</a:t>
            </a:r>
            <a:r>
              <a:rPr lang="fr-FR" i="1" dirty="0" smtClean="0"/>
              <a:t> Berliner Mauer</a:t>
            </a:r>
            <a:r>
              <a:rPr lang="fr-FR" dirty="0" smtClean="0"/>
              <a:t> pour gérer plusieurs lieux mis en réseau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02" y="1173017"/>
            <a:ext cx="5352987" cy="3011055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02" y="4350326"/>
            <a:ext cx="5375674" cy="18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618" y="274638"/>
            <a:ext cx="10510982" cy="565871"/>
          </a:xfrm>
        </p:spPr>
        <p:txBody>
          <a:bodyPr/>
          <a:lstStyle/>
          <a:p>
            <a:r>
              <a:rPr lang="fr-FR" sz="3600" dirty="0" smtClean="0"/>
              <a:t>Les touristes et la mémoire du Mur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8618" y="1006764"/>
            <a:ext cx="5781964" cy="5652654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Demande touristique et pratiques des touristes ont été essentielles dans la réflexion sur les modalités de la </a:t>
            </a:r>
            <a:r>
              <a:rPr lang="fr-FR" dirty="0" err="1" smtClean="0"/>
              <a:t>mémorialisation</a:t>
            </a:r>
            <a:r>
              <a:rPr lang="fr-FR" dirty="0" smtClean="0"/>
              <a:t> du Mur</a:t>
            </a:r>
          </a:p>
          <a:p>
            <a:pPr algn="just"/>
            <a:r>
              <a:rPr lang="fr-FR" dirty="0" smtClean="0"/>
              <a:t>De quoi le Mur des touristes étrangers est-il le nom ? (histoire berlinoise, allemande, européenne ?)</a:t>
            </a:r>
          </a:p>
          <a:p>
            <a:pPr algn="just"/>
            <a:r>
              <a:rPr lang="fr-FR" dirty="0" smtClean="0"/>
              <a:t>Le Mur à l’étranger : vers une métonymie simplificatrice de l’histoire allemande après 1945</a:t>
            </a:r>
          </a:p>
          <a:p>
            <a:pPr algn="just"/>
            <a:r>
              <a:rPr lang="fr-FR" dirty="0" smtClean="0"/>
              <a:t>L’original ou la copie : le « vrai » et le « faux » dans les mémoriaux du Mur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74638"/>
            <a:ext cx="4654550" cy="3062203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435926"/>
            <a:ext cx="4654550" cy="31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873" y="136093"/>
            <a:ext cx="6677891" cy="990743"/>
          </a:xfrm>
        </p:spPr>
        <p:txBody>
          <a:bodyPr/>
          <a:lstStyle/>
          <a:p>
            <a:r>
              <a:rPr lang="fr-FR" sz="3600" dirty="0" smtClean="0"/>
              <a:t>Une (</a:t>
            </a:r>
            <a:r>
              <a:rPr lang="fr-FR" sz="3600" dirty="0" err="1" smtClean="0"/>
              <a:t>re</a:t>
            </a:r>
            <a:r>
              <a:rPr lang="fr-FR" sz="3600" dirty="0" smtClean="0"/>
              <a:t>)construction mémorielle et matérielle du Mur qui se complexifie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2364" y="1191491"/>
            <a:ext cx="6704239" cy="301105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Association croissante des historiens dans la conceptualisation et la mise en œuvre des mémoriaux</a:t>
            </a:r>
          </a:p>
          <a:p>
            <a:pPr algn="just"/>
            <a:r>
              <a:rPr lang="fr-FR" dirty="0" smtClean="0"/>
              <a:t>Cf. projet « </a:t>
            </a:r>
            <a:r>
              <a:rPr lang="fr-FR" dirty="0" err="1" smtClean="0"/>
              <a:t>Grenze</a:t>
            </a:r>
            <a:r>
              <a:rPr lang="fr-FR" dirty="0" smtClean="0"/>
              <a:t> Potsdam » en collaboration avec le ZZF (2014-2019)</a:t>
            </a:r>
          </a:p>
          <a:p>
            <a:pPr algn="just"/>
            <a:r>
              <a:rPr lang="fr-FR" dirty="0" smtClean="0"/>
              <a:t>Vers une </a:t>
            </a:r>
            <a:r>
              <a:rPr lang="fr-FR" dirty="0" err="1" smtClean="0"/>
              <a:t>mémorialisation</a:t>
            </a:r>
            <a:r>
              <a:rPr lang="fr-FR" dirty="0" smtClean="0"/>
              <a:t> « locale » du Mur : mise en avant du Mur autour de Berlin et des échanges avec le Brandebourg (</a:t>
            </a:r>
            <a:r>
              <a:rPr lang="fr-FR" dirty="0" err="1" smtClean="0"/>
              <a:t>Groß-Glienicke</a:t>
            </a:r>
            <a:r>
              <a:rPr lang="fr-FR" dirty="0" smtClean="0"/>
              <a:t> et Spandau 2014)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32" y="4251683"/>
            <a:ext cx="4120804" cy="257636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88" y="3965236"/>
            <a:ext cx="4208525" cy="27741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17" y="192049"/>
            <a:ext cx="4176196" cy="368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2364"/>
            <a:ext cx="10160000" cy="692727"/>
          </a:xfrm>
        </p:spPr>
        <p:txBody>
          <a:bodyPr/>
          <a:lstStyle/>
          <a:p>
            <a:r>
              <a:rPr lang="fr-FR" sz="3600" dirty="0" smtClean="0"/>
              <a:t>3. Enjeux historiographiques d’une mémoire (</a:t>
            </a:r>
            <a:r>
              <a:rPr lang="fr-FR" sz="3600" dirty="0" err="1" smtClean="0"/>
              <a:t>re</a:t>
            </a:r>
            <a:r>
              <a:rPr lang="fr-FR" sz="3600" dirty="0" smtClean="0"/>
              <a:t>)matérialisée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9381" y="914400"/>
            <a:ext cx="5504874" cy="5735782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Discours de la </a:t>
            </a:r>
            <a:r>
              <a:rPr lang="fr-FR" i="1" dirty="0" err="1" smtClean="0"/>
              <a:t>Stiftung</a:t>
            </a:r>
            <a:r>
              <a:rPr lang="fr-FR" i="1" dirty="0" smtClean="0"/>
              <a:t> Berliner Mauer</a:t>
            </a:r>
            <a:r>
              <a:rPr lang="fr-FR" dirty="0" smtClean="0"/>
              <a:t> sur le « </a:t>
            </a:r>
            <a:r>
              <a:rPr lang="fr-FR" i="1" dirty="0" err="1" smtClean="0"/>
              <a:t>Mauerregime</a:t>
            </a:r>
            <a:r>
              <a:rPr lang="fr-FR" dirty="0" smtClean="0"/>
              <a:t> » est-allemand, discours d’Angela Merkel en 2009 et 2014 </a:t>
            </a:r>
            <a:r>
              <a:rPr lang="fr-FR" dirty="0" smtClean="0">
                <a:sym typeface="Wingdings" panose="05000000000000000000" pitchFamily="2" charset="2"/>
              </a:rPr>
              <a:t> l’histoire pour former des </a:t>
            </a:r>
            <a:r>
              <a:rPr lang="fr-FR" dirty="0" err="1" smtClean="0">
                <a:sym typeface="Wingdings" panose="05000000000000000000" pitchFamily="2" charset="2"/>
              </a:rPr>
              <a:t>citoyen.ne.s</a:t>
            </a:r>
            <a:endParaRPr lang="fr-FR" dirty="0" smtClean="0">
              <a:sym typeface="Wingdings" panose="05000000000000000000" pitchFamily="2" charset="2"/>
            </a:endParaRPr>
          </a:p>
          <a:p>
            <a:pPr algn="just"/>
            <a:r>
              <a:rPr lang="fr-FR" dirty="0" smtClean="0">
                <a:sym typeface="Wingdings" panose="05000000000000000000" pitchFamily="2" charset="2"/>
              </a:rPr>
              <a:t>Des lieux ambigus et/ou politiques (East </a:t>
            </a:r>
            <a:r>
              <a:rPr lang="fr-FR" dirty="0" err="1" smtClean="0">
                <a:sym typeface="Wingdings" panose="05000000000000000000" pitchFamily="2" charset="2"/>
              </a:rPr>
              <a:t>Side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Gallery</a:t>
            </a:r>
            <a:r>
              <a:rPr lang="fr-FR" dirty="0" smtClean="0">
                <a:sym typeface="Wingdings" panose="05000000000000000000" pitchFamily="2" charset="2"/>
              </a:rPr>
              <a:t> / </a:t>
            </a:r>
            <a:r>
              <a:rPr lang="fr-FR" i="1" dirty="0" err="1" smtClean="0">
                <a:sym typeface="Wingdings" panose="05000000000000000000" pitchFamily="2" charset="2"/>
              </a:rPr>
              <a:t>Parlament</a:t>
            </a:r>
            <a:r>
              <a:rPr lang="fr-FR" i="1" dirty="0" smtClean="0">
                <a:sym typeface="Wingdings" panose="05000000000000000000" pitchFamily="2" charset="2"/>
              </a:rPr>
              <a:t> der </a:t>
            </a:r>
            <a:r>
              <a:rPr lang="fr-FR" i="1" dirty="0" err="1" smtClean="0">
                <a:sym typeface="Wingdings" panose="05000000000000000000" pitchFamily="2" charset="2"/>
              </a:rPr>
              <a:t>Bäume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pPr algn="just"/>
            <a:r>
              <a:rPr lang="fr-FR" dirty="0" smtClean="0">
                <a:sym typeface="Wingdings" panose="05000000000000000000" pitchFamily="2" charset="2"/>
              </a:rPr>
              <a:t>Le Mur comme lieu de mémoire central, un écran à une histoire plus sociale et plus globale de la RDA et de l’Allemagne de 1945 à 1990 ?</a:t>
            </a:r>
            <a:endParaRPr lang="fr-FR" dirty="0" smtClean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14" y="785091"/>
            <a:ext cx="4819603" cy="321615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22289"/>
            <a:ext cx="4830617" cy="27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1947</TotalTime>
  <Words>263</Words>
  <Application>Microsoft Office PowerPoint</Application>
  <PresentationFormat>Grand écran</PresentationFormat>
  <Paragraphs>31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Adjacency</vt:lpstr>
      <vt:lpstr>Penser Berlin sans Mur ? Enjeux historiques de la (re)construction d’une mémoire matérielle de la division de l’Allemagne après 1989</vt:lpstr>
      <vt:lpstr>Les célébrations de 2009 : 1000 dominos pour faire tomber le Mur</vt:lpstr>
      <vt:lpstr>1. Du Mur détruit au Mur « dans les têtes »: un « pays à l’horizontale » ?</vt:lpstr>
      <vt:lpstr>1. Du Mur détruit au Mur « dans les têtes »: un « pays à l’horizontale » ?</vt:lpstr>
      <vt:lpstr>1989-1990 : « Die Mauer muss weg »</vt:lpstr>
      <vt:lpstr>2. Le retour mémoriel et matériel du Mur</vt:lpstr>
      <vt:lpstr>Les touristes et la mémoire du Mur</vt:lpstr>
      <vt:lpstr>Une (re)construction mémorielle et matérielle du Mur qui se complexifie</vt:lpstr>
      <vt:lpstr>3. Enjeux historiographiques d’une mémoire (re)matérialisée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n° 3  Entre échec institutionnel et succès politiques et sociaux : la Deuxième République (1848-1851/52)</dc:title>
  <dc:creator>Simon Godard</dc:creator>
  <cp:lastModifiedBy>Simon Godard</cp:lastModifiedBy>
  <cp:revision>103</cp:revision>
  <dcterms:created xsi:type="dcterms:W3CDTF">2017-10-01T09:38:54Z</dcterms:created>
  <dcterms:modified xsi:type="dcterms:W3CDTF">2019-11-05T17:56:43Z</dcterms:modified>
</cp:coreProperties>
</file>