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317B05-ADA1-45EF-95B6-A9E7451E9FDB}" type="datetimeFigureOut">
              <a:rPr lang="fr-FR" smtClean="0"/>
              <a:t>16/03/2023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82B93-910F-4CD8-BA44-6678E1B17B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9444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5698-10C4-4705-823B-4EA29F5C103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727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97B103-3D0E-4A3C-B437-7D55C3FB8623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2902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97B103-3D0E-4A3C-B437-7D55C3FB8623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42576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97B103-3D0E-4A3C-B437-7D55C3FB8623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9376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97B103-3D0E-4A3C-B437-7D55C3FB862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2522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97B103-3D0E-4A3C-B437-7D55C3FB862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4675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97B103-3D0E-4A3C-B437-7D55C3FB862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5842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97B103-3D0E-4A3C-B437-7D55C3FB862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6376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97B103-3D0E-4A3C-B437-7D55C3FB862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3020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97B103-3D0E-4A3C-B437-7D55C3FB862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3172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97B103-3D0E-4A3C-B437-7D55C3FB862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0651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97B103-3D0E-4A3C-B437-7D55C3FB862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6226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97B103-3D0E-4A3C-B437-7D55C3FB8623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8027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BC64B0-BBD5-67D6-0D4F-42734BF5A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45CCA44-D4C5-5B3E-0CDA-6E1B65982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45ADAA-189F-33E4-CDE7-DD7C5AA15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48F8-6207-4770-8F63-68DB955D55FB}" type="datetimeFigureOut">
              <a:rPr lang="fr-FR" smtClean="0"/>
              <a:t>16/03/2023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498EAD-DE3A-AB3C-620B-76F328053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C14C0D-1AD1-6290-4236-B8B7530A0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BB561-9015-4192-A41D-A5C838AB60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2287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C59F16-5CEC-CF26-7462-FED7DEED0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038F2C5-1C5E-357E-D98F-497C79E31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B39873-0126-3366-8804-F1E88BF6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48F8-6207-4770-8F63-68DB955D55FB}" type="datetimeFigureOut">
              <a:rPr lang="fr-FR" smtClean="0"/>
              <a:t>16/03/2023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AE5E4D-04E5-B02E-80E3-9FFA35376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EFB341-BB7C-9771-100E-1D982C859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BB561-9015-4192-A41D-A5C838AB60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7189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058E959-6D16-2111-774A-0C9948412B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5E2E252-567A-FAD7-AC5D-EE7E56AEB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19C7A9-5C96-F3A1-863C-1326A4839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48F8-6207-4770-8F63-68DB955D55FB}" type="datetimeFigureOut">
              <a:rPr lang="fr-FR" smtClean="0"/>
              <a:t>16/03/2023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CE9C8E-8783-7466-64C5-8C3912A8E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3EBCD7-6866-31A6-0E34-C71DB9659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BB561-9015-4192-A41D-A5C838AB60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3155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BCF048-15B1-A245-8DA5-E20D0E80C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A2C793-C4FD-E060-BEB8-1CF10A299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DB51B8-FCED-4B29-B624-5842A03D3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48F8-6207-4770-8F63-68DB955D55FB}" type="datetimeFigureOut">
              <a:rPr lang="fr-FR" smtClean="0"/>
              <a:t>16/03/2023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F1BBB9-B61F-477D-AA1D-02A5BF327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EF63D0-2FD8-1BCD-C423-243D3FA33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BB561-9015-4192-A41D-A5C838AB60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3043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6F52CF-B61A-196F-A967-0F1AFE0E2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2D826C6-A017-83DB-E859-6548D3858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E4CF8D-61F7-ECF2-88D0-677EB1D26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48F8-6207-4770-8F63-68DB955D55FB}" type="datetimeFigureOut">
              <a:rPr lang="fr-FR" smtClean="0"/>
              <a:t>16/03/2023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F642DA-B53F-433F-71A6-E64AB8FF3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94C3D4-DE5F-7B16-614A-2E033BC8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BB561-9015-4192-A41D-A5C838AB60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8705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DA0AF9-AC62-5B61-3122-6C3F93163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E4391F-739E-E74E-D3F4-99B1A5ECF8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9F8B298-EFE0-8E3F-75A6-BAA948F55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CF42BC-DE08-67F6-5454-F7816154D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48F8-6207-4770-8F63-68DB955D55FB}" type="datetimeFigureOut">
              <a:rPr lang="fr-FR" smtClean="0"/>
              <a:t>16/03/2023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BAB46B-A25E-0339-183C-7D79837ED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1F601AA-C67B-444A-97BC-007A76FB8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BB561-9015-4192-A41D-A5C838AB60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077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0879B4-034B-C2A6-FAB0-0C9B0BD63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6ECCB44-69C6-D004-0314-E0C4D7B284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48232-2A35-775E-9D91-9424A71EE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2303A4D-7AC6-F831-9476-DF417C29E5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EB822CB-91B3-0BC5-8AF2-76FAD0CC5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2E1E11B-59BF-E2D9-4094-D86CFD30A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48F8-6207-4770-8F63-68DB955D55FB}" type="datetimeFigureOut">
              <a:rPr lang="fr-FR" smtClean="0"/>
              <a:t>16/03/2023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E1F29E0-60ED-0D31-443A-476F1F56F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9B309F7-282A-385F-91A3-3A2B3164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BB561-9015-4192-A41D-A5C838AB60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9468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C480D2-88BA-DD63-2FE6-DD4C065F0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DC052E5-0493-9751-5003-8F58D0149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48F8-6207-4770-8F63-68DB955D55FB}" type="datetimeFigureOut">
              <a:rPr lang="fr-FR" smtClean="0"/>
              <a:t>16/03/2023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6C52D0D-B4CF-63DA-606C-FDCE9278D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6B7E716-5924-B4A3-5900-0141A28F0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BB561-9015-4192-A41D-A5C838AB60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8589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F459A1A-0EEB-4097-E96F-BA5D6D4BA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48F8-6207-4770-8F63-68DB955D55FB}" type="datetimeFigureOut">
              <a:rPr lang="fr-FR" smtClean="0"/>
              <a:t>16/03/2023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6E21680-AEB9-BD0F-6727-AF65A5E38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9E6A0A-4319-0428-0A9D-910AE6031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BB561-9015-4192-A41D-A5C838AB60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7836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A90EB4-AB73-9465-6239-0163A063A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529C88-0D4C-B6D5-75FA-1D14A4086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ACCEA30-7F39-E4A7-3FC3-C2830A1F8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EDD84D-CC5A-CBC1-B352-BBE96CCB0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48F8-6207-4770-8F63-68DB955D55FB}" type="datetimeFigureOut">
              <a:rPr lang="fr-FR" smtClean="0"/>
              <a:t>16/03/2023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D00D8BE-BFEF-E379-339D-E30F25265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23B1E41-33DD-A81C-A61F-C3ADA4CF7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BB561-9015-4192-A41D-A5C838AB60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2518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D48F87-7F6C-9FDA-F680-56BDD65B7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E044CA6-D1EC-AD14-4F12-7E4493B52F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7EF98A3-379F-0309-EA88-E95828D77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481526B-0F55-61F3-661A-02CA231B7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48F8-6207-4770-8F63-68DB955D55FB}" type="datetimeFigureOut">
              <a:rPr lang="fr-FR" smtClean="0"/>
              <a:t>16/03/2023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908CC7-D54F-2E62-F854-76F470D40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1854989-1DD1-44C8-81F6-1ECCA5ABA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BB561-9015-4192-A41D-A5C838AB60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9974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684D76D-BC2E-F285-37BD-F3371E240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7EAFC09-AA4B-C595-DC49-1DD4EBFD1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E9D37A-13B7-4480-4F99-24DA7D22FD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048F8-6207-4770-8F63-68DB955D55FB}" type="datetimeFigureOut">
              <a:rPr lang="fr-FR" smtClean="0"/>
              <a:t>16/03/2023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8D92B4-9491-78E7-8727-6E8B00DFE3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28CF41-C1D1-9B65-E72C-AD071E9744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B561-9015-4192-A41D-A5C838AB60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7078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92DD9D29-6579-6634-593E-37CD00BBF4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6446" y="0"/>
            <a:ext cx="13964892" cy="667512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7094441-C8A0-4065-8283-CBCD876F93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8185" y="4325629"/>
            <a:ext cx="10175630" cy="523755"/>
          </a:xfrm>
        </p:spPr>
        <p:txBody>
          <a:bodyPr>
            <a:noAutofit/>
          </a:bodyPr>
          <a:lstStyle/>
          <a:p>
            <a:r>
              <a:rPr lang="fr-FR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 « Boa » et ses proies :</a:t>
            </a:r>
            <a:br>
              <a:rPr lang="fr-FR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l’Empire bismarckien et ses opposants idéologiques</a:t>
            </a:r>
            <a:br>
              <a:rPr lang="fr-FR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(1871-1890)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C6586CF-7142-46DB-8F8B-A1D6B200CE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0218" y="687247"/>
            <a:ext cx="6468228" cy="650392"/>
          </a:xfrm>
        </p:spPr>
        <p:txBody>
          <a:bodyPr>
            <a:normAutofit/>
          </a:bodyPr>
          <a:lstStyle/>
          <a:p>
            <a:r>
              <a:rPr lang="fr-FR" sz="3200" b="1" dirty="0">
                <a:latin typeface="Cambria" panose="02040503050406030204" pitchFamily="18" charset="0"/>
                <a:ea typeface="Cambria" panose="02040503050406030204" pitchFamily="18" charset="0"/>
              </a:rPr>
              <a:t>Haris MRKALJEVIC</a:t>
            </a:r>
          </a:p>
        </p:txBody>
      </p:sp>
      <p:pic>
        <p:nvPicPr>
          <p:cNvPr id="1026" name="Image 2" descr="Description : C:\Users\alucet\Documents\Graphisme\charte ens\Logo ENS.png">
            <a:extLst>
              <a:ext uri="{FF2B5EF4-FFF2-40B4-BE49-F238E27FC236}">
                <a16:creationId xmlns:a16="http://schemas.microsoft.com/office/drawing/2014/main" id="{12976D89-DAD1-42F5-9814-EE2BB85F2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09" y="497767"/>
            <a:ext cx="1534702" cy="472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26C84296-0C92-E463-3F58-091D32A041B9}"/>
              </a:ext>
            </a:extLst>
          </p:cNvPr>
          <p:cNvSpPr txBox="1">
            <a:spLocks/>
          </p:cNvSpPr>
          <p:nvPr/>
        </p:nvSpPr>
        <p:spPr>
          <a:xfrm>
            <a:off x="10415015" y="4855464"/>
            <a:ext cx="768799" cy="4191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0A7C5107-7A37-2BCA-D23B-2BB538E3706D}"/>
              </a:ext>
            </a:extLst>
          </p:cNvPr>
          <p:cNvSpPr txBox="1">
            <a:spLocks/>
          </p:cNvSpPr>
          <p:nvPr/>
        </p:nvSpPr>
        <p:spPr>
          <a:xfrm>
            <a:off x="6176721" y="5057776"/>
            <a:ext cx="5483344" cy="127039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Bismarck donne des coups de fouet aux députés du </a:t>
            </a:r>
            <a:r>
              <a:rPr lang="fr-FR" sz="2000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Reichstag</a:t>
            </a:r>
            <a:r>
              <a:rPr lang="fr-FR" sz="2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de la Confédération de l‘Allemagne du nord</a:t>
            </a:r>
          </a:p>
          <a:p>
            <a:r>
              <a:rPr lang="de-DE" sz="20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Figaro </a:t>
            </a:r>
            <a:r>
              <a:rPr lang="de-DE" sz="2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(Vienne, </a:t>
            </a:r>
            <a:r>
              <a:rPr lang="de-DE" sz="20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Autriche</a:t>
            </a:r>
            <a:r>
              <a:rPr lang="de-DE" sz="2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de-DE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5 </a:t>
            </a:r>
            <a:r>
              <a:rPr lang="de-DE" sz="2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mars</a:t>
            </a:r>
            <a:r>
              <a:rPr lang="de-DE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1870</a:t>
            </a:r>
          </a:p>
        </p:txBody>
      </p:sp>
    </p:spTree>
    <p:extLst>
      <p:ext uri="{BB962C8B-B14F-4D97-AF65-F5344CB8AC3E}">
        <p14:creationId xmlns:p14="http://schemas.microsoft.com/office/powerpoint/2010/main" val="3607189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troupeau, noir, nuée&#10;&#10;Description générée automatiquement">
            <a:extLst>
              <a:ext uri="{FF2B5EF4-FFF2-40B4-BE49-F238E27FC236}">
                <a16:creationId xmlns:a16="http://schemas.microsoft.com/office/drawing/2014/main" id="{6AED9436-0972-7A56-275A-B5BBC5F4ED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1969"/>
            <a:ext cx="12192000" cy="788193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78A3C37-F1E9-4D9F-ACAC-2A72AA8FC137}"/>
              </a:ext>
            </a:extLst>
          </p:cNvPr>
          <p:cNvSpPr txBox="1"/>
          <p:nvPr/>
        </p:nvSpPr>
        <p:spPr>
          <a:xfrm>
            <a:off x="5879592" y="6055263"/>
            <a:ext cx="56742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 </a:t>
            </a:r>
            <a:r>
              <a:rPr lang="fr-FR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Reichstag</a:t>
            </a:r>
            <a:r>
              <a:rPr lang="fr-FR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en 1871, </a:t>
            </a:r>
            <a:r>
              <a:rPr lang="fr-FR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Allgemeine </a:t>
            </a:r>
            <a:r>
              <a:rPr lang="fr-FR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Illustrirte</a:t>
            </a:r>
            <a:r>
              <a:rPr lang="fr-FR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Zeitung 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1F35B21-F74B-4657-A2E7-791852B24771}"/>
              </a:ext>
            </a:extLst>
          </p:cNvPr>
          <p:cNvSpPr txBox="1">
            <a:spLocks/>
          </p:cNvSpPr>
          <p:nvPr/>
        </p:nvSpPr>
        <p:spPr>
          <a:xfrm>
            <a:off x="1091419" y="897158"/>
            <a:ext cx="10462406" cy="4855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fr-FR" sz="32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8A0FF3-129C-2AD5-8ABC-BB251B622C06}"/>
              </a:ext>
            </a:extLst>
          </p:cNvPr>
          <p:cNvSpPr txBox="1">
            <a:spLocks/>
          </p:cNvSpPr>
          <p:nvPr/>
        </p:nvSpPr>
        <p:spPr>
          <a:xfrm>
            <a:off x="453244" y="237500"/>
            <a:ext cx="11470532" cy="5431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Exemples :</a:t>
            </a:r>
          </a:p>
          <a:p>
            <a:pPr>
              <a:buFontTx/>
              <a:buChar char="-"/>
            </a:pPr>
            <a:r>
              <a:rPr lang="de-DE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Kanzelparagraph</a:t>
            </a:r>
            <a:r>
              <a:rPr lang="fr-F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(1871) : interdiction pour les ecclésiastiques d’exprimer des opinions politiques dans le cadre de leurs fonctions</a:t>
            </a:r>
          </a:p>
          <a:p>
            <a:pPr>
              <a:buFontTx/>
              <a:buChar char="-"/>
            </a:pPr>
            <a:r>
              <a:rPr lang="fr-F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Jesuitengesetz</a:t>
            </a:r>
            <a:r>
              <a:rPr lang="fr-F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(1872) : interdiction et expulsion des jésuites</a:t>
            </a:r>
          </a:p>
          <a:p>
            <a:pPr>
              <a:buFontTx/>
              <a:buChar char="-"/>
            </a:pPr>
            <a:r>
              <a:rPr lang="de-DE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Sozialistengesetze</a:t>
            </a:r>
            <a:r>
              <a:rPr lang="fr-F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(1878) : interdiction des organisations socialistes, communistes, anarchistes en Allemagne</a:t>
            </a:r>
          </a:p>
          <a:p>
            <a:pPr>
              <a:buFontTx/>
              <a:buChar char="-"/>
            </a:pPr>
            <a:endParaRPr lang="fr-FR" sz="32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371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04257E18-BF03-8EB0-5F96-48A7F97FE7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44" y="-611404"/>
            <a:ext cx="12515088" cy="793450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78A3C37-F1E9-4D9F-ACAC-2A72AA8FC137}"/>
              </a:ext>
            </a:extLst>
          </p:cNvPr>
          <p:cNvSpPr txBox="1"/>
          <p:nvPr/>
        </p:nvSpPr>
        <p:spPr>
          <a:xfrm>
            <a:off x="3730752" y="6203802"/>
            <a:ext cx="81198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 palais impérial de Strasbourg (aujourd’hui palais du Rhin). Achevé en 1888, le palais servait à accueillir l’empereur allemand lors de ses visites en Alsace-Moselle </a:t>
            </a:r>
            <a:endParaRPr lang="fr-FR" sz="1600" b="1" i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1F35B21-F74B-4657-A2E7-791852B24771}"/>
              </a:ext>
            </a:extLst>
          </p:cNvPr>
          <p:cNvSpPr txBox="1">
            <a:spLocks/>
          </p:cNvSpPr>
          <p:nvPr/>
        </p:nvSpPr>
        <p:spPr>
          <a:xfrm>
            <a:off x="1091419" y="897158"/>
            <a:ext cx="10462406" cy="4855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fr-FR" sz="32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8A0FF3-129C-2AD5-8ABC-BB251B622C06}"/>
              </a:ext>
            </a:extLst>
          </p:cNvPr>
          <p:cNvSpPr txBox="1">
            <a:spLocks/>
          </p:cNvSpPr>
          <p:nvPr/>
        </p:nvSpPr>
        <p:spPr>
          <a:xfrm>
            <a:off x="360734" y="237499"/>
            <a:ext cx="11470532" cy="5431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 cas spécifique de l’Alsace-Moselle :</a:t>
            </a:r>
          </a:p>
          <a:p>
            <a:pPr>
              <a:buFontTx/>
              <a:buChar char="-"/>
            </a:pPr>
            <a:r>
              <a:rPr lang="fr-FR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statut spécial : </a:t>
            </a:r>
            <a:r>
              <a:rPr lang="de-DE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Reichsland</a:t>
            </a:r>
            <a:r>
              <a:rPr lang="fr-FR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(territoire d’Empire)</a:t>
            </a:r>
          </a:p>
          <a:p>
            <a:pPr>
              <a:buFontTx/>
              <a:buChar char="-"/>
            </a:pPr>
            <a:r>
              <a:rPr lang="de-DE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Diktaturparagraph</a:t>
            </a:r>
            <a:r>
              <a:rPr lang="fr-FR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(1871)</a:t>
            </a:r>
          </a:p>
          <a:p>
            <a:pPr>
              <a:buFontTx/>
              <a:buChar char="-"/>
            </a:pPr>
            <a:r>
              <a:rPr lang="fr-FR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gouverneur (</a:t>
            </a:r>
            <a:r>
              <a:rPr lang="fr-FR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Statthalter</a:t>
            </a:r>
            <a:r>
              <a:rPr lang="fr-FR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>
              <a:buFontTx/>
              <a:buChar char="-"/>
            </a:pPr>
            <a:r>
              <a:rPr lang="fr-FR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l’empereur allemand = monarque local</a:t>
            </a:r>
          </a:p>
          <a:p>
            <a:pPr>
              <a:buFontTx/>
              <a:buChar char="-"/>
            </a:pPr>
            <a:r>
              <a:rPr lang="fr-FR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Landesausschu</a:t>
            </a:r>
            <a:r>
              <a:rPr lang="de-DE" b="1" i="1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ß</a:t>
            </a:r>
          </a:p>
          <a:p>
            <a:pPr>
              <a:buFontTx/>
              <a:buChar char="-"/>
            </a:pPr>
            <a:r>
              <a:rPr lang="fr-FR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une intégration lente et progressive des territoires annexés dans les organes fédéraux</a:t>
            </a:r>
          </a:p>
        </p:txBody>
      </p:sp>
    </p:spTree>
    <p:extLst>
      <p:ext uri="{BB962C8B-B14F-4D97-AF65-F5344CB8AC3E}">
        <p14:creationId xmlns:p14="http://schemas.microsoft.com/office/powerpoint/2010/main" val="2893010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78A3C37-F1E9-4D9F-ACAC-2A72AA8FC137}"/>
              </a:ext>
            </a:extLst>
          </p:cNvPr>
          <p:cNvSpPr txBox="1"/>
          <p:nvPr/>
        </p:nvSpPr>
        <p:spPr>
          <a:xfrm>
            <a:off x="2262686" y="5960842"/>
            <a:ext cx="81198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Caricature parue dans le </a:t>
            </a:r>
            <a:r>
              <a:rPr lang="de-DE" sz="16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Kladderadatsch</a:t>
            </a:r>
            <a:r>
              <a:rPr lang="fr-FR" sz="1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1878</a:t>
            </a:r>
            <a:endParaRPr lang="fr-FR" sz="1600" b="1" i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1F35B21-F74B-4657-A2E7-791852B24771}"/>
              </a:ext>
            </a:extLst>
          </p:cNvPr>
          <p:cNvSpPr txBox="1">
            <a:spLocks/>
          </p:cNvSpPr>
          <p:nvPr/>
        </p:nvSpPr>
        <p:spPr>
          <a:xfrm>
            <a:off x="1091419" y="897158"/>
            <a:ext cx="10462406" cy="4855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fr-FR" sz="32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Image 2" descr="Une image contenant texte, livre&#10;&#10;Description générée automatiquement">
            <a:extLst>
              <a:ext uri="{FF2B5EF4-FFF2-40B4-BE49-F238E27FC236}">
                <a16:creationId xmlns:a16="http://schemas.microsoft.com/office/drawing/2014/main" id="{52164826-D0D6-4B7F-C8F1-8465C5D0F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05" y="152483"/>
            <a:ext cx="9793990" cy="570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12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troupeau, noir, nuée&#10;&#10;Description générée automatiquement">
            <a:extLst>
              <a:ext uri="{FF2B5EF4-FFF2-40B4-BE49-F238E27FC236}">
                <a16:creationId xmlns:a16="http://schemas.microsoft.com/office/drawing/2014/main" id="{6AED9436-0972-7A56-275A-B5BBC5F4ED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1969"/>
            <a:ext cx="12192000" cy="788193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78A3C37-F1E9-4D9F-ACAC-2A72AA8FC137}"/>
              </a:ext>
            </a:extLst>
          </p:cNvPr>
          <p:cNvSpPr txBox="1"/>
          <p:nvPr/>
        </p:nvSpPr>
        <p:spPr>
          <a:xfrm>
            <a:off x="5879592" y="6055263"/>
            <a:ext cx="56742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 </a:t>
            </a:r>
            <a:r>
              <a:rPr lang="fr-FR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Reichstag</a:t>
            </a:r>
            <a:r>
              <a:rPr lang="fr-FR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en 1871, </a:t>
            </a:r>
            <a:r>
              <a:rPr lang="fr-FR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Allgemeine </a:t>
            </a:r>
            <a:r>
              <a:rPr lang="fr-FR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Illustrirte</a:t>
            </a:r>
            <a:r>
              <a:rPr lang="fr-FR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Zeitung 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1F35B21-F74B-4657-A2E7-791852B24771}"/>
              </a:ext>
            </a:extLst>
          </p:cNvPr>
          <p:cNvSpPr txBox="1">
            <a:spLocks/>
          </p:cNvSpPr>
          <p:nvPr/>
        </p:nvSpPr>
        <p:spPr>
          <a:xfrm>
            <a:off x="1091419" y="897158"/>
            <a:ext cx="10462406" cy="4855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fr-FR" sz="32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8A0FF3-129C-2AD5-8ABC-BB251B622C06}"/>
              </a:ext>
            </a:extLst>
          </p:cNvPr>
          <p:cNvSpPr txBox="1">
            <a:spLocks/>
          </p:cNvSpPr>
          <p:nvPr/>
        </p:nvSpPr>
        <p:spPr>
          <a:xfrm>
            <a:off x="453244" y="237500"/>
            <a:ext cx="11470532" cy="5431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Quels changements sont souhaités par les opposants idéologiques et les groupes marginalisés de l’Empire bismarckien ?</a:t>
            </a:r>
          </a:p>
          <a:p>
            <a:pPr>
              <a:buFontTx/>
              <a:buChar char="-"/>
            </a:pPr>
            <a:r>
              <a:rPr lang="fr-FR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libéraux</a:t>
            </a:r>
          </a:p>
          <a:p>
            <a:pPr>
              <a:buFontTx/>
              <a:buChar char="-"/>
            </a:pPr>
            <a:r>
              <a:rPr lang="fr-FR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catholiques allemands (</a:t>
            </a:r>
            <a:r>
              <a:rPr lang="fr-FR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Zentrum</a:t>
            </a:r>
            <a:r>
              <a:rPr lang="fr-FR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>
              <a:buFontTx/>
              <a:buChar char="-"/>
            </a:pPr>
            <a:r>
              <a:rPr lang="fr-FR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Polonais</a:t>
            </a:r>
          </a:p>
          <a:p>
            <a:pPr>
              <a:buFontTx/>
              <a:buChar char="-"/>
            </a:pPr>
            <a:r>
              <a:rPr lang="fr-FR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Alsaciens-Mosellans</a:t>
            </a:r>
          </a:p>
          <a:p>
            <a:pPr>
              <a:buFontTx/>
              <a:buChar char="-"/>
            </a:pPr>
            <a:r>
              <a:rPr lang="fr-FR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sociaux-démocrates</a:t>
            </a:r>
          </a:p>
        </p:txBody>
      </p:sp>
    </p:spTree>
    <p:extLst>
      <p:ext uri="{BB962C8B-B14F-4D97-AF65-F5344CB8AC3E}">
        <p14:creationId xmlns:p14="http://schemas.microsoft.com/office/powerpoint/2010/main" val="1332806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bâtiment, blanc, noir&#10;&#10;Description générée automatiquement">
            <a:extLst>
              <a:ext uri="{FF2B5EF4-FFF2-40B4-BE49-F238E27FC236}">
                <a16:creationId xmlns:a16="http://schemas.microsoft.com/office/drawing/2014/main" id="{D561AB2E-C605-D8D4-6815-85E1B19121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6" y="-241384"/>
            <a:ext cx="12192000" cy="734076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78A3C37-F1E9-4D9F-ACAC-2A72AA8FC137}"/>
              </a:ext>
            </a:extLst>
          </p:cNvPr>
          <p:cNvSpPr txBox="1"/>
          <p:nvPr/>
        </p:nvSpPr>
        <p:spPr>
          <a:xfrm>
            <a:off x="1975104" y="6055263"/>
            <a:ext cx="95787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Anton von Werner, </a:t>
            </a:r>
            <a:r>
              <a:rPr lang="fr-FR" sz="2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Proclamation de l'Empire allemand (18 janvier 1871)</a:t>
            </a:r>
            <a:r>
              <a:rPr lang="fr-FR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(première version), 1877 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1F35B21-F74B-4657-A2E7-791852B24771}"/>
              </a:ext>
            </a:extLst>
          </p:cNvPr>
          <p:cNvSpPr txBox="1">
            <a:spLocks/>
          </p:cNvSpPr>
          <p:nvPr/>
        </p:nvSpPr>
        <p:spPr>
          <a:xfrm>
            <a:off x="1091419" y="897158"/>
            <a:ext cx="10462406" cy="48557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fr-FR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1806-1813 : Confédération du Rhin</a:t>
            </a:r>
            <a:br>
              <a:rPr lang="fr-FR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confédération d’</a:t>
            </a:r>
            <a:r>
              <a:rPr lang="fr-FR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É</a:t>
            </a:r>
            <a:r>
              <a:rPr lang="fr-FR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tats satellites de l’Empire français</a:t>
            </a:r>
            <a:endParaRPr lang="fr-FR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Tx/>
              <a:buChar char="-"/>
            </a:pPr>
            <a:r>
              <a:rPr lang="fr-FR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1815-1866 : Confédération germanique</a:t>
            </a:r>
            <a:br>
              <a:rPr lang="fr-FR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confédération d’</a:t>
            </a:r>
            <a:r>
              <a:rPr lang="fr-FR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É</a:t>
            </a:r>
            <a:r>
              <a:rPr lang="fr-FR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tats indépendants, avec une forte rivalité entre l’Autriche et la Prusse</a:t>
            </a:r>
            <a:endParaRPr lang="fr-FR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Tx/>
              <a:buChar char="-"/>
            </a:pPr>
            <a:r>
              <a:rPr lang="fr-FR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1867-1871 : Confédération de l‘Allemagne du nord </a:t>
            </a:r>
            <a:br>
              <a:rPr lang="fr-FR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débats : confédération ou </a:t>
            </a:r>
            <a:r>
              <a:rPr lang="fr-FR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É</a:t>
            </a:r>
            <a:r>
              <a:rPr lang="fr-FR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tat fédéral ?</a:t>
            </a:r>
            <a:br>
              <a:rPr lang="fr-FR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</a:br>
            <a:r>
              <a:rPr lang="fr-FR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domination prussienne</a:t>
            </a:r>
            <a:endParaRPr lang="fr-FR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Tx/>
              <a:buChar char="-"/>
            </a:pPr>
            <a:r>
              <a:rPr lang="fr-FR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1871-1918 : Empire allemand</a:t>
            </a:r>
            <a:br>
              <a:rPr lang="fr-FR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fr-FR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É</a:t>
            </a:r>
            <a:r>
              <a:rPr lang="fr-FR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tat fédéral ? </a:t>
            </a:r>
            <a:br>
              <a:rPr lang="fr-FR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fr-FR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domination prussienne</a:t>
            </a:r>
          </a:p>
          <a:p>
            <a:pPr>
              <a:buFontTx/>
              <a:buChar char="-"/>
            </a:pPr>
            <a:endParaRPr lang="fr-FR" sz="32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413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78A3C37-F1E9-4D9F-ACAC-2A72AA8FC137}"/>
              </a:ext>
            </a:extLst>
          </p:cNvPr>
          <p:cNvSpPr txBox="1"/>
          <p:nvPr/>
        </p:nvSpPr>
        <p:spPr>
          <a:xfrm>
            <a:off x="-253934" y="6254937"/>
            <a:ext cx="61883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Paul Bülow, </a:t>
            </a:r>
            <a:r>
              <a:rPr lang="fr-FR" sz="1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Guillaume </a:t>
            </a:r>
            <a:r>
              <a:rPr lang="fr-FR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fr-FR" b="1" i="1" baseline="300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er</a:t>
            </a:r>
            <a:r>
              <a:rPr lang="fr-FR" sz="1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dans son cabinet de travai</a:t>
            </a:r>
            <a:r>
              <a:rPr lang="fr-FR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 (1883)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1F35B21-F74B-4657-A2E7-791852B24771}"/>
              </a:ext>
            </a:extLst>
          </p:cNvPr>
          <p:cNvSpPr txBox="1">
            <a:spLocks/>
          </p:cNvSpPr>
          <p:nvPr/>
        </p:nvSpPr>
        <p:spPr>
          <a:xfrm>
            <a:off x="5934455" y="813816"/>
            <a:ext cx="5619369" cy="493910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question de la nature du régime</a:t>
            </a:r>
          </a:p>
          <a:p>
            <a:pPr marL="0" indent="0">
              <a:buNone/>
            </a:pP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une monarchie constitutionnelle </a:t>
            </a:r>
            <a:r>
              <a:rPr lang="fr-FR" sz="2400" b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avec des relents 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autoritaires</a:t>
            </a:r>
            <a:endParaRPr lang="fr-FR" sz="24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fr-FR" sz="24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Karl Marx (1875) :</a:t>
            </a:r>
            <a:b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e-DE" sz="20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„[Ein Staat], der nichts andres als ein mit parlamentarischen Formen verbrämter, mit feudalem Beisatz vermischter und zugleich schon von der Bourgeoisie </a:t>
            </a:r>
            <a:r>
              <a:rPr lang="de-DE" sz="20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beeinflußter</a:t>
            </a:r>
            <a:r>
              <a:rPr lang="de-DE" sz="20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bürokratisch gezimmerter, polizeilich gehüteter Militärdespotismus ist.“</a:t>
            </a:r>
            <a:endParaRPr lang="fr-FR" sz="2000" b="1" i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 </a:t>
            </a:r>
            <a:r>
              <a:rPr lang="fr-FR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Un État qui n’est qu’un despotisme militaire, à armature bureaucratique et à blindage policier, avec un enjolivement de formes parlementaires, avec des mélanges d’éléments féodaux et d’influences bourgeoises.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»</a:t>
            </a:r>
            <a:br>
              <a:rPr lang="fr-F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(trad. </a:t>
            </a:r>
            <a:r>
              <a:rPr lang="fr-FR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É</a:t>
            </a:r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fr-F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Bottigelli</a:t>
            </a:r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fr-FR" sz="1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Image 3" descr="Une image contenant texte, personne, veste, habillé&#10;&#10;Description générée automatiquement">
            <a:extLst>
              <a:ext uri="{FF2B5EF4-FFF2-40B4-BE49-F238E27FC236}">
                <a16:creationId xmlns:a16="http://schemas.microsoft.com/office/drawing/2014/main" id="{3743D739-BFFF-84B8-07A5-D3EC1B1F2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6" y="146304"/>
            <a:ext cx="4566673" cy="587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71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78A3C37-F1E9-4D9F-ACAC-2A72AA8FC137}"/>
              </a:ext>
            </a:extLst>
          </p:cNvPr>
          <p:cNvSpPr txBox="1"/>
          <p:nvPr/>
        </p:nvSpPr>
        <p:spPr>
          <a:xfrm>
            <a:off x="-196978" y="6337809"/>
            <a:ext cx="65703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 chancelier impérial Bismarck en uniforme de cuirassier (1880)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1F35B21-F74B-4657-A2E7-791852B24771}"/>
              </a:ext>
            </a:extLst>
          </p:cNvPr>
          <p:cNvSpPr txBox="1">
            <a:spLocks/>
          </p:cNvSpPr>
          <p:nvPr/>
        </p:nvSpPr>
        <p:spPr>
          <a:xfrm>
            <a:off x="5934455" y="813816"/>
            <a:ext cx="5619369" cy="49391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Une séparation des pouvoirs, mais à géométrie variable et au détriment du parlement</a:t>
            </a:r>
          </a:p>
          <a:p>
            <a:pPr marL="0" indent="0">
              <a:buNone/>
            </a:pPr>
            <a:endParaRPr lang="fr-FR" sz="24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Otto von Bismarck (1884) :</a:t>
            </a:r>
            <a:b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e-DE" sz="20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„</a:t>
            </a:r>
            <a:r>
              <a:rPr lang="de-DE" sz="2000" i="1" dirty="0">
                <a:solidFill>
                  <a:srgbClr val="0D0D0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Es [das Parlament] soll verhindern können, </a:t>
            </a:r>
            <a:r>
              <a:rPr lang="de-DE" sz="2000" i="1" dirty="0" err="1">
                <a:solidFill>
                  <a:srgbClr val="0D0D0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daß</a:t>
            </a:r>
            <a:r>
              <a:rPr lang="de-DE" sz="2000" i="1" dirty="0">
                <a:solidFill>
                  <a:srgbClr val="0D0D0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schlechte Gesetze gemacht werden, es soll verhindern können, </a:t>
            </a:r>
            <a:r>
              <a:rPr lang="de-DE" sz="2000" i="1" dirty="0" err="1">
                <a:solidFill>
                  <a:srgbClr val="0D0D0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daß</a:t>
            </a:r>
            <a:r>
              <a:rPr lang="de-DE" sz="2000" i="1" dirty="0">
                <a:solidFill>
                  <a:srgbClr val="0D0D0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das Geld des Landes verschwendet wird; aber regieren, meine Herren, kann es nicht</a:t>
            </a:r>
            <a:r>
              <a:rPr lang="de-DE" sz="20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.“</a:t>
            </a:r>
            <a:endParaRPr lang="fr-FR" sz="2000" b="1" i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 </a:t>
            </a:r>
            <a:r>
              <a:rPr lang="fr-FR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Il [le parlement] doit pouvoir empêcher la création de mauvaises lois, il doit pouvoir empêcher le gaspillage de l’argent national ; mais gouverner, Messieurs, il ne le peut pas. 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  <a:endParaRPr lang="fr-FR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Image 2" descr="Une image contenant texte, homme, personne, chapeau&#10;&#10;Description générée automatiquement">
            <a:extLst>
              <a:ext uri="{FF2B5EF4-FFF2-40B4-BE49-F238E27FC236}">
                <a16:creationId xmlns:a16="http://schemas.microsoft.com/office/drawing/2014/main" id="{45322A71-95A9-B293-CBFC-543621E27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703071"/>
            <a:ext cx="3564826" cy="53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88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1F35B21-F74B-4657-A2E7-791852B24771}"/>
              </a:ext>
            </a:extLst>
          </p:cNvPr>
          <p:cNvSpPr txBox="1">
            <a:spLocks/>
          </p:cNvSpPr>
          <p:nvPr/>
        </p:nvSpPr>
        <p:spPr>
          <a:xfrm>
            <a:off x="7411307" y="262988"/>
            <a:ext cx="4192904" cy="62201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États fédérés (</a:t>
            </a:r>
            <a:r>
              <a:rPr lang="de-DE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Bundesstaaten</a:t>
            </a:r>
            <a:r>
              <a:rPr lang="fr-FR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et un territoire d’Empire (</a:t>
            </a:r>
            <a:r>
              <a:rPr lang="de-DE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Reichsland</a:t>
            </a:r>
            <a:r>
              <a:rPr lang="fr-FR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indent="0">
              <a:buNone/>
            </a:pPr>
            <a:r>
              <a:rPr lang="fr-F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Quelques caractéristiques et compétences des États fédérés :</a:t>
            </a:r>
          </a:p>
          <a:p>
            <a:pPr>
              <a:buFontTx/>
              <a:buChar char="-"/>
            </a:pPr>
            <a:r>
              <a:rPr 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pas de souveraineté internationale</a:t>
            </a:r>
          </a:p>
          <a:p>
            <a:pPr>
              <a:buFontTx/>
              <a:buChar char="-"/>
            </a:pPr>
            <a:r>
              <a:rPr 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pas d’armée propre</a:t>
            </a:r>
          </a:p>
          <a:p>
            <a:pPr>
              <a:buFontTx/>
              <a:buChar char="-"/>
            </a:pPr>
            <a:r>
              <a:rPr 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pas de monnaie propre</a:t>
            </a:r>
          </a:p>
          <a:p>
            <a:pPr marL="0" indent="0">
              <a:buNone/>
            </a:pPr>
            <a:r>
              <a:rPr 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Mais :</a:t>
            </a:r>
          </a:p>
          <a:p>
            <a:pPr>
              <a:buFontTx/>
              <a:buChar char="-"/>
            </a:pPr>
            <a:r>
              <a:rPr 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maintien d’une administration propre qui coexiste avec l’administration impériale</a:t>
            </a:r>
          </a:p>
          <a:p>
            <a:pPr>
              <a:buFontTx/>
              <a:buChar char="-"/>
            </a:pPr>
            <a:r>
              <a:rPr 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maintien d’une constitution propre qui coexiste avec la constitution impériale</a:t>
            </a:r>
          </a:p>
          <a:p>
            <a:pPr>
              <a:buFontTx/>
              <a:buChar char="-"/>
            </a:pPr>
            <a:r>
              <a:rPr 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maintien du monarque local, du gouvernement local et des parlements locaux</a:t>
            </a:r>
          </a:p>
          <a:p>
            <a:pPr>
              <a:buFontTx/>
              <a:buChar char="-"/>
            </a:pPr>
            <a:r>
              <a:rPr 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possibilité de lever des impôts directs</a:t>
            </a:r>
          </a:p>
          <a:p>
            <a:pPr>
              <a:buFontTx/>
              <a:buChar char="-"/>
            </a:pPr>
            <a:r>
              <a:rPr 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chaque État gère sa propre politique scolaire et culturelle</a:t>
            </a:r>
          </a:p>
        </p:txBody>
      </p:sp>
      <p:pic>
        <p:nvPicPr>
          <p:cNvPr id="4" name="Image 3" descr="Une image contenant carte&#10;&#10;Description générée automatiquement">
            <a:extLst>
              <a:ext uri="{FF2B5EF4-FFF2-40B4-BE49-F238E27FC236}">
                <a16:creationId xmlns:a16="http://schemas.microsoft.com/office/drawing/2014/main" id="{A12D32E2-9562-50FC-21AB-E9BDB7307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1079192"/>
            <a:ext cx="6943344" cy="551582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D9CB9DD-1BDC-9F50-66B4-29CC69C47016}"/>
              </a:ext>
            </a:extLst>
          </p:cNvPr>
          <p:cNvSpPr txBox="1"/>
          <p:nvPr/>
        </p:nvSpPr>
        <p:spPr>
          <a:xfrm>
            <a:off x="210312" y="269944"/>
            <a:ext cx="68122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r-FR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 État fédéral fortement décentralisé</a:t>
            </a:r>
          </a:p>
        </p:txBody>
      </p:sp>
    </p:spTree>
    <p:extLst>
      <p:ext uri="{BB962C8B-B14F-4D97-AF65-F5344CB8AC3E}">
        <p14:creationId xmlns:p14="http://schemas.microsoft.com/office/powerpoint/2010/main" val="3000071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1F35B21-F74B-4657-A2E7-791852B24771}"/>
              </a:ext>
            </a:extLst>
          </p:cNvPr>
          <p:cNvSpPr txBox="1">
            <a:spLocks/>
          </p:cNvSpPr>
          <p:nvPr/>
        </p:nvSpPr>
        <p:spPr>
          <a:xfrm>
            <a:off x="7484459" y="659570"/>
            <a:ext cx="4192904" cy="6220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Parmi les compétences de l’Empire :</a:t>
            </a:r>
            <a:endParaRPr lang="fr-FR" sz="20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Tx/>
              <a:buChar char="-"/>
            </a:pPr>
            <a:r>
              <a:rPr 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politique extérieure</a:t>
            </a:r>
          </a:p>
          <a:p>
            <a:pPr>
              <a:buFontTx/>
              <a:buChar char="-"/>
            </a:pPr>
            <a:r>
              <a:rPr 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armée </a:t>
            </a:r>
          </a:p>
          <a:p>
            <a:pPr>
              <a:buFontTx/>
              <a:buChar char="-"/>
            </a:pPr>
            <a:r>
              <a:rPr 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monnaie commune (</a:t>
            </a:r>
            <a:r>
              <a:rPr lang="fr-FR" sz="1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Mark</a:t>
            </a:r>
            <a:r>
              <a:rPr 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>
              <a:buFontTx/>
              <a:buChar char="-"/>
            </a:pPr>
            <a:endParaRPr lang="fr-FR" sz="18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Dans certains domaines, possibilité de promulguer des lois sur tout le territoire par le biais du </a:t>
            </a:r>
            <a:r>
              <a:rPr lang="fr-FR" sz="1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Reichstag</a:t>
            </a:r>
            <a:r>
              <a:rPr 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et du </a:t>
            </a:r>
            <a:r>
              <a:rPr lang="fr-FR" sz="1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Bundesrat.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D9CB9DD-1BDC-9F50-66B4-29CC69C47016}"/>
              </a:ext>
            </a:extLst>
          </p:cNvPr>
          <p:cNvSpPr txBox="1"/>
          <p:nvPr/>
        </p:nvSpPr>
        <p:spPr>
          <a:xfrm>
            <a:off x="-61674" y="397960"/>
            <a:ext cx="72786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r-FR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Compétences et institutions de l’Empire</a:t>
            </a:r>
          </a:p>
        </p:txBody>
      </p:sp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7258E002-BD52-EDD0-9C49-8B369B524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75" y="1129792"/>
            <a:ext cx="6849761" cy="564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75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troupeau, noir, nuée&#10;&#10;Description générée automatiquement">
            <a:extLst>
              <a:ext uri="{FF2B5EF4-FFF2-40B4-BE49-F238E27FC236}">
                <a16:creationId xmlns:a16="http://schemas.microsoft.com/office/drawing/2014/main" id="{6AED9436-0972-7A56-275A-B5BBC5F4ED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1969"/>
            <a:ext cx="12192000" cy="788193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78A3C37-F1E9-4D9F-ACAC-2A72AA8FC137}"/>
              </a:ext>
            </a:extLst>
          </p:cNvPr>
          <p:cNvSpPr txBox="1"/>
          <p:nvPr/>
        </p:nvSpPr>
        <p:spPr>
          <a:xfrm>
            <a:off x="5879592" y="6055263"/>
            <a:ext cx="56742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 </a:t>
            </a:r>
            <a:r>
              <a:rPr lang="fr-FR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Reichstag</a:t>
            </a:r>
            <a:r>
              <a:rPr lang="fr-FR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en 1871, </a:t>
            </a:r>
            <a:r>
              <a:rPr lang="fr-FR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Allgemeine </a:t>
            </a:r>
            <a:r>
              <a:rPr lang="fr-FR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Illustrirte</a:t>
            </a:r>
            <a:r>
              <a:rPr lang="fr-FR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Zeitung 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1F35B21-F74B-4657-A2E7-791852B24771}"/>
              </a:ext>
            </a:extLst>
          </p:cNvPr>
          <p:cNvSpPr txBox="1">
            <a:spLocks/>
          </p:cNvSpPr>
          <p:nvPr/>
        </p:nvSpPr>
        <p:spPr>
          <a:xfrm>
            <a:off x="1091419" y="897158"/>
            <a:ext cx="10462406" cy="4855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fr-FR" sz="32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8A0FF3-129C-2AD5-8ABC-BB251B622C06}"/>
              </a:ext>
            </a:extLst>
          </p:cNvPr>
          <p:cNvSpPr txBox="1">
            <a:spLocks/>
          </p:cNvSpPr>
          <p:nvPr/>
        </p:nvSpPr>
        <p:spPr>
          <a:xfrm>
            <a:off x="453244" y="237500"/>
            <a:ext cx="10462406" cy="5431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les compétences les plus importantes du </a:t>
            </a:r>
            <a:r>
              <a:rPr lang="fr-FR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Reichstag</a:t>
            </a:r>
            <a:r>
              <a:rPr lang="fr-F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</a:p>
          <a:p>
            <a:pPr>
              <a:buFontTx/>
              <a:buChar char="-"/>
            </a:pPr>
            <a:r>
              <a:rPr lang="fr-F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budgets de l’armée</a:t>
            </a:r>
          </a:p>
          <a:p>
            <a:pPr>
              <a:buFontTx/>
              <a:buChar char="-"/>
            </a:pPr>
            <a:r>
              <a:rPr lang="fr-F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politique douanière</a:t>
            </a:r>
          </a:p>
          <a:p>
            <a:pPr>
              <a:buFontTx/>
              <a:buChar char="-"/>
            </a:pPr>
            <a:r>
              <a:rPr lang="fr-F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libre circulation des biens et des personnes</a:t>
            </a:r>
          </a:p>
          <a:p>
            <a:pPr>
              <a:buFontTx/>
              <a:buChar char="-"/>
            </a:pPr>
            <a:r>
              <a:rPr lang="fr-F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système monétaire</a:t>
            </a:r>
          </a:p>
          <a:p>
            <a:pPr>
              <a:buFontTx/>
              <a:buChar char="-"/>
            </a:pPr>
            <a:r>
              <a:rPr lang="fr-F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chemins de fer</a:t>
            </a:r>
          </a:p>
          <a:p>
            <a:pPr>
              <a:buFontTx/>
              <a:buChar char="-"/>
            </a:pPr>
            <a:r>
              <a:rPr lang="fr-F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poste et télégraphe</a:t>
            </a:r>
          </a:p>
          <a:p>
            <a:pPr>
              <a:buFontTx/>
              <a:buChar char="-"/>
            </a:pPr>
            <a:r>
              <a:rPr lang="fr-F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artisanat, commerce et industrie</a:t>
            </a:r>
          </a:p>
          <a:p>
            <a:pPr>
              <a:buFontTx/>
              <a:buChar char="-"/>
            </a:pPr>
            <a:r>
              <a:rPr lang="fr-FR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unités de mesure</a:t>
            </a:r>
          </a:p>
          <a:p>
            <a:pPr>
              <a:buFontTx/>
              <a:buChar char="-"/>
            </a:pPr>
            <a:endParaRPr lang="fr-FR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Tx/>
              <a:buChar char="-"/>
            </a:pPr>
            <a:endParaRPr lang="fr-FR" sz="32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190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0C61B0B3-C2ED-4ADA-EB65-BA4B301CF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46" y="434824"/>
            <a:ext cx="6960507" cy="555256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BB34099-BC09-572E-6F1A-DDB0138E0FC3}"/>
              </a:ext>
            </a:extLst>
          </p:cNvPr>
          <p:cNvSpPr txBox="1"/>
          <p:nvPr/>
        </p:nvSpPr>
        <p:spPr>
          <a:xfrm>
            <a:off x="-357743" y="6155844"/>
            <a:ext cx="56704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r-FR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source : www.inhaltsangabe.info</a:t>
            </a:r>
          </a:p>
        </p:txBody>
      </p:sp>
    </p:spTree>
    <p:extLst>
      <p:ext uri="{BB962C8B-B14F-4D97-AF65-F5344CB8AC3E}">
        <p14:creationId xmlns:p14="http://schemas.microsoft.com/office/powerpoint/2010/main" val="2264293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78A3C37-F1E9-4D9F-ACAC-2A72AA8FC137}"/>
              </a:ext>
            </a:extLst>
          </p:cNvPr>
          <p:cNvSpPr txBox="1"/>
          <p:nvPr/>
        </p:nvSpPr>
        <p:spPr>
          <a:xfrm>
            <a:off x="609600" y="5784165"/>
            <a:ext cx="10972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Caricature du </a:t>
            </a:r>
            <a:r>
              <a:rPr lang="fr-FR" sz="1400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Kladderadatsch</a:t>
            </a:r>
            <a:r>
              <a:rPr lang="fr-FR" sz="1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1884</a:t>
            </a:r>
          </a:p>
          <a:p>
            <a:r>
              <a:rPr lang="fr-FR" sz="1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Bismarck ne laisse pas beaucoup de choix aux adversaires des </a:t>
            </a:r>
            <a:r>
              <a:rPr lang="de-DE" sz="14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Sozialistengesetze</a:t>
            </a:r>
            <a:r>
              <a:rPr lang="fr-FR" sz="1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(L. Windthorst, chef du </a:t>
            </a:r>
            <a:r>
              <a:rPr lang="fr-FR" sz="14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Zentrum</a:t>
            </a:r>
            <a:r>
              <a:rPr lang="fr-FR" sz="1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et E. Richter, chef des progressistes) : ou ils approuveront les lois répressives à l’encontre des S-D, ou Bismarck procédera à la dissolution du </a:t>
            </a:r>
            <a:r>
              <a:rPr lang="fr-FR" sz="1400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Reichstag.</a:t>
            </a:r>
            <a:endParaRPr lang="fr-FR" sz="1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1F35B21-F74B-4657-A2E7-791852B24771}"/>
              </a:ext>
            </a:extLst>
          </p:cNvPr>
          <p:cNvSpPr txBox="1">
            <a:spLocks/>
          </p:cNvSpPr>
          <p:nvPr/>
        </p:nvSpPr>
        <p:spPr>
          <a:xfrm>
            <a:off x="1091419" y="897158"/>
            <a:ext cx="10462406" cy="4855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fr-FR" sz="32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C1411159-032D-1699-C0AA-784D5A3A1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999" y="119728"/>
            <a:ext cx="7519246" cy="563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4678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</TotalTime>
  <Words>763</Words>
  <Application>Microsoft Office PowerPoint</Application>
  <PresentationFormat>Grand écran</PresentationFormat>
  <Paragraphs>86</Paragraphs>
  <Slides>13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Thème Office</vt:lpstr>
      <vt:lpstr>Le « Boa » et ses proies : l’Empire bismarckien et ses opposants idéologiques (1871-1890)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« Boa » et ses proies : l’Empire bismarckien et ses opposants idéologiques (1871-1890)</dc:title>
  <dc:creator>Haris Mrkaljević</dc:creator>
  <cp:lastModifiedBy>Haris Mrkaljević</cp:lastModifiedBy>
  <cp:revision>9</cp:revision>
  <dcterms:created xsi:type="dcterms:W3CDTF">2023-03-15T10:02:12Z</dcterms:created>
  <dcterms:modified xsi:type="dcterms:W3CDTF">2023-03-16T21:23:15Z</dcterms:modified>
</cp:coreProperties>
</file>