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1" r:id="rId4"/>
    <p:sldId id="259" r:id="rId5"/>
    <p:sldId id="262" r:id="rId6"/>
    <p:sldId id="265" r:id="rId7"/>
    <p:sldId id="260" r:id="rId8"/>
    <p:sldId id="257" r:id="rId9"/>
    <p:sldId id="266"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3FD7984C-2B94-4059-8C17-69120B3F8EF6}" type="datetimeFigureOut">
              <a:rPr lang="fr-FR" smtClean="0"/>
              <a:t>09/07/2024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273488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FD7984C-2B94-4059-8C17-69120B3F8EF6}" type="datetimeFigureOut">
              <a:rPr lang="fr-FR" smtClean="0"/>
              <a:t>09/07/2024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1297654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FD7984C-2B94-4059-8C17-69120B3F8EF6}" type="datetimeFigureOut">
              <a:rPr lang="fr-FR" smtClean="0"/>
              <a:t>09/07/2024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377355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FD7984C-2B94-4059-8C17-69120B3F8EF6}" type="datetimeFigureOut">
              <a:rPr lang="fr-FR" smtClean="0"/>
              <a:t>09/07/2024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396532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3FD7984C-2B94-4059-8C17-69120B3F8EF6}" type="datetimeFigureOut">
              <a:rPr lang="fr-FR" smtClean="0"/>
              <a:t>09/07/2024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78328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FD7984C-2B94-4059-8C17-69120B3F8EF6}" type="datetimeFigureOut">
              <a:rPr lang="fr-FR" smtClean="0"/>
              <a:t>09/07/2024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315604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FD7984C-2B94-4059-8C17-69120B3F8EF6}" type="datetimeFigureOut">
              <a:rPr lang="fr-FR" smtClean="0"/>
              <a:t>09/07/2024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120062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FD7984C-2B94-4059-8C17-69120B3F8EF6}" type="datetimeFigureOut">
              <a:rPr lang="fr-FR" smtClean="0"/>
              <a:t>09/07/2024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2605399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D7984C-2B94-4059-8C17-69120B3F8EF6}" type="datetimeFigureOut">
              <a:rPr lang="fr-FR" smtClean="0"/>
              <a:t>09/07/2024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110921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FD7984C-2B94-4059-8C17-69120B3F8EF6}" type="datetimeFigureOut">
              <a:rPr lang="fr-FR" smtClean="0"/>
              <a:t>09/07/2024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1982919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FD7984C-2B94-4059-8C17-69120B3F8EF6}" type="datetimeFigureOut">
              <a:rPr lang="fr-FR" smtClean="0"/>
              <a:t>09/07/2024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B38554-25F4-42CA-B11E-7CD34D706FF8}" type="slidenum">
              <a:rPr lang="fr-FR" smtClean="0"/>
              <a:t>‹N°›</a:t>
            </a:fld>
            <a:endParaRPr lang="fr-FR"/>
          </a:p>
        </p:txBody>
      </p:sp>
    </p:spTree>
    <p:extLst>
      <p:ext uri="{BB962C8B-B14F-4D97-AF65-F5344CB8AC3E}">
        <p14:creationId xmlns:p14="http://schemas.microsoft.com/office/powerpoint/2010/main" val="247470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7984C-2B94-4059-8C17-69120B3F8EF6}" type="datetimeFigureOut">
              <a:rPr lang="fr-FR" smtClean="0"/>
              <a:t>09/07/2024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38554-25F4-42CA-B11E-7CD34D706FF8}" type="slidenum">
              <a:rPr lang="fr-FR" smtClean="0"/>
              <a:t>‹N°›</a:t>
            </a:fld>
            <a:endParaRPr lang="fr-FR"/>
          </a:p>
        </p:txBody>
      </p:sp>
    </p:spTree>
    <p:extLst>
      <p:ext uri="{BB962C8B-B14F-4D97-AF65-F5344CB8AC3E}">
        <p14:creationId xmlns:p14="http://schemas.microsoft.com/office/powerpoint/2010/main" val="2352391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7C19A96B-BD44-447D-AACB-0F0E931E072F}"/>
              </a:ext>
            </a:extLst>
          </p:cNvPr>
          <p:cNvSpPr>
            <a:spLocks noGrp="1"/>
          </p:cNvSpPr>
          <p:nvPr>
            <p:ph type="ctrTitle"/>
          </p:nvPr>
        </p:nvSpPr>
        <p:spPr>
          <a:xfrm>
            <a:off x="685800" y="2564904"/>
            <a:ext cx="7772400" cy="3312368"/>
          </a:xfrm>
        </p:spPr>
        <p:txBody>
          <a:bodyPr>
            <a:normAutofit fontScale="90000"/>
          </a:bodyPr>
          <a:lstStyle/>
          <a:p>
            <a:r>
              <a:rPr lang="fr-FR" b="1" dirty="0"/>
              <a:t>« Entre grands principes et fins de mois difficiles: éléments pour une histoire sociale des Lumières dans le Saint-Empire au XVIIIe siècle »</a:t>
            </a:r>
            <a:br>
              <a:rPr lang="fr-FR" dirty="0"/>
            </a:br>
            <a:endParaRPr lang="fr-FR" dirty="0"/>
          </a:p>
        </p:txBody>
      </p:sp>
      <p:sp>
        <p:nvSpPr>
          <p:cNvPr id="5" name="Sous-titre 4">
            <a:extLst>
              <a:ext uri="{FF2B5EF4-FFF2-40B4-BE49-F238E27FC236}">
                <a16:creationId xmlns:a16="http://schemas.microsoft.com/office/drawing/2014/main" id="{383F020C-1A95-4A4C-8F5B-3B79047677EE}"/>
              </a:ext>
            </a:extLst>
          </p:cNvPr>
          <p:cNvSpPr>
            <a:spLocks noGrp="1"/>
          </p:cNvSpPr>
          <p:nvPr>
            <p:ph type="subTitle" idx="1"/>
          </p:nvPr>
        </p:nvSpPr>
        <p:spPr>
          <a:xfrm>
            <a:off x="1187624" y="377825"/>
            <a:ext cx="6400800" cy="1752600"/>
          </a:xfrm>
        </p:spPr>
        <p:txBody>
          <a:bodyPr/>
          <a:lstStyle/>
          <a:p>
            <a:r>
              <a:rPr lang="fr-FR" dirty="0"/>
              <a:t>Séminaire </a:t>
            </a:r>
            <a:r>
              <a:rPr lang="fr-FR" i="1" dirty="0" err="1"/>
              <a:t>Schwerpunkt</a:t>
            </a:r>
            <a:r>
              <a:rPr lang="fr-FR" i="1" dirty="0"/>
              <a:t> </a:t>
            </a:r>
            <a:r>
              <a:rPr lang="fr-FR" i="1" dirty="0" err="1"/>
              <a:t>Deutschland</a:t>
            </a:r>
            <a:endParaRPr lang="fr-FR" i="1" dirty="0"/>
          </a:p>
          <a:p>
            <a:r>
              <a:rPr lang="fr-FR" dirty="0"/>
              <a:t>29 mars 2024</a:t>
            </a:r>
          </a:p>
        </p:txBody>
      </p:sp>
    </p:spTree>
    <p:extLst>
      <p:ext uri="{BB962C8B-B14F-4D97-AF65-F5344CB8AC3E}">
        <p14:creationId xmlns:p14="http://schemas.microsoft.com/office/powerpoint/2010/main" val="353496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67544" y="404664"/>
            <a:ext cx="8229600" cy="5318051"/>
          </a:xfrm>
        </p:spPr>
        <p:txBody>
          <a:bodyPr/>
          <a:lstStyle/>
          <a:p>
            <a:pPr marL="0" indent="0">
              <a:buNone/>
            </a:pPr>
            <a:endParaRPr lang="fr-FR" sz="2400" noProof="1"/>
          </a:p>
          <a:p>
            <a:pPr marL="0" indent="0">
              <a:buNone/>
            </a:pPr>
            <a:r>
              <a:rPr lang="fr-FR" sz="2400" noProof="1"/>
              <a:t>« Vielleicht haben sich die Grundsätze des Handels mehr in unser ganzes Bücher=Wesen eingemischet, als es dem Vortheil und dem Aufnehmen der Wissenschaften gemäß ist. Vielleicht glauben die meisten Schriftsteller, Buchhändler, Drucker und Correcteurs, daß es hier nur darauf ankommt, eine Stapel=Waare in gnugsamer Menge und wohlfeil zu verfertigen. » </a:t>
            </a:r>
          </a:p>
          <a:p>
            <a:pPr marL="0" indent="0">
              <a:buNone/>
            </a:pPr>
            <a:endParaRPr lang="fr-FR" sz="2400" noProof="1"/>
          </a:p>
          <a:p>
            <a:pPr marL="0" indent="0">
              <a:buNone/>
            </a:pPr>
            <a:r>
              <a:rPr lang="fr-FR" sz="1600" dirty="0"/>
              <a:t>[Johann Heinrich </a:t>
            </a:r>
            <a:r>
              <a:rPr lang="fr-FR" sz="1600" dirty="0" err="1"/>
              <a:t>Gottlob</a:t>
            </a:r>
            <a:r>
              <a:rPr lang="fr-FR" sz="1600" dirty="0"/>
              <a:t> </a:t>
            </a:r>
            <a:r>
              <a:rPr lang="fr-FR" sz="1600" dirty="0" err="1"/>
              <a:t>von</a:t>
            </a:r>
            <a:r>
              <a:rPr lang="fr-FR" sz="1600" dirty="0"/>
              <a:t> Justi, </a:t>
            </a:r>
            <a:r>
              <a:rPr lang="fr-FR" sz="1600" i="1" dirty="0"/>
              <a:t>Die </a:t>
            </a:r>
            <a:r>
              <a:rPr lang="fr-FR" sz="1600" i="1" dirty="0" err="1"/>
              <a:t>Grundfeste</a:t>
            </a:r>
            <a:r>
              <a:rPr lang="fr-FR" sz="1600" i="1" dirty="0"/>
              <a:t> </a:t>
            </a:r>
            <a:r>
              <a:rPr lang="fr-FR" sz="1600" i="1" dirty="0" err="1"/>
              <a:t>zu</a:t>
            </a:r>
            <a:r>
              <a:rPr lang="fr-FR" sz="1600" i="1" dirty="0"/>
              <a:t> der </a:t>
            </a:r>
            <a:r>
              <a:rPr lang="fr-FR" sz="1600" i="1" dirty="0" err="1"/>
              <a:t>Macht</a:t>
            </a:r>
            <a:r>
              <a:rPr lang="fr-FR" sz="1600" i="1" dirty="0"/>
              <a:t> </a:t>
            </a:r>
            <a:r>
              <a:rPr lang="fr-FR" sz="1600" i="1" dirty="0" err="1"/>
              <a:t>und</a:t>
            </a:r>
            <a:r>
              <a:rPr lang="fr-FR" sz="1600" i="1" dirty="0"/>
              <a:t> </a:t>
            </a:r>
            <a:r>
              <a:rPr lang="fr-FR" sz="1600" i="1" dirty="0" err="1"/>
              <a:t>Glückseeligkeit</a:t>
            </a:r>
            <a:r>
              <a:rPr lang="fr-FR" sz="1600" i="1" dirty="0"/>
              <a:t> der </a:t>
            </a:r>
            <a:r>
              <a:rPr lang="fr-FR" sz="1600" i="1" dirty="0" err="1"/>
              <a:t>Staaten</a:t>
            </a:r>
            <a:r>
              <a:rPr lang="fr-FR" sz="1600" i="1" dirty="0"/>
              <a:t> ; </a:t>
            </a:r>
            <a:r>
              <a:rPr lang="fr-FR" sz="1600" i="1" dirty="0" err="1"/>
              <a:t>oder</a:t>
            </a:r>
            <a:r>
              <a:rPr lang="fr-FR" sz="1600" i="1" dirty="0"/>
              <a:t> </a:t>
            </a:r>
            <a:r>
              <a:rPr lang="fr-FR" sz="1600" i="1" dirty="0" err="1"/>
              <a:t>ausführliche</a:t>
            </a:r>
            <a:r>
              <a:rPr lang="fr-FR" sz="1600" i="1" dirty="0"/>
              <a:t> </a:t>
            </a:r>
            <a:r>
              <a:rPr lang="fr-FR" sz="1600" i="1" dirty="0" err="1"/>
              <a:t>Darstellung</a:t>
            </a:r>
            <a:r>
              <a:rPr lang="fr-FR" sz="1600" i="1" dirty="0"/>
              <a:t> der </a:t>
            </a:r>
            <a:r>
              <a:rPr lang="fr-FR" sz="1600" i="1" dirty="0" err="1"/>
              <a:t>gesamten</a:t>
            </a:r>
            <a:r>
              <a:rPr lang="fr-FR" sz="1600" i="1" dirty="0"/>
              <a:t> </a:t>
            </a:r>
            <a:r>
              <a:rPr lang="fr-FR" sz="1600" i="1" dirty="0" err="1"/>
              <a:t>Policey-Wissenschaft</a:t>
            </a:r>
            <a:r>
              <a:rPr lang="fr-FR" sz="1600" dirty="0"/>
              <a:t>, vol. 1, Königsberg et Leipzig, Hartung, 1760, préface.]</a:t>
            </a:r>
            <a:endParaRPr lang="fr-FR" sz="1600" noProof="1"/>
          </a:p>
          <a:p>
            <a:endParaRPr lang="fr-FR" dirty="0"/>
          </a:p>
        </p:txBody>
      </p:sp>
    </p:spTree>
    <p:extLst>
      <p:ext uri="{BB962C8B-B14F-4D97-AF65-F5344CB8AC3E}">
        <p14:creationId xmlns:p14="http://schemas.microsoft.com/office/powerpoint/2010/main" val="3815406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0A9C39D-9340-4600-9A9E-FC6A24ADEFA4}"/>
              </a:ext>
            </a:extLst>
          </p:cNvPr>
          <p:cNvSpPr>
            <a:spLocks noGrp="1"/>
          </p:cNvSpPr>
          <p:nvPr>
            <p:ph sz="half" idx="4294967295"/>
          </p:nvPr>
        </p:nvSpPr>
        <p:spPr>
          <a:xfrm>
            <a:off x="0" y="836712"/>
            <a:ext cx="8964488" cy="5289451"/>
          </a:xfrm>
        </p:spPr>
        <p:txBody>
          <a:bodyPr>
            <a:normAutofit/>
          </a:bodyPr>
          <a:lstStyle/>
          <a:p>
            <a:endParaRPr lang="fr-FR" sz="2400" dirty="0"/>
          </a:p>
          <a:p>
            <a:r>
              <a:rPr lang="fr-FR" sz="2400" dirty="0"/>
              <a:t>Hans Erich </a:t>
            </a:r>
            <a:r>
              <a:rPr lang="fr-FR" sz="2400" dirty="0" err="1"/>
              <a:t>Bödeker</a:t>
            </a:r>
            <a:r>
              <a:rPr lang="fr-FR" sz="2400" dirty="0"/>
              <a:t> et Ulrich Herrmann (</a:t>
            </a:r>
            <a:r>
              <a:rPr lang="fr-FR" sz="2400" dirty="0" err="1"/>
              <a:t>dir</a:t>
            </a:r>
            <a:r>
              <a:rPr lang="fr-FR" sz="2400" dirty="0"/>
              <a:t>.), </a:t>
            </a:r>
            <a:r>
              <a:rPr lang="fr-FR" sz="2400" i="1" dirty="0"/>
              <a:t>Aufklärung </a:t>
            </a:r>
            <a:r>
              <a:rPr lang="fr-FR" sz="2400" i="1" dirty="0" err="1"/>
              <a:t>als</a:t>
            </a:r>
            <a:r>
              <a:rPr lang="fr-FR" sz="2400" i="1" dirty="0"/>
              <a:t> </a:t>
            </a:r>
            <a:r>
              <a:rPr lang="fr-FR" sz="2400" i="1" dirty="0" err="1"/>
              <a:t>Politisierung</a:t>
            </a:r>
            <a:r>
              <a:rPr lang="fr-FR" sz="2400" i="1" dirty="0"/>
              <a:t> - </a:t>
            </a:r>
            <a:r>
              <a:rPr lang="fr-FR" sz="2400" i="1" dirty="0" err="1"/>
              <a:t>Politisierung</a:t>
            </a:r>
            <a:r>
              <a:rPr lang="fr-FR" sz="2400" i="1" dirty="0"/>
              <a:t> der Aufklärung</a:t>
            </a:r>
            <a:r>
              <a:rPr lang="fr-FR" sz="2400" dirty="0"/>
              <a:t>, Hambourg, Felix </a:t>
            </a:r>
            <a:r>
              <a:rPr lang="fr-FR" sz="2400" dirty="0" err="1"/>
              <a:t>Meiner</a:t>
            </a:r>
            <a:r>
              <a:rPr lang="fr-FR" sz="2400" dirty="0"/>
              <a:t>, 1987.</a:t>
            </a:r>
          </a:p>
          <a:p>
            <a:r>
              <a:rPr lang="fr-FR" sz="2400" dirty="0"/>
              <a:t>Marian </a:t>
            </a:r>
            <a:r>
              <a:rPr lang="fr-FR" sz="2400" dirty="0" err="1"/>
              <a:t>Füssel</a:t>
            </a:r>
            <a:r>
              <a:rPr lang="fr-FR" sz="2400" dirty="0"/>
              <a:t>, </a:t>
            </a:r>
            <a:r>
              <a:rPr lang="fr-FR" sz="2400" i="1" dirty="0" err="1"/>
              <a:t>Gelehrtenkultur</a:t>
            </a:r>
            <a:r>
              <a:rPr lang="fr-FR" sz="2400" i="1" dirty="0"/>
              <a:t> </a:t>
            </a:r>
            <a:r>
              <a:rPr lang="fr-FR" sz="2400" i="1" dirty="0" err="1"/>
              <a:t>als</a:t>
            </a:r>
            <a:r>
              <a:rPr lang="fr-FR" sz="2400" i="1" dirty="0"/>
              <a:t> </a:t>
            </a:r>
            <a:r>
              <a:rPr lang="fr-FR" sz="2400" i="1" dirty="0" err="1"/>
              <a:t>symbolische</a:t>
            </a:r>
            <a:r>
              <a:rPr lang="fr-FR" sz="2400" i="1" dirty="0"/>
              <a:t> Praxis. Rang, </a:t>
            </a:r>
            <a:r>
              <a:rPr lang="fr-FR" sz="2400" i="1" dirty="0" err="1"/>
              <a:t>Ritual</a:t>
            </a:r>
            <a:r>
              <a:rPr lang="fr-FR" sz="2400" i="1" dirty="0"/>
              <a:t> </a:t>
            </a:r>
            <a:r>
              <a:rPr lang="fr-FR" sz="2400" i="1" dirty="0" err="1"/>
              <a:t>und</a:t>
            </a:r>
            <a:r>
              <a:rPr lang="fr-FR" sz="2400" i="1" dirty="0"/>
              <a:t> </a:t>
            </a:r>
            <a:r>
              <a:rPr lang="fr-FR" sz="2400" i="1" dirty="0" err="1"/>
              <a:t>Konflikt</a:t>
            </a:r>
            <a:r>
              <a:rPr lang="fr-FR" sz="2400" i="1" dirty="0"/>
              <a:t> an der </a:t>
            </a:r>
            <a:r>
              <a:rPr lang="fr-FR" sz="2400" i="1" dirty="0" err="1"/>
              <a:t>Universität</a:t>
            </a:r>
            <a:r>
              <a:rPr lang="fr-FR" sz="2400" i="1" dirty="0"/>
              <a:t> der </a:t>
            </a:r>
            <a:r>
              <a:rPr lang="fr-FR" sz="2400" i="1" dirty="0" err="1"/>
              <a:t>Frühen</a:t>
            </a:r>
            <a:r>
              <a:rPr lang="fr-FR" sz="2400" i="1" dirty="0"/>
              <a:t> </a:t>
            </a:r>
            <a:r>
              <a:rPr lang="fr-FR" sz="2400" i="1" dirty="0" err="1"/>
              <a:t>Neuzeit</a:t>
            </a:r>
            <a:r>
              <a:rPr lang="fr-FR" sz="2400" dirty="0"/>
              <a:t>, Darmstadt, WBG, 2006.</a:t>
            </a:r>
          </a:p>
          <a:p>
            <a:r>
              <a:rPr lang="en-GB" sz="2400" dirty="0"/>
              <a:t>Andre Wakefield, </a:t>
            </a:r>
            <a:r>
              <a:rPr lang="en-GB" sz="2400" i="1" dirty="0"/>
              <a:t>The Disordered Police State. German </a:t>
            </a:r>
            <a:r>
              <a:rPr lang="en-GB" sz="2400" i="1" dirty="0" err="1"/>
              <a:t>Cameralism</a:t>
            </a:r>
            <a:r>
              <a:rPr lang="en-GB" sz="2400" i="1" dirty="0"/>
              <a:t> as Science and Practice</a:t>
            </a:r>
            <a:r>
              <a:rPr lang="en-GB" sz="2400" dirty="0"/>
              <a:t>, Chicago, University of Chicago Press, 2009.</a:t>
            </a:r>
            <a:endParaRPr lang="fr-FR" sz="2400" dirty="0"/>
          </a:p>
          <a:p>
            <a:endParaRPr lang="fr-FR" sz="2800" dirty="0"/>
          </a:p>
          <a:p>
            <a:endParaRPr lang="fr-FR" dirty="0"/>
          </a:p>
        </p:txBody>
      </p:sp>
    </p:spTree>
    <p:extLst>
      <p:ext uri="{BB962C8B-B14F-4D97-AF65-F5344CB8AC3E}">
        <p14:creationId xmlns:p14="http://schemas.microsoft.com/office/powerpoint/2010/main" val="385179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BA4A710-9573-4C2D-BAC5-D39111130250}"/>
              </a:ext>
            </a:extLst>
          </p:cNvPr>
          <p:cNvSpPr>
            <a:spLocks noGrp="1"/>
          </p:cNvSpPr>
          <p:nvPr>
            <p:ph idx="4294967295"/>
          </p:nvPr>
        </p:nvSpPr>
        <p:spPr>
          <a:xfrm>
            <a:off x="539552" y="260648"/>
            <a:ext cx="8229600" cy="5678091"/>
          </a:xfrm>
        </p:spPr>
        <p:txBody>
          <a:bodyPr>
            <a:normAutofit/>
          </a:bodyPr>
          <a:lstStyle/>
          <a:p>
            <a:pPr marL="0" indent="0">
              <a:buNone/>
            </a:pPr>
            <a:r>
              <a:rPr lang="fr-FR" sz="2800" noProof="1"/>
              <a:t>« Der geringste Nachtheil der Prädicate, die Gelehrten Ertheilt werden, ist dieser, daß sie zu den gelehrten Aemtern und Beschäftigungen meistens gar nicht passen, denn wie könnten akademische Lehrer zugleich Hofräthe, Justiz-Räthe, Etats-Räthe, Geheime Räthe u.s.w. seyn ? Viel schlimmere Folgen der Ertheilung von Titeln an Gelehrte sind, daß sie in diesen eines ihres Charakters unwürdige Rang- und Titel-Sucht entzünden. »</a:t>
            </a:r>
          </a:p>
          <a:p>
            <a:pPr marL="0" indent="0">
              <a:buNone/>
            </a:pPr>
            <a:endParaRPr lang="fr-FR" sz="2800" dirty="0"/>
          </a:p>
          <a:p>
            <a:pPr marL="0" indent="0">
              <a:buNone/>
            </a:pPr>
            <a:r>
              <a:rPr lang="fr-FR" sz="2200" noProof="1"/>
              <a:t>Christoph Meiners, </a:t>
            </a:r>
            <a:r>
              <a:rPr lang="fr-FR" sz="2200" i="1" noProof="1"/>
              <a:t>Ueber Verfaßung und Verwaltung deutscher Universitäten</a:t>
            </a:r>
            <a:r>
              <a:rPr lang="fr-FR" sz="2200" noProof="1"/>
              <a:t>, vol. 2, Göttingen, Röwer, 1802, p. 60-70.</a:t>
            </a:r>
          </a:p>
          <a:p>
            <a:endParaRPr lang="fr-FR" dirty="0"/>
          </a:p>
        </p:txBody>
      </p:sp>
    </p:spTree>
    <p:extLst>
      <p:ext uri="{BB962C8B-B14F-4D97-AF65-F5344CB8AC3E}">
        <p14:creationId xmlns:p14="http://schemas.microsoft.com/office/powerpoint/2010/main" val="2863779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BCE7165-6B61-4D7A-A5C5-B22D66C3E326}"/>
              </a:ext>
            </a:extLst>
          </p:cNvPr>
          <p:cNvSpPr>
            <a:spLocks noGrp="1"/>
          </p:cNvSpPr>
          <p:nvPr>
            <p:ph idx="4294967295"/>
          </p:nvPr>
        </p:nvSpPr>
        <p:spPr>
          <a:xfrm>
            <a:off x="457200" y="476672"/>
            <a:ext cx="8229600" cy="5462067"/>
          </a:xfrm>
        </p:spPr>
        <p:txBody>
          <a:bodyPr>
            <a:normAutofit/>
          </a:bodyPr>
          <a:lstStyle/>
          <a:p>
            <a:pPr marL="0" indent="0">
              <a:buNone/>
            </a:pPr>
            <a:r>
              <a:rPr lang="fr-FR" sz="2400" noProof="1"/>
              <a:t>« Die Universitäten sind die großen Handelsstädte der gelehrten Republik. Hier befinden sich die Hauptniederlagen und die Börsen der gelehrten Kaufleute. Hier ist der Sitz der gelehrten Zünfte, und hier befinden sich zugleich die berühmtesten Fabriken, in welchen die Waaren der Gelehrsamkeit in Menge verfertiget wird. Diese Fabriken sind die Hörsäle der Lehrer ; und man giebt sich in denenselben alle Mühe, sowohl die Waare der Gelehrsamkeit zu verfertigen, als auch die Lehrlinge zu deren Verfertigung anzuführen</a:t>
            </a:r>
            <a:r>
              <a:rPr lang="fr-FR" sz="2400" i="1" noProof="1"/>
              <a:t>.</a:t>
            </a:r>
            <a:r>
              <a:rPr lang="fr-FR" sz="2400" noProof="1"/>
              <a:t> »</a:t>
            </a:r>
          </a:p>
          <a:p>
            <a:pPr marL="0" indent="0">
              <a:buNone/>
            </a:pPr>
            <a:endParaRPr lang="fr-FR" sz="2400" noProof="1"/>
          </a:p>
          <a:p>
            <a:pPr marL="0" indent="0">
              <a:buNone/>
            </a:pPr>
            <a:r>
              <a:rPr lang="fr-FR" sz="1700" noProof="1"/>
              <a:t>Johann Heinrich Gottlob von Justi, « Die Beschaffenheit und Verfassung der Republik der Gelehrten », in: id., </a:t>
            </a:r>
            <a:r>
              <a:rPr lang="fr-FR" sz="1700" i="1" noProof="1"/>
              <a:t>Scherzhafte und Satyrische Schriften</a:t>
            </a:r>
            <a:r>
              <a:rPr lang="fr-FR" sz="1700" noProof="1"/>
              <a:t>, vol. 3, Berlin, Rüdiger, 1760, p. 341-374, ici p. 359.</a:t>
            </a:r>
          </a:p>
          <a:p>
            <a:endParaRPr lang="fr-FR" noProof="1"/>
          </a:p>
        </p:txBody>
      </p:sp>
    </p:spTree>
    <p:extLst>
      <p:ext uri="{BB962C8B-B14F-4D97-AF65-F5344CB8AC3E}">
        <p14:creationId xmlns:p14="http://schemas.microsoft.com/office/powerpoint/2010/main" val="272276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39552" y="476672"/>
            <a:ext cx="8229600" cy="5534075"/>
          </a:xfrm>
        </p:spPr>
        <p:txBody>
          <a:bodyPr/>
          <a:lstStyle/>
          <a:p>
            <a:pPr marL="0" indent="0">
              <a:buNone/>
            </a:pPr>
            <a:endParaRPr lang="fr-FR" sz="2800" dirty="0"/>
          </a:p>
          <a:p>
            <a:pPr marL="0" indent="0">
              <a:buNone/>
            </a:pPr>
            <a:r>
              <a:rPr lang="fr-FR" sz="2800" dirty="0"/>
              <a:t>«</a:t>
            </a:r>
            <a:r>
              <a:rPr lang="fr-FR" sz="2800" noProof="1"/>
              <a:t> Alle Veränderungen des Ranges in der Gesellschaft sind Veränderungen der Meinung der Menschen von uns. Und diese müssen nach und nach erschlichen, oder sie müssen durch Verdienste erworben, aber sie können nicht ertrotzt werden. »</a:t>
            </a:r>
          </a:p>
          <a:p>
            <a:pPr marL="0" indent="0">
              <a:buNone/>
            </a:pPr>
            <a:endParaRPr lang="fr-FR" noProof="1"/>
          </a:p>
          <a:p>
            <a:pPr marL="0" indent="0">
              <a:buNone/>
            </a:pPr>
            <a:r>
              <a:rPr lang="fr-FR" sz="1800" noProof="1"/>
              <a:t>Christian Garve, </a:t>
            </a:r>
            <a:r>
              <a:rPr lang="fr-FR" sz="1800" i="1" noProof="1"/>
              <a:t>Über die Moden</a:t>
            </a:r>
            <a:r>
              <a:rPr lang="fr-FR" sz="1800" noProof="1"/>
              <a:t> (1792), Francfort/Main, Insel-Verlag, 1987, p. 144.</a:t>
            </a:r>
          </a:p>
          <a:p>
            <a:endParaRPr lang="fr-FR" dirty="0"/>
          </a:p>
        </p:txBody>
      </p:sp>
    </p:spTree>
    <p:extLst>
      <p:ext uri="{BB962C8B-B14F-4D97-AF65-F5344CB8AC3E}">
        <p14:creationId xmlns:p14="http://schemas.microsoft.com/office/powerpoint/2010/main" val="2741262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4CA93D-652B-4C48-8BD9-65A9C03F6F9D}"/>
              </a:ext>
            </a:extLst>
          </p:cNvPr>
          <p:cNvSpPr>
            <a:spLocks noGrp="1"/>
          </p:cNvSpPr>
          <p:nvPr>
            <p:ph type="title"/>
          </p:nvPr>
        </p:nvSpPr>
        <p:spPr>
          <a:xfrm>
            <a:off x="457200" y="274638"/>
            <a:ext cx="8229600" cy="706090"/>
          </a:xfrm>
        </p:spPr>
        <p:txBody>
          <a:bodyPr>
            <a:normAutofit/>
          </a:bodyPr>
          <a:lstStyle/>
          <a:p>
            <a:r>
              <a:rPr lang="de-DE" sz="2000" dirty="0"/>
              <a:t>Immanuel Kant, </a:t>
            </a:r>
            <a:r>
              <a:rPr lang="de-DE" sz="2000" i="1" dirty="0"/>
              <a:t>Der Streit der Fakultäten </a:t>
            </a:r>
            <a:r>
              <a:rPr lang="de-DE" sz="2000" dirty="0"/>
              <a:t>(1798), Hambourg, Meiner, 1959, p. 9</a:t>
            </a:r>
            <a:endParaRPr lang="fr-FR" sz="2000" dirty="0"/>
          </a:p>
        </p:txBody>
      </p:sp>
      <p:sp>
        <p:nvSpPr>
          <p:cNvPr id="3" name="Espace réservé du contenu 2">
            <a:extLst>
              <a:ext uri="{FF2B5EF4-FFF2-40B4-BE49-F238E27FC236}">
                <a16:creationId xmlns:a16="http://schemas.microsoft.com/office/drawing/2014/main" id="{F481545E-F3DF-4C1D-9DEB-95E699CCDE83}"/>
              </a:ext>
            </a:extLst>
          </p:cNvPr>
          <p:cNvSpPr>
            <a:spLocks noGrp="1"/>
          </p:cNvSpPr>
          <p:nvPr>
            <p:ph sz="half" idx="1"/>
          </p:nvPr>
        </p:nvSpPr>
        <p:spPr/>
        <p:txBody>
          <a:bodyPr>
            <a:noAutofit/>
          </a:bodyPr>
          <a:lstStyle/>
          <a:p>
            <a:pPr marL="0" indent="0">
              <a:buNone/>
            </a:pPr>
            <a:r>
              <a:rPr lang="fr-FR" sz="1800" dirty="0"/>
              <a:t>« Es</a:t>
            </a:r>
            <a:r>
              <a:rPr lang="de-DE" sz="1800" dirty="0"/>
              <a:t> war kein </a:t>
            </a:r>
            <a:r>
              <a:rPr lang="fr-FR" sz="1800" noProof="1"/>
              <a:t>übeler Einfall desjenigen, der zuerst den Gedanken faßte und ihn zur öffentlichen Ausführung vorschlug, den ganzen Inbegriff der Gelehrsamkeit (eigentlich die derselben gewidmeten Köpfe) gleichsam </a:t>
            </a:r>
            <a:r>
              <a:rPr lang="fr-FR" sz="1800" i="1" noProof="1"/>
              <a:t>fabrikenmäßig</a:t>
            </a:r>
            <a:r>
              <a:rPr lang="de-DE" sz="1800" dirty="0"/>
              <a:t>, durch Verteilung der Arbeiten, zu behandeln, wo, so viel es Fächer der Wissenschaften gibt, so viel öffentliche Lehrer, Professoren, als Depositeure derselben angestellt würden, die zusammen eine Art von gelehrtem gemeinen Wesen, </a:t>
            </a:r>
            <a:r>
              <a:rPr lang="fr-FR" sz="1800" i="1" noProof="1"/>
              <a:t>Universität </a:t>
            </a:r>
            <a:r>
              <a:rPr lang="fr-FR" sz="1800" noProof="1"/>
              <a:t>(auch hohe Schule) genannt, ausmachten</a:t>
            </a:r>
            <a:r>
              <a:rPr lang="fr-FR" sz="1800" dirty="0"/>
              <a:t>. »</a:t>
            </a:r>
          </a:p>
        </p:txBody>
      </p:sp>
      <p:sp>
        <p:nvSpPr>
          <p:cNvPr id="5" name="Espace réservé du contenu 4">
            <a:extLst>
              <a:ext uri="{FF2B5EF4-FFF2-40B4-BE49-F238E27FC236}">
                <a16:creationId xmlns:a16="http://schemas.microsoft.com/office/drawing/2014/main" id="{3F072BAF-DC2B-4B1B-9546-261C7952D0C1}"/>
              </a:ext>
            </a:extLst>
          </p:cNvPr>
          <p:cNvSpPr>
            <a:spLocks noGrp="1"/>
          </p:cNvSpPr>
          <p:nvPr>
            <p:ph sz="half" idx="2"/>
          </p:nvPr>
        </p:nvSpPr>
        <p:spPr>
          <a:xfrm>
            <a:off x="4648200" y="1600200"/>
            <a:ext cx="4038600" cy="4983162"/>
          </a:xfrm>
        </p:spPr>
        <p:txBody>
          <a:bodyPr>
            <a:noAutofit/>
          </a:bodyPr>
          <a:lstStyle/>
          <a:p>
            <a:pPr marL="0" indent="0">
              <a:buNone/>
            </a:pPr>
            <a:r>
              <a:rPr lang="fr-FR" sz="1800" dirty="0"/>
              <a:t>« Il n’eut pas une mauvaise idée celui qui conçut la pensée et en proposa la réalisation publique, de traiter tout l’ensemble de la science (en fait les cerveaux qui s’y sont consacrés) en quelque sorte comme une fabrique, par la division du travail ; on nommerait autant de maîtres publics, de professeurs qu’il y aurait de branches de la science, ils seraient comme les dépositaires de celle-ci, formant ensemble une espèce de communauté savante appelée Université (ou école supérieure). »</a:t>
            </a:r>
          </a:p>
        </p:txBody>
      </p:sp>
    </p:spTree>
    <p:extLst>
      <p:ext uri="{BB962C8B-B14F-4D97-AF65-F5344CB8AC3E}">
        <p14:creationId xmlns:p14="http://schemas.microsoft.com/office/powerpoint/2010/main" val="1252504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463E39-2635-4FD7-9252-299FC20F8DC8}"/>
              </a:ext>
            </a:extLst>
          </p:cNvPr>
          <p:cNvSpPr>
            <a:spLocks noGrp="1"/>
          </p:cNvSpPr>
          <p:nvPr>
            <p:ph type="title"/>
          </p:nvPr>
        </p:nvSpPr>
        <p:spPr/>
        <p:txBody>
          <a:bodyPr>
            <a:normAutofit/>
          </a:bodyPr>
          <a:lstStyle/>
          <a:p>
            <a:r>
              <a:rPr lang="fr-FR" sz="2400" noProof="1"/>
              <a:t>L’écho de la nomination de Johann Friedrich Pfeiffer à l’université de Mayence</a:t>
            </a:r>
            <a:endParaRPr lang="fr-FR" sz="2400" dirty="0"/>
          </a:p>
        </p:txBody>
      </p:sp>
      <p:sp>
        <p:nvSpPr>
          <p:cNvPr id="3" name="Espace réservé du contenu 2"/>
          <p:cNvSpPr>
            <a:spLocks noGrp="1"/>
          </p:cNvSpPr>
          <p:nvPr>
            <p:ph idx="1"/>
          </p:nvPr>
        </p:nvSpPr>
        <p:spPr/>
        <p:txBody>
          <a:bodyPr>
            <a:normAutofit fontScale="92500"/>
          </a:bodyPr>
          <a:lstStyle/>
          <a:p>
            <a:pPr marL="0" indent="0">
              <a:buNone/>
            </a:pPr>
            <a:endParaRPr lang="fr-FR" sz="2600" noProof="1"/>
          </a:p>
          <a:p>
            <a:pPr marL="0" indent="0">
              <a:buNone/>
            </a:pPr>
            <a:r>
              <a:rPr lang="fr-FR" sz="2600" noProof="1"/>
              <a:t>« Als ein Merkmal der Aufklärung unserer Zeiten, und der edlen Denkungsart Sr. Churf. Durchlaucht von Mainz, muß es ohne Zweiffel angesehen werden, daß Sie dem berühmten Verfasser mehrer in das ökonomische und Cameral=Fach einschlagenden, mit allgemeinem Beyfalle aufgenommenen Schriften, Herrn von Pfeiffer, ob er sich gleich zur Evangelisch Protestantischen Kirche bekannt, zum Lehrer der ökonomischen und Cameral=Wissenschaften auf der Universität Mainz ernennt… »</a:t>
            </a:r>
          </a:p>
          <a:p>
            <a:endParaRPr lang="fr-FR" dirty="0"/>
          </a:p>
          <a:p>
            <a:pPr marL="0" indent="0">
              <a:buNone/>
            </a:pPr>
            <a:r>
              <a:rPr lang="fr-FR" sz="2000" dirty="0"/>
              <a:t>[</a:t>
            </a:r>
            <a:r>
              <a:rPr lang="fr-FR" sz="2000" i="1" dirty="0" err="1"/>
              <a:t>Hallesche</a:t>
            </a:r>
            <a:r>
              <a:rPr lang="fr-FR" sz="2000" i="1" dirty="0"/>
              <a:t> </a:t>
            </a:r>
            <a:r>
              <a:rPr lang="fr-FR" sz="2000" i="1" dirty="0" err="1"/>
              <a:t>Gelehrte</a:t>
            </a:r>
            <a:r>
              <a:rPr lang="fr-FR" sz="2000" i="1" dirty="0"/>
              <a:t> Zeitung</a:t>
            </a:r>
            <a:r>
              <a:rPr lang="fr-FR" sz="2000" dirty="0"/>
              <a:t>, 14 novembre 1782]</a:t>
            </a:r>
          </a:p>
        </p:txBody>
      </p:sp>
    </p:spTree>
    <p:extLst>
      <p:ext uri="{BB962C8B-B14F-4D97-AF65-F5344CB8AC3E}">
        <p14:creationId xmlns:p14="http://schemas.microsoft.com/office/powerpoint/2010/main" val="346374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E1A87F-6AFA-4D9C-9801-A6A7EDD5C650}"/>
              </a:ext>
            </a:extLst>
          </p:cNvPr>
          <p:cNvSpPr>
            <a:spLocks noGrp="1"/>
          </p:cNvSpPr>
          <p:nvPr>
            <p:ph type="title"/>
          </p:nvPr>
        </p:nvSpPr>
        <p:spPr/>
        <p:txBody>
          <a:bodyPr>
            <a:normAutofit fontScale="90000"/>
          </a:bodyPr>
          <a:lstStyle/>
          <a:p>
            <a:r>
              <a:rPr lang="fr-FR" sz="2400" dirty="0"/>
              <a:t>Le curateur de l’université de Mayence Anselm Franz von </a:t>
            </a:r>
            <a:r>
              <a:rPr lang="fr-FR" sz="2400" dirty="0" err="1"/>
              <a:t>Bentzel</a:t>
            </a:r>
            <a:r>
              <a:rPr lang="fr-FR" sz="2400" dirty="0"/>
              <a:t> sur J.F. Pfeiffer</a:t>
            </a:r>
            <a:br>
              <a:rPr lang="fr-FR" sz="2400" dirty="0"/>
            </a:br>
            <a:endParaRPr lang="fr-FR" sz="2400" dirty="0"/>
          </a:p>
        </p:txBody>
      </p:sp>
      <p:sp>
        <p:nvSpPr>
          <p:cNvPr id="3" name="Espace réservé du contenu 2"/>
          <p:cNvSpPr>
            <a:spLocks noGrp="1"/>
          </p:cNvSpPr>
          <p:nvPr>
            <p:ph idx="1"/>
          </p:nvPr>
        </p:nvSpPr>
        <p:spPr/>
        <p:txBody>
          <a:bodyPr/>
          <a:lstStyle/>
          <a:p>
            <a:pPr marL="0" indent="0">
              <a:buNone/>
            </a:pPr>
            <a:endParaRPr lang="fr-FR" sz="2400" dirty="0"/>
          </a:p>
          <a:p>
            <a:pPr marL="0" indent="0">
              <a:buNone/>
            </a:pPr>
            <a:r>
              <a:rPr lang="fr-FR" sz="2400" dirty="0"/>
              <a:t>« </a:t>
            </a:r>
            <a:r>
              <a:rPr lang="fr-FR" sz="2400" noProof="1"/>
              <a:t>Hätte er sich erinnern sollen, daß er nun als öffentlicher Lehrer unter den Augen des Publikums stehe, und daß ihm nun eine andere Sprache, wenigstens eine weit strengere Bescheidenheit und Aufmerksamkeit auf sich selbst zukomme, als zu jener Zeit, wo er nur Schriftsteller ware, und lediglich seinen, und seines Verlegers Nutzen zum Ziele hatte</a:t>
            </a:r>
            <a:r>
              <a:rPr lang="fr-FR" sz="2400" dirty="0"/>
              <a:t>. »</a:t>
            </a:r>
          </a:p>
          <a:p>
            <a:pPr marL="0" indent="0">
              <a:buNone/>
            </a:pPr>
            <a:endParaRPr lang="fr-FR" sz="2400" dirty="0"/>
          </a:p>
          <a:p>
            <a:pPr marL="0" indent="0">
              <a:buNone/>
            </a:pPr>
            <a:endParaRPr lang="fr-FR" sz="2400" dirty="0"/>
          </a:p>
          <a:p>
            <a:pPr marL="0" indent="0">
              <a:buNone/>
            </a:pPr>
            <a:r>
              <a:rPr lang="fr-FR" sz="2000" dirty="0" err="1"/>
              <a:t>Hessisches</a:t>
            </a:r>
            <a:r>
              <a:rPr lang="fr-FR" sz="2000" dirty="0"/>
              <a:t> </a:t>
            </a:r>
            <a:r>
              <a:rPr lang="fr-FR" sz="2000" dirty="0" err="1"/>
              <a:t>Staatsarchiv</a:t>
            </a:r>
            <a:r>
              <a:rPr lang="fr-FR" sz="2000" dirty="0"/>
              <a:t> Darmstadt, E 6 A 8/6, fol. 18v°.</a:t>
            </a:r>
          </a:p>
          <a:p>
            <a:pPr marL="0" indent="0">
              <a:buNone/>
            </a:pPr>
            <a:endParaRPr lang="fr-FR" sz="2400" dirty="0"/>
          </a:p>
          <a:p>
            <a:endParaRPr lang="fr-FR" dirty="0"/>
          </a:p>
        </p:txBody>
      </p:sp>
    </p:spTree>
    <p:extLst>
      <p:ext uri="{BB962C8B-B14F-4D97-AF65-F5344CB8AC3E}">
        <p14:creationId xmlns:p14="http://schemas.microsoft.com/office/powerpoint/2010/main" val="20547098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907</Words>
  <Application>Microsoft Office PowerPoint</Application>
  <PresentationFormat>Affichage à l'écran (4:3)</PresentationFormat>
  <Paragraphs>35</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Calibri</vt:lpstr>
      <vt:lpstr>Thème Office</vt:lpstr>
      <vt:lpstr>« Entre grands principes et fins de mois difficiles: éléments pour une histoire sociale des Lumières dans le Saint-Empire au XVIIIe siècle » </vt:lpstr>
      <vt:lpstr>Présentation PowerPoint</vt:lpstr>
      <vt:lpstr>Présentation PowerPoint</vt:lpstr>
      <vt:lpstr>Présentation PowerPoint</vt:lpstr>
      <vt:lpstr>Présentation PowerPoint</vt:lpstr>
      <vt:lpstr>Présentation PowerPoint</vt:lpstr>
      <vt:lpstr>Immanuel Kant, Der Streit der Fakultäten (1798), Hambourg, Meiner, 1959, p. 9</vt:lpstr>
      <vt:lpstr>L’écho de la nomination de Johann Friedrich Pfeiffer à l’université de Mayence</vt:lpstr>
      <vt:lpstr>Le curateur de l’université de Mayence Anselm Franz von Bentzel sur J.F. Pfeiffer </vt:lpstr>
    </vt:vector>
  </TitlesOfParts>
  <Company>ENS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Garner Guillaume</dc:creator>
  <cp:lastModifiedBy>Garner Guillaume</cp:lastModifiedBy>
  <cp:revision>19</cp:revision>
  <dcterms:created xsi:type="dcterms:W3CDTF">2024-03-28T14:41:08Z</dcterms:created>
  <dcterms:modified xsi:type="dcterms:W3CDTF">2024-07-09T06:39:59Z</dcterms:modified>
</cp:coreProperties>
</file>