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61" r:id="rId3"/>
    <p:sldId id="262" r:id="rId4"/>
    <p:sldId id="263" r:id="rId5"/>
    <p:sldId id="264" r:id="rId6"/>
    <p:sldId id="265" r:id="rId7"/>
    <p:sldId id="267" r:id="rId8"/>
    <p:sldId id="266" r:id="rId9"/>
    <p:sldId id="269" r:id="rId10"/>
    <p:sldId id="270" r:id="rId11"/>
    <p:sldId id="271" r:id="rId12"/>
    <p:sldId id="272" r:id="rId13"/>
    <p:sldId id="273" r:id="rId14"/>
    <p:sldId id="268" r:id="rId15"/>
    <p:sldId id="274" r:id="rId16"/>
    <p:sldId id="275" r:id="rId17"/>
    <p:sldId id="276" r:id="rId18"/>
    <p:sldId id="278" r:id="rId19"/>
    <p:sldId id="277" r:id="rId20"/>
    <p:sldId id="279" r:id="rId21"/>
    <p:sldId id="280" r:id="rId22"/>
    <p:sldId id="281" r:id="rId23"/>
    <p:sldId id="282" r:id="rId24"/>
    <p:sldId id="283"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24" d="100"/>
          <a:sy n="124" d="100"/>
        </p:scale>
        <p:origin x="6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7F56E7-96F6-474F-AEE5-1113DB6DFD06}" type="datetimeFigureOut">
              <a:rPr lang="fr-FR" smtClean="0"/>
              <a:t>27/10/2022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C20543-256B-44BF-9CC9-721DE25CFC39}" type="slidenum">
              <a:rPr lang="fr-FR" smtClean="0"/>
              <a:t>‹N°›</a:t>
            </a:fld>
            <a:endParaRPr lang="fr-FR"/>
          </a:p>
        </p:txBody>
      </p:sp>
    </p:spTree>
    <p:extLst>
      <p:ext uri="{BB962C8B-B14F-4D97-AF65-F5344CB8AC3E}">
        <p14:creationId xmlns:p14="http://schemas.microsoft.com/office/powerpoint/2010/main" val="264654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53E5698-10C4-4705-823B-4EA29F5C103B}" type="slidenum">
              <a:rPr lang="fr-FR" smtClean="0"/>
              <a:t>1</a:t>
            </a:fld>
            <a:endParaRPr lang="fr-FR"/>
          </a:p>
        </p:txBody>
      </p:sp>
    </p:spTree>
    <p:extLst>
      <p:ext uri="{BB962C8B-B14F-4D97-AF65-F5344CB8AC3E}">
        <p14:creationId xmlns:p14="http://schemas.microsoft.com/office/powerpoint/2010/main" val="4279727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9C20543-256B-44BF-9CC9-721DE25CFC39}" type="slidenum">
              <a:rPr lang="fr-FR" smtClean="0"/>
              <a:t>11</a:t>
            </a:fld>
            <a:endParaRPr lang="fr-FR"/>
          </a:p>
        </p:txBody>
      </p:sp>
    </p:spTree>
    <p:extLst>
      <p:ext uri="{BB962C8B-B14F-4D97-AF65-F5344CB8AC3E}">
        <p14:creationId xmlns:p14="http://schemas.microsoft.com/office/powerpoint/2010/main" val="2513304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9C20543-256B-44BF-9CC9-721DE25CFC39}" type="slidenum">
              <a:rPr lang="fr-FR" smtClean="0"/>
              <a:t>12</a:t>
            </a:fld>
            <a:endParaRPr lang="fr-FR"/>
          </a:p>
        </p:txBody>
      </p:sp>
    </p:spTree>
    <p:extLst>
      <p:ext uri="{BB962C8B-B14F-4D97-AF65-F5344CB8AC3E}">
        <p14:creationId xmlns:p14="http://schemas.microsoft.com/office/powerpoint/2010/main" val="1683737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9C20543-256B-44BF-9CC9-721DE25CFC39}" type="slidenum">
              <a:rPr lang="fr-FR" smtClean="0"/>
              <a:t>13</a:t>
            </a:fld>
            <a:endParaRPr lang="fr-FR"/>
          </a:p>
        </p:txBody>
      </p:sp>
    </p:spTree>
    <p:extLst>
      <p:ext uri="{BB962C8B-B14F-4D97-AF65-F5344CB8AC3E}">
        <p14:creationId xmlns:p14="http://schemas.microsoft.com/office/powerpoint/2010/main" val="3979738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9C20543-256B-44BF-9CC9-721DE25CFC39}" type="slidenum">
              <a:rPr lang="fr-FR" smtClean="0"/>
              <a:t>19</a:t>
            </a:fld>
            <a:endParaRPr lang="fr-FR"/>
          </a:p>
        </p:txBody>
      </p:sp>
    </p:spTree>
    <p:extLst>
      <p:ext uri="{BB962C8B-B14F-4D97-AF65-F5344CB8AC3E}">
        <p14:creationId xmlns:p14="http://schemas.microsoft.com/office/powerpoint/2010/main" val="1739366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9C20543-256B-44BF-9CC9-721DE25CFC39}" type="slidenum">
              <a:rPr lang="fr-FR" smtClean="0"/>
              <a:t>24</a:t>
            </a:fld>
            <a:endParaRPr lang="fr-FR"/>
          </a:p>
        </p:txBody>
      </p:sp>
    </p:spTree>
    <p:extLst>
      <p:ext uri="{BB962C8B-B14F-4D97-AF65-F5344CB8AC3E}">
        <p14:creationId xmlns:p14="http://schemas.microsoft.com/office/powerpoint/2010/main" val="1563208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9C20543-256B-44BF-9CC9-721DE25CFC39}" type="slidenum">
              <a:rPr lang="fr-FR" smtClean="0"/>
              <a:t>3</a:t>
            </a:fld>
            <a:endParaRPr lang="fr-FR"/>
          </a:p>
        </p:txBody>
      </p:sp>
    </p:spTree>
    <p:extLst>
      <p:ext uri="{BB962C8B-B14F-4D97-AF65-F5344CB8AC3E}">
        <p14:creationId xmlns:p14="http://schemas.microsoft.com/office/powerpoint/2010/main" val="3865666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9C20543-256B-44BF-9CC9-721DE25CFC39}" type="slidenum">
              <a:rPr lang="fr-FR" smtClean="0"/>
              <a:t>4</a:t>
            </a:fld>
            <a:endParaRPr lang="fr-FR"/>
          </a:p>
        </p:txBody>
      </p:sp>
    </p:spTree>
    <p:extLst>
      <p:ext uri="{BB962C8B-B14F-4D97-AF65-F5344CB8AC3E}">
        <p14:creationId xmlns:p14="http://schemas.microsoft.com/office/powerpoint/2010/main" val="582645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9C20543-256B-44BF-9CC9-721DE25CFC39}" type="slidenum">
              <a:rPr lang="fr-FR" smtClean="0"/>
              <a:t>5</a:t>
            </a:fld>
            <a:endParaRPr lang="fr-FR"/>
          </a:p>
        </p:txBody>
      </p:sp>
    </p:spTree>
    <p:extLst>
      <p:ext uri="{BB962C8B-B14F-4D97-AF65-F5344CB8AC3E}">
        <p14:creationId xmlns:p14="http://schemas.microsoft.com/office/powerpoint/2010/main" val="2657022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9C20543-256B-44BF-9CC9-721DE25CFC39}" type="slidenum">
              <a:rPr lang="fr-FR" smtClean="0"/>
              <a:t>6</a:t>
            </a:fld>
            <a:endParaRPr lang="fr-FR"/>
          </a:p>
        </p:txBody>
      </p:sp>
    </p:spTree>
    <p:extLst>
      <p:ext uri="{BB962C8B-B14F-4D97-AF65-F5344CB8AC3E}">
        <p14:creationId xmlns:p14="http://schemas.microsoft.com/office/powerpoint/2010/main" val="459297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9C20543-256B-44BF-9CC9-721DE25CFC39}" type="slidenum">
              <a:rPr lang="fr-FR" smtClean="0"/>
              <a:t>7</a:t>
            </a:fld>
            <a:endParaRPr lang="fr-FR"/>
          </a:p>
        </p:txBody>
      </p:sp>
    </p:spTree>
    <p:extLst>
      <p:ext uri="{BB962C8B-B14F-4D97-AF65-F5344CB8AC3E}">
        <p14:creationId xmlns:p14="http://schemas.microsoft.com/office/powerpoint/2010/main" val="2881543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9C20543-256B-44BF-9CC9-721DE25CFC39}" type="slidenum">
              <a:rPr lang="fr-FR" smtClean="0"/>
              <a:t>8</a:t>
            </a:fld>
            <a:endParaRPr lang="fr-FR"/>
          </a:p>
        </p:txBody>
      </p:sp>
    </p:spTree>
    <p:extLst>
      <p:ext uri="{BB962C8B-B14F-4D97-AF65-F5344CB8AC3E}">
        <p14:creationId xmlns:p14="http://schemas.microsoft.com/office/powerpoint/2010/main" val="4280546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9C20543-256B-44BF-9CC9-721DE25CFC39}" type="slidenum">
              <a:rPr lang="fr-FR" smtClean="0"/>
              <a:t>9</a:t>
            </a:fld>
            <a:endParaRPr lang="fr-FR"/>
          </a:p>
        </p:txBody>
      </p:sp>
    </p:spTree>
    <p:extLst>
      <p:ext uri="{BB962C8B-B14F-4D97-AF65-F5344CB8AC3E}">
        <p14:creationId xmlns:p14="http://schemas.microsoft.com/office/powerpoint/2010/main" val="2074380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9C20543-256B-44BF-9CC9-721DE25CFC39}" type="slidenum">
              <a:rPr lang="fr-FR" smtClean="0"/>
              <a:t>10</a:t>
            </a:fld>
            <a:endParaRPr lang="fr-FR"/>
          </a:p>
        </p:txBody>
      </p:sp>
    </p:spTree>
    <p:extLst>
      <p:ext uri="{BB962C8B-B14F-4D97-AF65-F5344CB8AC3E}">
        <p14:creationId xmlns:p14="http://schemas.microsoft.com/office/powerpoint/2010/main" val="806766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62AC9F-BCC7-4A8F-9064-D9DAE346B04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DDC3891-8894-44CB-9EE6-2F9286BFC0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F87FA2C-1B7A-46AB-85D9-F35252BB6004}"/>
              </a:ext>
            </a:extLst>
          </p:cNvPr>
          <p:cNvSpPr>
            <a:spLocks noGrp="1"/>
          </p:cNvSpPr>
          <p:nvPr>
            <p:ph type="dt" sz="half" idx="10"/>
          </p:nvPr>
        </p:nvSpPr>
        <p:spPr/>
        <p:txBody>
          <a:bodyPr/>
          <a:lstStyle/>
          <a:p>
            <a:fld id="{27EF9409-4516-4F27-B512-46560709CCCC}" type="datetimeFigureOut">
              <a:rPr lang="fr-FR" smtClean="0"/>
              <a:t>27/10/2022</a:t>
            </a:fld>
            <a:endParaRPr lang="fr-FR"/>
          </a:p>
        </p:txBody>
      </p:sp>
      <p:sp>
        <p:nvSpPr>
          <p:cNvPr id="5" name="Espace réservé du pied de page 4">
            <a:extLst>
              <a:ext uri="{FF2B5EF4-FFF2-40B4-BE49-F238E27FC236}">
                <a16:creationId xmlns:a16="http://schemas.microsoft.com/office/drawing/2014/main" id="{93432449-33AA-4BB1-A599-7F9A016B3E1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60733A3-1C10-4847-A17A-BF8CA9559C09}"/>
              </a:ext>
            </a:extLst>
          </p:cNvPr>
          <p:cNvSpPr>
            <a:spLocks noGrp="1"/>
          </p:cNvSpPr>
          <p:nvPr>
            <p:ph type="sldNum" sz="quarter" idx="12"/>
          </p:nvPr>
        </p:nvSpPr>
        <p:spPr/>
        <p:txBody>
          <a:bodyPr/>
          <a:lstStyle/>
          <a:p>
            <a:fld id="{23F79622-0ABA-4884-AD49-8613CC429C91}" type="slidenum">
              <a:rPr lang="fr-FR" smtClean="0"/>
              <a:t>‹N°›</a:t>
            </a:fld>
            <a:endParaRPr lang="fr-FR"/>
          </a:p>
        </p:txBody>
      </p:sp>
    </p:spTree>
    <p:extLst>
      <p:ext uri="{BB962C8B-B14F-4D97-AF65-F5344CB8AC3E}">
        <p14:creationId xmlns:p14="http://schemas.microsoft.com/office/powerpoint/2010/main" val="897834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A84835-A849-43A1-94BD-8D3DD7027E7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E94D403-EA12-4FE5-A83C-8139A20BECB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CF7347E-0C43-4319-AABA-401B0A2EC446}"/>
              </a:ext>
            </a:extLst>
          </p:cNvPr>
          <p:cNvSpPr>
            <a:spLocks noGrp="1"/>
          </p:cNvSpPr>
          <p:nvPr>
            <p:ph type="dt" sz="half" idx="10"/>
          </p:nvPr>
        </p:nvSpPr>
        <p:spPr/>
        <p:txBody>
          <a:bodyPr/>
          <a:lstStyle/>
          <a:p>
            <a:fld id="{27EF9409-4516-4F27-B512-46560709CCCC}" type="datetimeFigureOut">
              <a:rPr lang="fr-FR" smtClean="0"/>
              <a:t>27/10/2022</a:t>
            </a:fld>
            <a:endParaRPr lang="fr-FR"/>
          </a:p>
        </p:txBody>
      </p:sp>
      <p:sp>
        <p:nvSpPr>
          <p:cNvPr id="5" name="Espace réservé du pied de page 4">
            <a:extLst>
              <a:ext uri="{FF2B5EF4-FFF2-40B4-BE49-F238E27FC236}">
                <a16:creationId xmlns:a16="http://schemas.microsoft.com/office/drawing/2014/main" id="{251EF46C-3EE4-4CBA-9490-9666A50FB18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562E709-2285-4071-ADC8-027DD1923341}"/>
              </a:ext>
            </a:extLst>
          </p:cNvPr>
          <p:cNvSpPr>
            <a:spLocks noGrp="1"/>
          </p:cNvSpPr>
          <p:nvPr>
            <p:ph type="sldNum" sz="quarter" idx="12"/>
          </p:nvPr>
        </p:nvSpPr>
        <p:spPr/>
        <p:txBody>
          <a:bodyPr/>
          <a:lstStyle/>
          <a:p>
            <a:fld id="{23F79622-0ABA-4884-AD49-8613CC429C91}" type="slidenum">
              <a:rPr lang="fr-FR" smtClean="0"/>
              <a:t>‹N°›</a:t>
            </a:fld>
            <a:endParaRPr lang="fr-FR"/>
          </a:p>
        </p:txBody>
      </p:sp>
    </p:spTree>
    <p:extLst>
      <p:ext uri="{BB962C8B-B14F-4D97-AF65-F5344CB8AC3E}">
        <p14:creationId xmlns:p14="http://schemas.microsoft.com/office/powerpoint/2010/main" val="3408048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73E7334-013D-47D0-874F-611FFC707E7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5007283-7F9E-4F84-8751-F3A833B075B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EB68EFF-149A-4CA1-A66E-EC0D2CA44F3E}"/>
              </a:ext>
            </a:extLst>
          </p:cNvPr>
          <p:cNvSpPr>
            <a:spLocks noGrp="1"/>
          </p:cNvSpPr>
          <p:nvPr>
            <p:ph type="dt" sz="half" idx="10"/>
          </p:nvPr>
        </p:nvSpPr>
        <p:spPr/>
        <p:txBody>
          <a:bodyPr/>
          <a:lstStyle/>
          <a:p>
            <a:fld id="{27EF9409-4516-4F27-B512-46560709CCCC}" type="datetimeFigureOut">
              <a:rPr lang="fr-FR" smtClean="0"/>
              <a:t>27/10/2022</a:t>
            </a:fld>
            <a:endParaRPr lang="fr-FR"/>
          </a:p>
        </p:txBody>
      </p:sp>
      <p:sp>
        <p:nvSpPr>
          <p:cNvPr id="5" name="Espace réservé du pied de page 4">
            <a:extLst>
              <a:ext uri="{FF2B5EF4-FFF2-40B4-BE49-F238E27FC236}">
                <a16:creationId xmlns:a16="http://schemas.microsoft.com/office/drawing/2014/main" id="{A16CDBAC-B38D-42BE-BFB5-CBC3C1222DC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13AEAE-6FF9-48F6-B7E2-D5D3F6366251}"/>
              </a:ext>
            </a:extLst>
          </p:cNvPr>
          <p:cNvSpPr>
            <a:spLocks noGrp="1"/>
          </p:cNvSpPr>
          <p:nvPr>
            <p:ph type="sldNum" sz="quarter" idx="12"/>
          </p:nvPr>
        </p:nvSpPr>
        <p:spPr/>
        <p:txBody>
          <a:bodyPr/>
          <a:lstStyle/>
          <a:p>
            <a:fld id="{23F79622-0ABA-4884-AD49-8613CC429C91}" type="slidenum">
              <a:rPr lang="fr-FR" smtClean="0"/>
              <a:t>‹N°›</a:t>
            </a:fld>
            <a:endParaRPr lang="fr-FR"/>
          </a:p>
        </p:txBody>
      </p:sp>
    </p:spTree>
    <p:extLst>
      <p:ext uri="{BB962C8B-B14F-4D97-AF65-F5344CB8AC3E}">
        <p14:creationId xmlns:p14="http://schemas.microsoft.com/office/powerpoint/2010/main" val="1717016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7EC104-7FC3-4645-A35C-2E27CA4CA55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E93E933-5446-47D0-8C7D-3FF15E4D4F4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249317F-2E91-44EB-A22D-D3F3E4B8A71F}"/>
              </a:ext>
            </a:extLst>
          </p:cNvPr>
          <p:cNvSpPr>
            <a:spLocks noGrp="1"/>
          </p:cNvSpPr>
          <p:nvPr>
            <p:ph type="dt" sz="half" idx="10"/>
          </p:nvPr>
        </p:nvSpPr>
        <p:spPr/>
        <p:txBody>
          <a:bodyPr/>
          <a:lstStyle/>
          <a:p>
            <a:fld id="{27EF9409-4516-4F27-B512-46560709CCCC}" type="datetimeFigureOut">
              <a:rPr lang="fr-FR" smtClean="0"/>
              <a:t>27/10/2022</a:t>
            </a:fld>
            <a:endParaRPr lang="fr-FR"/>
          </a:p>
        </p:txBody>
      </p:sp>
      <p:sp>
        <p:nvSpPr>
          <p:cNvPr id="5" name="Espace réservé du pied de page 4">
            <a:extLst>
              <a:ext uri="{FF2B5EF4-FFF2-40B4-BE49-F238E27FC236}">
                <a16:creationId xmlns:a16="http://schemas.microsoft.com/office/drawing/2014/main" id="{F19C28EB-65FB-4D00-ABAE-5F330652ED7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D5B42E1-25D5-49AA-8E0B-FBF077E9E8CD}"/>
              </a:ext>
            </a:extLst>
          </p:cNvPr>
          <p:cNvSpPr>
            <a:spLocks noGrp="1"/>
          </p:cNvSpPr>
          <p:nvPr>
            <p:ph type="sldNum" sz="quarter" idx="12"/>
          </p:nvPr>
        </p:nvSpPr>
        <p:spPr/>
        <p:txBody>
          <a:bodyPr/>
          <a:lstStyle/>
          <a:p>
            <a:fld id="{23F79622-0ABA-4884-AD49-8613CC429C91}" type="slidenum">
              <a:rPr lang="fr-FR" smtClean="0"/>
              <a:t>‹N°›</a:t>
            </a:fld>
            <a:endParaRPr lang="fr-FR"/>
          </a:p>
        </p:txBody>
      </p:sp>
    </p:spTree>
    <p:extLst>
      <p:ext uri="{BB962C8B-B14F-4D97-AF65-F5344CB8AC3E}">
        <p14:creationId xmlns:p14="http://schemas.microsoft.com/office/powerpoint/2010/main" val="2152451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BDE44E-BC28-4898-A180-E894373031C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3DE3469-EA19-4726-AFCB-F830D40419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D1FE14F-B398-48C1-A608-5C8C08C17C77}"/>
              </a:ext>
            </a:extLst>
          </p:cNvPr>
          <p:cNvSpPr>
            <a:spLocks noGrp="1"/>
          </p:cNvSpPr>
          <p:nvPr>
            <p:ph type="dt" sz="half" idx="10"/>
          </p:nvPr>
        </p:nvSpPr>
        <p:spPr/>
        <p:txBody>
          <a:bodyPr/>
          <a:lstStyle/>
          <a:p>
            <a:fld id="{27EF9409-4516-4F27-B512-46560709CCCC}" type="datetimeFigureOut">
              <a:rPr lang="fr-FR" smtClean="0"/>
              <a:t>27/10/2022</a:t>
            </a:fld>
            <a:endParaRPr lang="fr-FR"/>
          </a:p>
        </p:txBody>
      </p:sp>
      <p:sp>
        <p:nvSpPr>
          <p:cNvPr id="5" name="Espace réservé du pied de page 4">
            <a:extLst>
              <a:ext uri="{FF2B5EF4-FFF2-40B4-BE49-F238E27FC236}">
                <a16:creationId xmlns:a16="http://schemas.microsoft.com/office/drawing/2014/main" id="{938DD14F-284C-4C48-B5A5-4E032B7AF85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40D4E9F-9ECE-48DD-B42A-4E432E30FCCC}"/>
              </a:ext>
            </a:extLst>
          </p:cNvPr>
          <p:cNvSpPr>
            <a:spLocks noGrp="1"/>
          </p:cNvSpPr>
          <p:nvPr>
            <p:ph type="sldNum" sz="quarter" idx="12"/>
          </p:nvPr>
        </p:nvSpPr>
        <p:spPr/>
        <p:txBody>
          <a:bodyPr/>
          <a:lstStyle/>
          <a:p>
            <a:fld id="{23F79622-0ABA-4884-AD49-8613CC429C91}" type="slidenum">
              <a:rPr lang="fr-FR" smtClean="0"/>
              <a:t>‹N°›</a:t>
            </a:fld>
            <a:endParaRPr lang="fr-FR"/>
          </a:p>
        </p:txBody>
      </p:sp>
    </p:spTree>
    <p:extLst>
      <p:ext uri="{BB962C8B-B14F-4D97-AF65-F5344CB8AC3E}">
        <p14:creationId xmlns:p14="http://schemas.microsoft.com/office/powerpoint/2010/main" val="363050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97750F-CDDB-4D4F-96C9-2C464D73740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7EF4407-CC24-4A8B-94A0-D1B44B443FF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DDE87C7-C4FE-4531-8AD1-D76B883A329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5811972-C8AB-4DD9-9F4C-57474E7BAE23}"/>
              </a:ext>
            </a:extLst>
          </p:cNvPr>
          <p:cNvSpPr>
            <a:spLocks noGrp="1"/>
          </p:cNvSpPr>
          <p:nvPr>
            <p:ph type="dt" sz="half" idx="10"/>
          </p:nvPr>
        </p:nvSpPr>
        <p:spPr/>
        <p:txBody>
          <a:bodyPr/>
          <a:lstStyle/>
          <a:p>
            <a:fld id="{27EF9409-4516-4F27-B512-46560709CCCC}" type="datetimeFigureOut">
              <a:rPr lang="fr-FR" smtClean="0"/>
              <a:t>27/10/2022</a:t>
            </a:fld>
            <a:endParaRPr lang="fr-FR"/>
          </a:p>
        </p:txBody>
      </p:sp>
      <p:sp>
        <p:nvSpPr>
          <p:cNvPr id="6" name="Espace réservé du pied de page 5">
            <a:extLst>
              <a:ext uri="{FF2B5EF4-FFF2-40B4-BE49-F238E27FC236}">
                <a16:creationId xmlns:a16="http://schemas.microsoft.com/office/drawing/2014/main" id="{AE812B35-52D6-42FA-B6CA-585FCA11126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C1FA9CA-E51C-4EB1-AC63-1B897C511543}"/>
              </a:ext>
            </a:extLst>
          </p:cNvPr>
          <p:cNvSpPr>
            <a:spLocks noGrp="1"/>
          </p:cNvSpPr>
          <p:nvPr>
            <p:ph type="sldNum" sz="quarter" idx="12"/>
          </p:nvPr>
        </p:nvSpPr>
        <p:spPr/>
        <p:txBody>
          <a:bodyPr/>
          <a:lstStyle/>
          <a:p>
            <a:fld id="{23F79622-0ABA-4884-AD49-8613CC429C91}" type="slidenum">
              <a:rPr lang="fr-FR" smtClean="0"/>
              <a:t>‹N°›</a:t>
            </a:fld>
            <a:endParaRPr lang="fr-FR"/>
          </a:p>
        </p:txBody>
      </p:sp>
    </p:spTree>
    <p:extLst>
      <p:ext uri="{BB962C8B-B14F-4D97-AF65-F5344CB8AC3E}">
        <p14:creationId xmlns:p14="http://schemas.microsoft.com/office/powerpoint/2010/main" val="3789700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6A3B84-9494-457D-8E06-3C13A04C7A0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16EAA39-0BCC-4CD0-B865-0CADEE6F73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3C4922E-D28B-476A-9A1E-C8030BE5743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1744A3C-E93B-492A-8C33-75D1FC4570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EBA22BE-D9F4-4B52-9F27-2CC9D201697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B1465B9-12F7-45BC-8854-AEEF43E7F9F0}"/>
              </a:ext>
            </a:extLst>
          </p:cNvPr>
          <p:cNvSpPr>
            <a:spLocks noGrp="1"/>
          </p:cNvSpPr>
          <p:nvPr>
            <p:ph type="dt" sz="half" idx="10"/>
          </p:nvPr>
        </p:nvSpPr>
        <p:spPr/>
        <p:txBody>
          <a:bodyPr/>
          <a:lstStyle/>
          <a:p>
            <a:fld id="{27EF9409-4516-4F27-B512-46560709CCCC}" type="datetimeFigureOut">
              <a:rPr lang="fr-FR" smtClean="0"/>
              <a:t>27/10/2022</a:t>
            </a:fld>
            <a:endParaRPr lang="fr-FR"/>
          </a:p>
        </p:txBody>
      </p:sp>
      <p:sp>
        <p:nvSpPr>
          <p:cNvPr id="8" name="Espace réservé du pied de page 7">
            <a:extLst>
              <a:ext uri="{FF2B5EF4-FFF2-40B4-BE49-F238E27FC236}">
                <a16:creationId xmlns:a16="http://schemas.microsoft.com/office/drawing/2014/main" id="{9136EFEE-A36F-46C8-AECC-4003A8A56D2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AD89BBA-8CAB-46BB-B6FD-A625A0857DDA}"/>
              </a:ext>
            </a:extLst>
          </p:cNvPr>
          <p:cNvSpPr>
            <a:spLocks noGrp="1"/>
          </p:cNvSpPr>
          <p:nvPr>
            <p:ph type="sldNum" sz="quarter" idx="12"/>
          </p:nvPr>
        </p:nvSpPr>
        <p:spPr/>
        <p:txBody>
          <a:bodyPr/>
          <a:lstStyle/>
          <a:p>
            <a:fld id="{23F79622-0ABA-4884-AD49-8613CC429C91}" type="slidenum">
              <a:rPr lang="fr-FR" smtClean="0"/>
              <a:t>‹N°›</a:t>
            </a:fld>
            <a:endParaRPr lang="fr-FR"/>
          </a:p>
        </p:txBody>
      </p:sp>
    </p:spTree>
    <p:extLst>
      <p:ext uri="{BB962C8B-B14F-4D97-AF65-F5344CB8AC3E}">
        <p14:creationId xmlns:p14="http://schemas.microsoft.com/office/powerpoint/2010/main" val="3580921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C3E97B-8111-4EA0-8AE0-0FFA8F393EA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D2693C3-EEA4-4FE2-9348-937AE38E9749}"/>
              </a:ext>
            </a:extLst>
          </p:cNvPr>
          <p:cNvSpPr>
            <a:spLocks noGrp="1"/>
          </p:cNvSpPr>
          <p:nvPr>
            <p:ph type="dt" sz="half" idx="10"/>
          </p:nvPr>
        </p:nvSpPr>
        <p:spPr/>
        <p:txBody>
          <a:bodyPr/>
          <a:lstStyle/>
          <a:p>
            <a:fld id="{27EF9409-4516-4F27-B512-46560709CCCC}" type="datetimeFigureOut">
              <a:rPr lang="fr-FR" smtClean="0"/>
              <a:t>27/10/2022</a:t>
            </a:fld>
            <a:endParaRPr lang="fr-FR"/>
          </a:p>
        </p:txBody>
      </p:sp>
      <p:sp>
        <p:nvSpPr>
          <p:cNvPr id="4" name="Espace réservé du pied de page 3">
            <a:extLst>
              <a:ext uri="{FF2B5EF4-FFF2-40B4-BE49-F238E27FC236}">
                <a16:creationId xmlns:a16="http://schemas.microsoft.com/office/drawing/2014/main" id="{6AB0BF85-BFBF-4F25-853F-DD1BB971FBF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3C5D281-3A95-411D-90EF-7250D9075806}"/>
              </a:ext>
            </a:extLst>
          </p:cNvPr>
          <p:cNvSpPr>
            <a:spLocks noGrp="1"/>
          </p:cNvSpPr>
          <p:nvPr>
            <p:ph type="sldNum" sz="quarter" idx="12"/>
          </p:nvPr>
        </p:nvSpPr>
        <p:spPr/>
        <p:txBody>
          <a:bodyPr/>
          <a:lstStyle/>
          <a:p>
            <a:fld id="{23F79622-0ABA-4884-AD49-8613CC429C91}" type="slidenum">
              <a:rPr lang="fr-FR" smtClean="0"/>
              <a:t>‹N°›</a:t>
            </a:fld>
            <a:endParaRPr lang="fr-FR"/>
          </a:p>
        </p:txBody>
      </p:sp>
    </p:spTree>
    <p:extLst>
      <p:ext uri="{BB962C8B-B14F-4D97-AF65-F5344CB8AC3E}">
        <p14:creationId xmlns:p14="http://schemas.microsoft.com/office/powerpoint/2010/main" val="4071193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0CC4AC0-A856-4CC6-B0E3-BF7EB7D441E0}"/>
              </a:ext>
            </a:extLst>
          </p:cNvPr>
          <p:cNvSpPr>
            <a:spLocks noGrp="1"/>
          </p:cNvSpPr>
          <p:nvPr>
            <p:ph type="dt" sz="half" idx="10"/>
          </p:nvPr>
        </p:nvSpPr>
        <p:spPr/>
        <p:txBody>
          <a:bodyPr/>
          <a:lstStyle/>
          <a:p>
            <a:fld id="{27EF9409-4516-4F27-B512-46560709CCCC}" type="datetimeFigureOut">
              <a:rPr lang="fr-FR" smtClean="0"/>
              <a:t>27/10/2022</a:t>
            </a:fld>
            <a:endParaRPr lang="fr-FR"/>
          </a:p>
        </p:txBody>
      </p:sp>
      <p:sp>
        <p:nvSpPr>
          <p:cNvPr id="3" name="Espace réservé du pied de page 2">
            <a:extLst>
              <a:ext uri="{FF2B5EF4-FFF2-40B4-BE49-F238E27FC236}">
                <a16:creationId xmlns:a16="http://schemas.microsoft.com/office/drawing/2014/main" id="{55940FC3-2B37-4328-A011-CDB53B066A6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A356E9D-665C-46F2-B70F-5AFBDCA30F26}"/>
              </a:ext>
            </a:extLst>
          </p:cNvPr>
          <p:cNvSpPr>
            <a:spLocks noGrp="1"/>
          </p:cNvSpPr>
          <p:nvPr>
            <p:ph type="sldNum" sz="quarter" idx="12"/>
          </p:nvPr>
        </p:nvSpPr>
        <p:spPr/>
        <p:txBody>
          <a:bodyPr/>
          <a:lstStyle/>
          <a:p>
            <a:fld id="{23F79622-0ABA-4884-AD49-8613CC429C91}" type="slidenum">
              <a:rPr lang="fr-FR" smtClean="0"/>
              <a:t>‹N°›</a:t>
            </a:fld>
            <a:endParaRPr lang="fr-FR"/>
          </a:p>
        </p:txBody>
      </p:sp>
    </p:spTree>
    <p:extLst>
      <p:ext uri="{BB962C8B-B14F-4D97-AF65-F5344CB8AC3E}">
        <p14:creationId xmlns:p14="http://schemas.microsoft.com/office/powerpoint/2010/main" val="3571715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B02C0A-0E57-4E41-AA66-1CD447ADBE8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185BED2-9769-48E4-93A5-524A51FD3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C9DFE08-E90B-469A-B879-34D5D2C01B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14CD759-A5BF-4A51-B26E-213808EE7B7C}"/>
              </a:ext>
            </a:extLst>
          </p:cNvPr>
          <p:cNvSpPr>
            <a:spLocks noGrp="1"/>
          </p:cNvSpPr>
          <p:nvPr>
            <p:ph type="dt" sz="half" idx="10"/>
          </p:nvPr>
        </p:nvSpPr>
        <p:spPr/>
        <p:txBody>
          <a:bodyPr/>
          <a:lstStyle/>
          <a:p>
            <a:fld id="{27EF9409-4516-4F27-B512-46560709CCCC}" type="datetimeFigureOut">
              <a:rPr lang="fr-FR" smtClean="0"/>
              <a:t>27/10/2022</a:t>
            </a:fld>
            <a:endParaRPr lang="fr-FR"/>
          </a:p>
        </p:txBody>
      </p:sp>
      <p:sp>
        <p:nvSpPr>
          <p:cNvPr id="6" name="Espace réservé du pied de page 5">
            <a:extLst>
              <a:ext uri="{FF2B5EF4-FFF2-40B4-BE49-F238E27FC236}">
                <a16:creationId xmlns:a16="http://schemas.microsoft.com/office/drawing/2014/main" id="{B34664D3-D03A-4DF3-896F-8924E752066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18EB838-CDD8-496B-8806-26E38F8173EA}"/>
              </a:ext>
            </a:extLst>
          </p:cNvPr>
          <p:cNvSpPr>
            <a:spLocks noGrp="1"/>
          </p:cNvSpPr>
          <p:nvPr>
            <p:ph type="sldNum" sz="quarter" idx="12"/>
          </p:nvPr>
        </p:nvSpPr>
        <p:spPr/>
        <p:txBody>
          <a:bodyPr/>
          <a:lstStyle/>
          <a:p>
            <a:fld id="{23F79622-0ABA-4884-AD49-8613CC429C91}" type="slidenum">
              <a:rPr lang="fr-FR" smtClean="0"/>
              <a:t>‹N°›</a:t>
            </a:fld>
            <a:endParaRPr lang="fr-FR"/>
          </a:p>
        </p:txBody>
      </p:sp>
    </p:spTree>
    <p:extLst>
      <p:ext uri="{BB962C8B-B14F-4D97-AF65-F5344CB8AC3E}">
        <p14:creationId xmlns:p14="http://schemas.microsoft.com/office/powerpoint/2010/main" val="225579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9BC94F-E60C-4667-A7A4-0919831F3B7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56064B2-F698-4C33-A8CE-A2CFFB0933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A2767C2-EEA4-49AA-B503-551837DC64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84A6BE5-1EEF-4478-A947-FEEDAC36DF83}"/>
              </a:ext>
            </a:extLst>
          </p:cNvPr>
          <p:cNvSpPr>
            <a:spLocks noGrp="1"/>
          </p:cNvSpPr>
          <p:nvPr>
            <p:ph type="dt" sz="half" idx="10"/>
          </p:nvPr>
        </p:nvSpPr>
        <p:spPr/>
        <p:txBody>
          <a:bodyPr/>
          <a:lstStyle/>
          <a:p>
            <a:fld id="{27EF9409-4516-4F27-B512-46560709CCCC}" type="datetimeFigureOut">
              <a:rPr lang="fr-FR" smtClean="0"/>
              <a:t>27/10/2022</a:t>
            </a:fld>
            <a:endParaRPr lang="fr-FR"/>
          </a:p>
        </p:txBody>
      </p:sp>
      <p:sp>
        <p:nvSpPr>
          <p:cNvPr id="6" name="Espace réservé du pied de page 5">
            <a:extLst>
              <a:ext uri="{FF2B5EF4-FFF2-40B4-BE49-F238E27FC236}">
                <a16:creationId xmlns:a16="http://schemas.microsoft.com/office/drawing/2014/main" id="{434F4503-B322-433B-A3B0-8A214FC19DC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AF7C5A7-E02A-4A42-A826-11BAD610481B}"/>
              </a:ext>
            </a:extLst>
          </p:cNvPr>
          <p:cNvSpPr>
            <a:spLocks noGrp="1"/>
          </p:cNvSpPr>
          <p:nvPr>
            <p:ph type="sldNum" sz="quarter" idx="12"/>
          </p:nvPr>
        </p:nvSpPr>
        <p:spPr/>
        <p:txBody>
          <a:bodyPr/>
          <a:lstStyle/>
          <a:p>
            <a:fld id="{23F79622-0ABA-4884-AD49-8613CC429C91}" type="slidenum">
              <a:rPr lang="fr-FR" smtClean="0"/>
              <a:t>‹N°›</a:t>
            </a:fld>
            <a:endParaRPr lang="fr-FR"/>
          </a:p>
        </p:txBody>
      </p:sp>
    </p:spTree>
    <p:extLst>
      <p:ext uri="{BB962C8B-B14F-4D97-AF65-F5344CB8AC3E}">
        <p14:creationId xmlns:p14="http://schemas.microsoft.com/office/powerpoint/2010/main" val="362984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48B39C2-6A28-463C-AB73-4F6E273F12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5C518C1-11AA-4A76-ACC3-87297B6B23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14E2C10-BE51-4B80-A97E-F19E418B62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F9409-4516-4F27-B512-46560709CCCC}" type="datetimeFigureOut">
              <a:rPr lang="fr-FR" smtClean="0"/>
              <a:t>27/10/2022</a:t>
            </a:fld>
            <a:endParaRPr lang="fr-FR"/>
          </a:p>
        </p:txBody>
      </p:sp>
      <p:sp>
        <p:nvSpPr>
          <p:cNvPr id="5" name="Espace réservé du pied de page 4">
            <a:extLst>
              <a:ext uri="{FF2B5EF4-FFF2-40B4-BE49-F238E27FC236}">
                <a16:creationId xmlns:a16="http://schemas.microsoft.com/office/drawing/2014/main" id="{AD5CE6EF-ED24-41C8-AB70-BA8C0BE749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B7B955F-DA7B-4723-8CA0-D739FA10D5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F79622-0ABA-4884-AD49-8613CC429C91}" type="slidenum">
              <a:rPr lang="fr-FR" smtClean="0"/>
              <a:t>‹N°›</a:t>
            </a:fld>
            <a:endParaRPr lang="fr-FR"/>
          </a:p>
        </p:txBody>
      </p:sp>
    </p:spTree>
    <p:extLst>
      <p:ext uri="{BB962C8B-B14F-4D97-AF65-F5344CB8AC3E}">
        <p14:creationId xmlns:p14="http://schemas.microsoft.com/office/powerpoint/2010/main" val="1937472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ciel, extérieur, cité, vieux&#10;&#10;Description générée automatiquement">
            <a:extLst>
              <a:ext uri="{FF2B5EF4-FFF2-40B4-BE49-F238E27FC236}">
                <a16:creationId xmlns:a16="http://schemas.microsoft.com/office/drawing/2014/main" id="{C90BFBFB-7751-418A-8AF5-5F01DB4242DA}"/>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567397" y="-1515301"/>
            <a:ext cx="13326794" cy="9888602"/>
          </a:xfrm>
          <a:prstGeom prst="rect">
            <a:avLst/>
          </a:prstGeom>
        </p:spPr>
      </p:pic>
      <p:sp>
        <p:nvSpPr>
          <p:cNvPr id="2" name="Titre 1">
            <a:extLst>
              <a:ext uri="{FF2B5EF4-FFF2-40B4-BE49-F238E27FC236}">
                <a16:creationId xmlns:a16="http://schemas.microsoft.com/office/drawing/2014/main" id="{77094441-C8A0-4065-8283-CBCD876F9390}"/>
              </a:ext>
            </a:extLst>
          </p:cNvPr>
          <p:cNvSpPr>
            <a:spLocks noGrp="1"/>
          </p:cNvSpPr>
          <p:nvPr>
            <p:ph type="ctrTitle"/>
          </p:nvPr>
        </p:nvSpPr>
        <p:spPr>
          <a:xfrm>
            <a:off x="1008185" y="1561282"/>
            <a:ext cx="10175630" cy="2359233"/>
          </a:xfrm>
        </p:spPr>
        <p:txBody>
          <a:bodyPr>
            <a:noAutofit/>
          </a:bodyPr>
          <a:lstStyle/>
          <a:p>
            <a:r>
              <a:rPr lang="fr-FR" sz="4800" b="1" dirty="0">
                <a:latin typeface="Cambria" panose="02040503050406030204" pitchFamily="18" charset="0"/>
                <a:ea typeface="Cambria" panose="02040503050406030204" pitchFamily="18" charset="0"/>
              </a:rPr>
              <a:t>Berlin, métropole impériale : accueillir les députés du </a:t>
            </a:r>
            <a:r>
              <a:rPr lang="fr-FR" sz="4800" b="1" i="1" dirty="0">
                <a:latin typeface="Cambria" panose="02040503050406030204" pitchFamily="18" charset="0"/>
                <a:ea typeface="Cambria" panose="02040503050406030204" pitchFamily="18" charset="0"/>
              </a:rPr>
              <a:t>Reichstag</a:t>
            </a:r>
            <a:r>
              <a:rPr lang="fr-FR" sz="4800" b="1" dirty="0">
                <a:latin typeface="Cambria" panose="02040503050406030204" pitchFamily="18" charset="0"/>
                <a:ea typeface="Cambria" panose="02040503050406030204" pitchFamily="18" charset="0"/>
              </a:rPr>
              <a:t> en pleine crise du logement</a:t>
            </a:r>
            <a:br>
              <a:rPr lang="fr-FR" sz="4800" b="1" dirty="0">
                <a:latin typeface="Cambria" panose="02040503050406030204" pitchFamily="18" charset="0"/>
                <a:ea typeface="Cambria" panose="02040503050406030204" pitchFamily="18" charset="0"/>
              </a:rPr>
            </a:br>
            <a:r>
              <a:rPr lang="fr-FR" sz="4800" b="1" dirty="0">
                <a:latin typeface="Cambria" panose="02040503050406030204" pitchFamily="18" charset="0"/>
                <a:ea typeface="Cambria" panose="02040503050406030204" pitchFamily="18" charset="0"/>
              </a:rPr>
              <a:t>(1871-1918)</a:t>
            </a:r>
          </a:p>
        </p:txBody>
      </p:sp>
      <p:sp>
        <p:nvSpPr>
          <p:cNvPr id="3" name="Sous-titre 2">
            <a:extLst>
              <a:ext uri="{FF2B5EF4-FFF2-40B4-BE49-F238E27FC236}">
                <a16:creationId xmlns:a16="http://schemas.microsoft.com/office/drawing/2014/main" id="{DC6586CF-7142-46DB-8F8B-A1D6B200CEF8}"/>
              </a:ext>
            </a:extLst>
          </p:cNvPr>
          <p:cNvSpPr>
            <a:spLocks noGrp="1"/>
          </p:cNvSpPr>
          <p:nvPr>
            <p:ph type="subTitle" idx="1"/>
          </p:nvPr>
        </p:nvSpPr>
        <p:spPr>
          <a:xfrm>
            <a:off x="4706103" y="320278"/>
            <a:ext cx="9144000" cy="827881"/>
          </a:xfrm>
        </p:spPr>
        <p:txBody>
          <a:bodyPr>
            <a:normAutofit/>
          </a:bodyPr>
          <a:lstStyle/>
          <a:p>
            <a:r>
              <a:rPr lang="fr-FR" sz="3200" b="1" dirty="0">
                <a:latin typeface="Cambria" panose="02040503050406030204" pitchFamily="18" charset="0"/>
                <a:ea typeface="Cambria" panose="02040503050406030204" pitchFamily="18" charset="0"/>
              </a:rPr>
              <a:t>Haris MRKALJEVIC</a:t>
            </a:r>
          </a:p>
        </p:txBody>
      </p:sp>
      <p:pic>
        <p:nvPicPr>
          <p:cNvPr id="1026" name="Image 2" descr="Description : C:\Users\alucet\Documents\Graphisme\charte ens\Logo ENS.png">
            <a:extLst>
              <a:ext uri="{FF2B5EF4-FFF2-40B4-BE49-F238E27FC236}">
                <a16:creationId xmlns:a16="http://schemas.microsoft.com/office/drawing/2014/main" id="{12976D89-DAD1-42F5-9814-EE2BB85F27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309" y="497767"/>
            <a:ext cx="1534702" cy="472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ous-titre 2">
            <a:extLst>
              <a:ext uri="{FF2B5EF4-FFF2-40B4-BE49-F238E27FC236}">
                <a16:creationId xmlns:a16="http://schemas.microsoft.com/office/drawing/2014/main" id="{3444EA09-4BB0-42FE-AD04-35076B4681B8}"/>
              </a:ext>
            </a:extLst>
          </p:cNvPr>
          <p:cNvSpPr txBox="1">
            <a:spLocks/>
          </p:cNvSpPr>
          <p:nvPr/>
        </p:nvSpPr>
        <p:spPr>
          <a:xfrm>
            <a:off x="5225332" y="5034840"/>
            <a:ext cx="5483344" cy="5237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000" b="1" dirty="0">
                <a:solidFill>
                  <a:schemeClr val="bg1"/>
                </a:solidFill>
                <a:latin typeface="Cambria" panose="02040503050406030204" pitchFamily="18" charset="0"/>
                <a:ea typeface="Cambria" panose="02040503050406030204" pitchFamily="18" charset="0"/>
              </a:rPr>
              <a:t>le bâtiment du </a:t>
            </a:r>
            <a:r>
              <a:rPr lang="fr-FR" sz="2000" b="1" i="1" dirty="0">
                <a:solidFill>
                  <a:schemeClr val="bg1"/>
                </a:solidFill>
                <a:latin typeface="Cambria" panose="02040503050406030204" pitchFamily="18" charset="0"/>
                <a:ea typeface="Cambria" panose="02040503050406030204" pitchFamily="18" charset="0"/>
              </a:rPr>
              <a:t>Reichstag</a:t>
            </a:r>
            <a:r>
              <a:rPr lang="fr-FR" sz="2000" b="1" dirty="0">
                <a:solidFill>
                  <a:schemeClr val="bg1"/>
                </a:solidFill>
                <a:latin typeface="Cambria" panose="02040503050406030204" pitchFamily="18" charset="0"/>
                <a:ea typeface="Cambria" panose="02040503050406030204" pitchFamily="18" charset="0"/>
              </a:rPr>
              <a:t> (vers 1900)</a:t>
            </a:r>
          </a:p>
        </p:txBody>
      </p:sp>
    </p:spTree>
    <p:extLst>
      <p:ext uri="{BB962C8B-B14F-4D97-AF65-F5344CB8AC3E}">
        <p14:creationId xmlns:p14="http://schemas.microsoft.com/office/powerpoint/2010/main" val="3607189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a:extLst>
              <a:ext uri="{FF2B5EF4-FFF2-40B4-BE49-F238E27FC236}">
                <a16:creationId xmlns:a16="http://schemas.microsoft.com/office/drawing/2014/main" id="{F1F35B21-F74B-4657-A2E7-791852B24771}"/>
              </a:ext>
            </a:extLst>
          </p:cNvPr>
          <p:cNvSpPr txBox="1">
            <a:spLocks/>
          </p:cNvSpPr>
          <p:nvPr/>
        </p:nvSpPr>
        <p:spPr>
          <a:xfrm>
            <a:off x="361071" y="1589649"/>
            <a:ext cx="11469858" cy="48392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b="1" dirty="0">
              <a:solidFill>
                <a:srgbClr val="C00000"/>
              </a:solidFill>
              <a:latin typeface="Cambria" panose="02040503050406030204" pitchFamily="18" charset="0"/>
              <a:ea typeface="Cambria" panose="02040503050406030204" pitchFamily="18" charset="0"/>
              <a:sym typeface="Wingdings" panose="05000000000000000000" pitchFamily="2" charset="2"/>
            </a:endParaRPr>
          </a:p>
          <a:p>
            <a:pPr algn="just">
              <a:buFontTx/>
              <a:buChar char="-"/>
            </a:pPr>
            <a:r>
              <a:rPr lang="fr-FR" b="1" dirty="0">
                <a:solidFill>
                  <a:srgbClr val="002060"/>
                </a:solidFill>
                <a:latin typeface="Cambria" panose="02040503050406030204" pitchFamily="18" charset="0"/>
                <a:ea typeface="Cambria" panose="02040503050406030204" pitchFamily="18" charset="0"/>
                <a:sym typeface="Wingdings" panose="05000000000000000000" pitchFamily="2" charset="2"/>
              </a:rPr>
              <a:t>1874 : le député libéral Friedrich Payer (1847-1931), originaire du Wurtemberg, loue une chambre chez un ancien camarade d’école</a:t>
            </a:r>
          </a:p>
          <a:p>
            <a:pPr algn="just">
              <a:buFontTx/>
              <a:buChar char="-"/>
            </a:pPr>
            <a:r>
              <a:rPr lang="fr-FR" b="1" dirty="0">
                <a:solidFill>
                  <a:srgbClr val="002060"/>
                </a:solidFill>
                <a:latin typeface="Cambria" panose="02040503050406030204" pitchFamily="18" charset="0"/>
                <a:ea typeface="Cambria" panose="02040503050406030204" pitchFamily="18" charset="0"/>
                <a:sym typeface="Wingdings" panose="05000000000000000000" pitchFamily="2" charset="2"/>
              </a:rPr>
              <a:t>1874 : le député national-libéral Gustav </a:t>
            </a:r>
            <a:r>
              <a:rPr lang="fr-FR" b="1" dirty="0" err="1">
                <a:solidFill>
                  <a:srgbClr val="002060"/>
                </a:solidFill>
                <a:latin typeface="Cambria" panose="02040503050406030204" pitchFamily="18" charset="0"/>
                <a:ea typeface="Cambria" panose="02040503050406030204" pitchFamily="18" charset="0"/>
                <a:sym typeface="Wingdings" panose="05000000000000000000" pitchFamily="2" charset="2"/>
              </a:rPr>
              <a:t>Struckmann</a:t>
            </a:r>
            <a:r>
              <a:rPr lang="fr-FR" b="1" dirty="0">
                <a:solidFill>
                  <a:srgbClr val="002060"/>
                </a:solidFill>
                <a:latin typeface="Cambria" panose="02040503050406030204" pitchFamily="18" charset="0"/>
                <a:ea typeface="Cambria" panose="02040503050406030204" pitchFamily="18" charset="0"/>
                <a:sym typeface="Wingdings" panose="05000000000000000000" pitchFamily="2" charset="2"/>
              </a:rPr>
              <a:t> (1837-1919), originaire de Hanovre, vit chez son frère et sa belle-sœur (appartement luxueux, aucun loyer à payer)</a:t>
            </a:r>
            <a:endParaRPr lang="fr-FR" b="1" dirty="0">
              <a:solidFill>
                <a:srgbClr val="002060"/>
              </a:solidFill>
              <a:latin typeface="Cambria" panose="02040503050406030204" pitchFamily="18" charset="0"/>
              <a:ea typeface="Cambria" panose="02040503050406030204" pitchFamily="18" charset="0"/>
            </a:endParaRPr>
          </a:p>
        </p:txBody>
      </p:sp>
      <p:sp>
        <p:nvSpPr>
          <p:cNvPr id="7" name="Titre 1">
            <a:extLst>
              <a:ext uri="{FF2B5EF4-FFF2-40B4-BE49-F238E27FC236}">
                <a16:creationId xmlns:a16="http://schemas.microsoft.com/office/drawing/2014/main" id="{B1EA4719-007F-4A4B-982D-BD1760CE1E89}"/>
              </a:ext>
            </a:extLst>
          </p:cNvPr>
          <p:cNvSpPr txBox="1">
            <a:spLocks/>
          </p:cNvSpPr>
          <p:nvPr/>
        </p:nvSpPr>
        <p:spPr>
          <a:xfrm>
            <a:off x="1532206" y="712816"/>
            <a:ext cx="9127587" cy="8768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Cambria" panose="02040503050406030204" pitchFamily="18" charset="0"/>
                <a:ea typeface="Cambria" panose="02040503050406030204" pitchFamily="18" charset="0"/>
              </a:rPr>
              <a:t>D’autres députés s’appuient sur leur cercle amical ou familial</a:t>
            </a:r>
          </a:p>
        </p:txBody>
      </p:sp>
    </p:spTree>
    <p:extLst>
      <p:ext uri="{BB962C8B-B14F-4D97-AF65-F5344CB8AC3E}">
        <p14:creationId xmlns:p14="http://schemas.microsoft.com/office/powerpoint/2010/main" val="1772327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contenu 2">
            <a:extLst>
              <a:ext uri="{FF2B5EF4-FFF2-40B4-BE49-F238E27FC236}">
                <a16:creationId xmlns:a16="http://schemas.microsoft.com/office/drawing/2014/main" id="{8BEFFF79-3DC0-4654-AD9E-3E329B71C50F}"/>
              </a:ext>
            </a:extLst>
          </p:cNvPr>
          <p:cNvSpPr txBox="1">
            <a:spLocks/>
          </p:cNvSpPr>
          <p:nvPr/>
        </p:nvSpPr>
        <p:spPr>
          <a:xfrm>
            <a:off x="0" y="815926"/>
            <a:ext cx="6564925" cy="52331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b="1" dirty="0">
                <a:latin typeface="Cambria" panose="02040503050406030204" pitchFamily="18" charset="0"/>
                <a:ea typeface="Cambria" panose="02040503050406030204" pitchFamily="18" charset="0"/>
              </a:rPr>
              <a:t>chez les députés les plus médiatisés, certains s’appuient sur les cercles d’admirateurs et d’admiratrices</a:t>
            </a:r>
          </a:p>
          <a:p>
            <a:pPr marL="0" indent="0" algn="ctr">
              <a:buNone/>
            </a:pPr>
            <a:endParaRPr lang="fr-FR" b="1" dirty="0">
              <a:latin typeface="Cambria" panose="02040503050406030204" pitchFamily="18" charset="0"/>
              <a:ea typeface="Cambria" panose="02040503050406030204" pitchFamily="18" charset="0"/>
            </a:endParaRPr>
          </a:p>
          <a:p>
            <a:pPr marL="0" indent="0" algn="ctr">
              <a:buNone/>
            </a:pPr>
            <a:r>
              <a:rPr lang="fr-FR" b="1" dirty="0">
                <a:latin typeface="Cambria" panose="02040503050406030204" pitchFamily="18" charset="0"/>
                <a:ea typeface="Cambria" panose="02040503050406030204" pitchFamily="18" charset="0"/>
              </a:rPr>
              <a:t> parmi eux, certains soignent leur image : l’exemple du « bon catholique » Ludwig Windthorst (1812-1891), le chef du </a:t>
            </a:r>
            <a:r>
              <a:rPr lang="fr-FR" b="1" i="1" dirty="0">
                <a:latin typeface="Cambria" panose="02040503050406030204" pitchFamily="18" charset="0"/>
                <a:ea typeface="Cambria" panose="02040503050406030204" pitchFamily="18" charset="0"/>
              </a:rPr>
              <a:t>Zentrum</a:t>
            </a:r>
          </a:p>
          <a:p>
            <a:pPr marL="0" indent="0" algn="ctr">
              <a:buNone/>
            </a:pPr>
            <a:endParaRPr lang="fr-FR" sz="3200" b="1" dirty="0">
              <a:latin typeface="Cambria" panose="02040503050406030204" pitchFamily="18" charset="0"/>
              <a:ea typeface="Cambria" panose="02040503050406030204" pitchFamily="18" charset="0"/>
            </a:endParaRPr>
          </a:p>
        </p:txBody>
      </p:sp>
      <p:pic>
        <p:nvPicPr>
          <p:cNvPr id="3" name="Image 2" descr="Une image contenant texte, homme, complet, vieux&#10;&#10;Description générée automatiquement">
            <a:extLst>
              <a:ext uri="{FF2B5EF4-FFF2-40B4-BE49-F238E27FC236}">
                <a16:creationId xmlns:a16="http://schemas.microsoft.com/office/drawing/2014/main" id="{D36D44DF-7E71-46EA-A71E-6DD1FB8A4A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925" y="196949"/>
            <a:ext cx="4280420" cy="6464102"/>
          </a:xfrm>
          <a:prstGeom prst="rect">
            <a:avLst/>
          </a:prstGeom>
        </p:spPr>
      </p:pic>
    </p:spTree>
    <p:extLst>
      <p:ext uri="{BB962C8B-B14F-4D97-AF65-F5344CB8AC3E}">
        <p14:creationId xmlns:p14="http://schemas.microsoft.com/office/powerpoint/2010/main" val="836601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a:extLst>
              <a:ext uri="{FF2B5EF4-FFF2-40B4-BE49-F238E27FC236}">
                <a16:creationId xmlns:a16="http://schemas.microsoft.com/office/drawing/2014/main" id="{F1F35B21-F74B-4657-A2E7-791852B24771}"/>
              </a:ext>
            </a:extLst>
          </p:cNvPr>
          <p:cNvSpPr txBox="1">
            <a:spLocks/>
          </p:cNvSpPr>
          <p:nvPr/>
        </p:nvSpPr>
        <p:spPr>
          <a:xfrm>
            <a:off x="361071" y="1009357"/>
            <a:ext cx="11469858" cy="48392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b="1" dirty="0">
              <a:solidFill>
                <a:srgbClr val="002060"/>
              </a:solidFill>
              <a:latin typeface="Cambria" panose="02040503050406030204" pitchFamily="18" charset="0"/>
              <a:ea typeface="Cambria" panose="02040503050406030204" pitchFamily="18" charset="0"/>
              <a:sym typeface="Wingdings" panose="05000000000000000000" pitchFamily="2" charset="2"/>
            </a:endParaRPr>
          </a:p>
          <a:p>
            <a:pPr marL="0" indent="0" algn="just">
              <a:buNone/>
            </a:pPr>
            <a:r>
              <a:rPr lang="fr-FR" b="1" dirty="0">
                <a:solidFill>
                  <a:srgbClr val="002060"/>
                </a:solidFill>
                <a:latin typeface="Cambria" panose="02040503050406030204" pitchFamily="18" charset="0"/>
                <a:ea typeface="Cambria" panose="02040503050406030204" pitchFamily="18" charset="0"/>
                <a:sym typeface="Wingdings" panose="05000000000000000000" pitchFamily="2" charset="2"/>
              </a:rPr>
              <a:t>« Windthorst ne s’est pas laissé influencer par les hommages qui lui parvenaient du monde entier. Il est toujours resté ce simple parlementaire à qui deux chambres situées au deuxième étage suffisaient pour se loger. D’année en année, il vécut durant les sessions parlementaires dans la </a:t>
            </a:r>
            <a:r>
              <a:rPr lang="fr-FR" b="1" i="1" dirty="0">
                <a:solidFill>
                  <a:srgbClr val="002060"/>
                </a:solidFill>
                <a:latin typeface="Cambria" panose="02040503050406030204" pitchFamily="18" charset="0"/>
                <a:ea typeface="Cambria" panose="02040503050406030204" pitchFamily="18" charset="0"/>
                <a:sym typeface="Wingdings" panose="05000000000000000000" pitchFamily="2" charset="2"/>
              </a:rPr>
              <a:t>Alte </a:t>
            </a:r>
            <a:r>
              <a:rPr lang="fr-FR" b="1" i="1" dirty="0" err="1">
                <a:solidFill>
                  <a:srgbClr val="002060"/>
                </a:solidFill>
                <a:latin typeface="Cambria" panose="02040503050406030204" pitchFamily="18" charset="0"/>
                <a:ea typeface="Cambria" panose="02040503050406030204" pitchFamily="18" charset="0"/>
                <a:sym typeface="Wingdings" panose="05000000000000000000" pitchFamily="2" charset="2"/>
              </a:rPr>
              <a:t>Jakobstraße</a:t>
            </a:r>
            <a:r>
              <a:rPr lang="fr-FR" b="1" i="1" dirty="0">
                <a:solidFill>
                  <a:srgbClr val="002060"/>
                </a:solidFill>
                <a:latin typeface="Cambria" panose="02040503050406030204" pitchFamily="18" charset="0"/>
                <a:ea typeface="Cambria" panose="02040503050406030204" pitchFamily="18" charset="0"/>
                <a:sym typeface="Wingdings" panose="05000000000000000000" pitchFamily="2" charset="2"/>
              </a:rPr>
              <a:t> </a:t>
            </a:r>
            <a:r>
              <a:rPr lang="fr-FR" b="1" dirty="0">
                <a:solidFill>
                  <a:srgbClr val="002060"/>
                </a:solidFill>
                <a:latin typeface="Cambria" panose="02040503050406030204" pitchFamily="18" charset="0"/>
                <a:ea typeface="Cambria" panose="02040503050406030204" pitchFamily="18" charset="0"/>
                <a:sym typeface="Wingdings" panose="05000000000000000000" pitchFamily="2" charset="2"/>
              </a:rPr>
              <a:t>à Berlin chez la veuve </a:t>
            </a:r>
            <a:r>
              <a:rPr lang="fr-FR" b="1" dirty="0" err="1">
                <a:solidFill>
                  <a:srgbClr val="002060"/>
                </a:solidFill>
                <a:latin typeface="Cambria" panose="02040503050406030204" pitchFamily="18" charset="0"/>
                <a:ea typeface="Cambria" panose="02040503050406030204" pitchFamily="18" charset="0"/>
                <a:sym typeface="Wingdings" panose="05000000000000000000" pitchFamily="2" charset="2"/>
              </a:rPr>
              <a:t>Pilartz</a:t>
            </a:r>
            <a:r>
              <a:rPr lang="fr-FR" b="1" dirty="0">
                <a:solidFill>
                  <a:srgbClr val="002060"/>
                </a:solidFill>
                <a:latin typeface="Cambria" panose="02040503050406030204" pitchFamily="18" charset="0"/>
                <a:ea typeface="Cambria" panose="02040503050406030204" pitchFamily="18" charset="0"/>
                <a:sym typeface="Wingdings" panose="05000000000000000000" pitchFamily="2" charset="2"/>
              </a:rPr>
              <a:t>, qui veillait maternellement sur lui. »</a:t>
            </a:r>
          </a:p>
          <a:p>
            <a:pPr marL="0" indent="0" algn="just">
              <a:buNone/>
            </a:pPr>
            <a:endParaRPr lang="fr-FR" b="1" dirty="0">
              <a:solidFill>
                <a:srgbClr val="C00000"/>
              </a:solidFill>
              <a:latin typeface="Cambria" panose="02040503050406030204" pitchFamily="18" charset="0"/>
              <a:ea typeface="Cambria" panose="02040503050406030204" pitchFamily="18" charset="0"/>
              <a:sym typeface="Wingdings" panose="05000000000000000000" pitchFamily="2" charset="2"/>
            </a:endParaRPr>
          </a:p>
          <a:p>
            <a:pPr marL="0" indent="0" algn="r">
              <a:buNone/>
            </a:pPr>
            <a:r>
              <a:rPr lang="fr-FR" sz="2400" b="1" dirty="0" err="1">
                <a:solidFill>
                  <a:schemeClr val="tx1">
                    <a:lumMod val="95000"/>
                    <a:lumOff val="5000"/>
                  </a:schemeClr>
                </a:solidFill>
                <a:latin typeface="Cambria" panose="02040503050406030204" pitchFamily="18" charset="0"/>
                <a:ea typeface="Cambria" panose="02040503050406030204" pitchFamily="18" charset="0"/>
                <a:sym typeface="Wingdings" panose="05000000000000000000" pitchFamily="2" charset="2"/>
              </a:rPr>
              <a:t>Eduard</a:t>
            </a:r>
            <a:r>
              <a:rPr lang="fr-FR" sz="2400" b="1" dirty="0">
                <a:solidFill>
                  <a:schemeClr val="tx1">
                    <a:lumMod val="95000"/>
                    <a:lumOff val="5000"/>
                  </a:schemeClr>
                </a:solidFill>
                <a:latin typeface="Cambria" panose="02040503050406030204" pitchFamily="18" charset="0"/>
                <a:ea typeface="Cambria" panose="02040503050406030204" pitchFamily="18" charset="0"/>
                <a:sym typeface="Wingdings" panose="05000000000000000000" pitchFamily="2" charset="2"/>
              </a:rPr>
              <a:t> </a:t>
            </a:r>
            <a:r>
              <a:rPr lang="fr-FR" sz="2400" b="1" dirty="0" err="1">
                <a:solidFill>
                  <a:schemeClr val="tx1">
                    <a:lumMod val="95000"/>
                    <a:lumOff val="5000"/>
                  </a:schemeClr>
                </a:solidFill>
                <a:latin typeface="Cambria" panose="02040503050406030204" pitchFamily="18" charset="0"/>
                <a:ea typeface="Cambria" panose="02040503050406030204" pitchFamily="18" charset="0"/>
                <a:sym typeface="Wingdings" panose="05000000000000000000" pitchFamily="2" charset="2"/>
              </a:rPr>
              <a:t>Hüsgen</a:t>
            </a:r>
            <a:r>
              <a:rPr lang="fr-FR" sz="2400" b="1" dirty="0">
                <a:solidFill>
                  <a:schemeClr val="tx1">
                    <a:lumMod val="95000"/>
                    <a:lumOff val="5000"/>
                  </a:schemeClr>
                </a:solidFill>
                <a:latin typeface="Cambria" panose="02040503050406030204" pitchFamily="18" charset="0"/>
                <a:ea typeface="Cambria" panose="02040503050406030204" pitchFamily="18" charset="0"/>
                <a:sym typeface="Wingdings" panose="05000000000000000000" pitchFamily="2" charset="2"/>
              </a:rPr>
              <a:t>, </a:t>
            </a:r>
            <a:r>
              <a:rPr lang="de-DE" sz="2400" b="1" i="1" dirty="0">
                <a:solidFill>
                  <a:schemeClr val="tx1">
                    <a:lumMod val="95000"/>
                    <a:lumOff val="5000"/>
                  </a:schemeClr>
                </a:solidFill>
                <a:latin typeface="Cambria" panose="02040503050406030204" pitchFamily="18" charset="0"/>
                <a:ea typeface="Cambria" panose="02040503050406030204" pitchFamily="18" charset="0"/>
                <a:sym typeface="Wingdings" panose="05000000000000000000" pitchFamily="2" charset="2"/>
              </a:rPr>
              <a:t>Windthorst</a:t>
            </a:r>
            <a:r>
              <a:rPr lang="fr-FR" sz="2400" b="1" dirty="0">
                <a:solidFill>
                  <a:schemeClr val="tx1">
                    <a:lumMod val="95000"/>
                    <a:lumOff val="5000"/>
                  </a:schemeClr>
                </a:solidFill>
                <a:latin typeface="Cambria" panose="02040503050406030204" pitchFamily="18" charset="0"/>
                <a:ea typeface="Cambria" panose="02040503050406030204" pitchFamily="18" charset="0"/>
                <a:sym typeface="Wingdings" panose="05000000000000000000" pitchFamily="2" charset="2"/>
              </a:rPr>
              <a:t>, J.P. </a:t>
            </a:r>
            <a:r>
              <a:rPr lang="fr-FR" sz="2400" b="1" dirty="0" err="1">
                <a:solidFill>
                  <a:schemeClr val="tx1">
                    <a:lumMod val="95000"/>
                    <a:lumOff val="5000"/>
                  </a:schemeClr>
                </a:solidFill>
                <a:latin typeface="Cambria" panose="02040503050406030204" pitchFamily="18" charset="0"/>
                <a:ea typeface="Cambria" panose="02040503050406030204" pitchFamily="18" charset="0"/>
                <a:sym typeface="Wingdings" panose="05000000000000000000" pitchFamily="2" charset="2"/>
              </a:rPr>
              <a:t>Bachem</a:t>
            </a:r>
            <a:r>
              <a:rPr lang="fr-FR" sz="2400" b="1" dirty="0">
                <a:solidFill>
                  <a:schemeClr val="tx1">
                    <a:lumMod val="95000"/>
                    <a:lumOff val="5000"/>
                  </a:schemeClr>
                </a:solidFill>
                <a:latin typeface="Cambria" panose="02040503050406030204" pitchFamily="18" charset="0"/>
                <a:ea typeface="Cambria" panose="02040503050406030204" pitchFamily="18" charset="0"/>
                <a:sym typeface="Wingdings" panose="05000000000000000000" pitchFamily="2" charset="2"/>
              </a:rPr>
              <a:t>, Cologne, 1907, p. 352</a:t>
            </a:r>
            <a:endParaRPr lang="fr-FR" sz="2400" b="1" dirty="0">
              <a:solidFill>
                <a:schemeClr val="tx1">
                  <a:lumMod val="95000"/>
                  <a:lumOff val="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93414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extérieur, vieux, bâtiment, blanc&#10;&#10;Description générée automatiquement">
            <a:extLst>
              <a:ext uri="{FF2B5EF4-FFF2-40B4-BE49-F238E27FC236}">
                <a16:creationId xmlns:a16="http://schemas.microsoft.com/office/drawing/2014/main" id="{F1ED2836-99D1-4779-9AA3-4BCD1F71BBDB}"/>
              </a:ext>
            </a:extLst>
          </p:cNvPr>
          <p:cNvPicPr>
            <a:picLocks noGrp="1" noChangeAspect="1"/>
          </p:cNvPicPr>
          <p:nvPr>
            <p:ph idx="1"/>
          </p:nvPr>
        </p:nvPicPr>
        <p:blipFill>
          <a:blip r:embed="rId3">
            <a:alphaModFix amt="50000"/>
            <a:extLst>
              <a:ext uri="{28A0092B-C50C-407E-A947-70E740481C1C}">
                <a14:useLocalDpi xmlns:a14="http://schemas.microsoft.com/office/drawing/2010/main" val="0"/>
              </a:ext>
            </a:extLst>
          </a:blip>
          <a:stretch>
            <a:fillRect/>
          </a:stretch>
        </p:blipFill>
        <p:spPr>
          <a:xfrm>
            <a:off x="-370449" y="0"/>
            <a:ext cx="12932898" cy="8108576"/>
          </a:xfrm>
        </p:spPr>
      </p:pic>
      <p:sp>
        <p:nvSpPr>
          <p:cNvPr id="9" name="ZoneTexte 8">
            <a:extLst>
              <a:ext uri="{FF2B5EF4-FFF2-40B4-BE49-F238E27FC236}">
                <a16:creationId xmlns:a16="http://schemas.microsoft.com/office/drawing/2014/main" id="{678A3C37-F1E9-4D9F-ACAC-2A72AA8FC137}"/>
              </a:ext>
            </a:extLst>
          </p:cNvPr>
          <p:cNvSpPr txBox="1"/>
          <p:nvPr/>
        </p:nvSpPr>
        <p:spPr>
          <a:xfrm>
            <a:off x="7005711" y="365956"/>
            <a:ext cx="4487595" cy="400110"/>
          </a:xfrm>
          <a:prstGeom prst="rect">
            <a:avLst/>
          </a:prstGeom>
          <a:noFill/>
        </p:spPr>
        <p:txBody>
          <a:bodyPr wrap="square">
            <a:spAutoFit/>
          </a:bodyPr>
          <a:lstStyle/>
          <a:p>
            <a:r>
              <a:rPr lang="fr-FR" sz="2000" b="1" dirty="0">
                <a:solidFill>
                  <a:srgbClr val="002060"/>
                </a:solidFill>
                <a:latin typeface="Cambria" panose="02040503050406030204" pitchFamily="18" charset="0"/>
                <a:ea typeface="Cambria" panose="02040503050406030204" pitchFamily="18" charset="0"/>
              </a:rPr>
              <a:t>l’hôtel </a:t>
            </a:r>
            <a:r>
              <a:rPr lang="fr-FR" sz="2000" b="1" dirty="0" err="1">
                <a:solidFill>
                  <a:srgbClr val="002060"/>
                </a:solidFill>
                <a:latin typeface="Cambria" panose="02040503050406030204" pitchFamily="18" charset="0"/>
                <a:ea typeface="Cambria" panose="02040503050406030204" pitchFamily="18" charset="0"/>
              </a:rPr>
              <a:t>Kaiserhof</a:t>
            </a:r>
            <a:r>
              <a:rPr lang="fr-FR" sz="2000" b="1" dirty="0">
                <a:solidFill>
                  <a:srgbClr val="002060"/>
                </a:solidFill>
                <a:latin typeface="Cambria" panose="02040503050406030204" pitchFamily="18" charset="0"/>
                <a:ea typeface="Cambria" panose="02040503050406030204" pitchFamily="18" charset="0"/>
              </a:rPr>
              <a:t> (1880)</a:t>
            </a:r>
          </a:p>
        </p:txBody>
      </p:sp>
      <p:sp>
        <p:nvSpPr>
          <p:cNvPr id="11" name="Espace réservé du contenu 2">
            <a:extLst>
              <a:ext uri="{FF2B5EF4-FFF2-40B4-BE49-F238E27FC236}">
                <a16:creationId xmlns:a16="http://schemas.microsoft.com/office/drawing/2014/main" id="{F1F35B21-F74B-4657-A2E7-791852B24771}"/>
              </a:ext>
            </a:extLst>
          </p:cNvPr>
          <p:cNvSpPr txBox="1">
            <a:spLocks/>
          </p:cNvSpPr>
          <p:nvPr/>
        </p:nvSpPr>
        <p:spPr>
          <a:xfrm>
            <a:off x="361071" y="2833603"/>
            <a:ext cx="11469858" cy="10691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4400" b="1" dirty="0">
                <a:solidFill>
                  <a:schemeClr val="tx1">
                    <a:lumMod val="95000"/>
                    <a:lumOff val="5000"/>
                  </a:schemeClr>
                </a:solidFill>
                <a:latin typeface="Cambria" panose="02040503050406030204" pitchFamily="18" charset="0"/>
                <a:ea typeface="Cambria" panose="02040503050406030204" pitchFamily="18" charset="0"/>
              </a:rPr>
              <a:t>Loger dans un hôtel luxueux, un privilège réservé à une minorité de députés </a:t>
            </a:r>
          </a:p>
        </p:txBody>
      </p:sp>
    </p:spTree>
    <p:extLst>
      <p:ext uri="{BB962C8B-B14F-4D97-AF65-F5344CB8AC3E}">
        <p14:creationId xmlns:p14="http://schemas.microsoft.com/office/powerpoint/2010/main" val="2767612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vieux, blanc, d’époque, meubles&#10;&#10;Description générée automatiquement">
            <a:extLst>
              <a:ext uri="{FF2B5EF4-FFF2-40B4-BE49-F238E27FC236}">
                <a16:creationId xmlns:a16="http://schemas.microsoft.com/office/drawing/2014/main" id="{671C6B11-2A86-40ED-B85D-D27FFC6286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5382" y="466579"/>
            <a:ext cx="7581236" cy="5240216"/>
          </a:xfrm>
          <a:prstGeom prst="rect">
            <a:avLst/>
          </a:prstGeom>
        </p:spPr>
      </p:pic>
      <p:sp>
        <p:nvSpPr>
          <p:cNvPr id="6" name="Espace réservé du contenu 2">
            <a:extLst>
              <a:ext uri="{FF2B5EF4-FFF2-40B4-BE49-F238E27FC236}">
                <a16:creationId xmlns:a16="http://schemas.microsoft.com/office/drawing/2014/main" id="{A22A686D-2FEC-4F32-8902-F625F6E55405}"/>
              </a:ext>
            </a:extLst>
          </p:cNvPr>
          <p:cNvSpPr txBox="1">
            <a:spLocks/>
          </p:cNvSpPr>
          <p:nvPr/>
        </p:nvSpPr>
        <p:spPr>
          <a:xfrm>
            <a:off x="3039720" y="6024706"/>
            <a:ext cx="6112559" cy="8332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300" b="1" dirty="0">
                <a:solidFill>
                  <a:schemeClr val="accent6">
                    <a:lumMod val="50000"/>
                  </a:schemeClr>
                </a:solidFill>
                <a:latin typeface="Cambria" panose="02040503050406030204" pitchFamily="18" charset="0"/>
                <a:ea typeface="Cambria" panose="02040503050406030204" pitchFamily="18" charset="0"/>
              </a:rPr>
              <a:t>Une chambre de l’hôtel </a:t>
            </a:r>
            <a:r>
              <a:rPr lang="fr-FR" sz="2300" b="1" dirty="0" err="1">
                <a:solidFill>
                  <a:schemeClr val="accent6">
                    <a:lumMod val="50000"/>
                  </a:schemeClr>
                </a:solidFill>
                <a:latin typeface="Cambria" panose="02040503050406030204" pitchFamily="18" charset="0"/>
                <a:ea typeface="Cambria" panose="02040503050406030204" pitchFamily="18" charset="0"/>
              </a:rPr>
              <a:t>Kaiserhof</a:t>
            </a:r>
            <a:r>
              <a:rPr lang="fr-FR" sz="2300" b="1" dirty="0">
                <a:solidFill>
                  <a:schemeClr val="accent6">
                    <a:lumMod val="50000"/>
                  </a:schemeClr>
                </a:solidFill>
                <a:latin typeface="Cambria" panose="02040503050406030204" pitchFamily="18" charset="0"/>
                <a:ea typeface="Cambria" panose="02040503050406030204" pitchFamily="18" charset="0"/>
              </a:rPr>
              <a:t> (1904)</a:t>
            </a:r>
          </a:p>
          <a:p>
            <a:pPr marL="0" indent="0">
              <a:buNone/>
            </a:pPr>
            <a:endParaRPr lang="fr-FR" b="1" dirty="0">
              <a:latin typeface="Cambria" panose="02040503050406030204" pitchFamily="18" charset="0"/>
              <a:ea typeface="Cambria" panose="02040503050406030204" pitchFamily="18" charset="0"/>
            </a:endParaRPr>
          </a:p>
          <a:p>
            <a:pPr marL="0" indent="0">
              <a:buNone/>
            </a:pPr>
            <a:endParaRPr lang="fr-FR"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06108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A22A686D-2FEC-4F32-8902-F625F6E55405}"/>
              </a:ext>
            </a:extLst>
          </p:cNvPr>
          <p:cNvSpPr txBox="1">
            <a:spLocks/>
          </p:cNvSpPr>
          <p:nvPr/>
        </p:nvSpPr>
        <p:spPr>
          <a:xfrm>
            <a:off x="3381483" y="6024706"/>
            <a:ext cx="5429032" cy="8332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300" b="1" dirty="0">
                <a:solidFill>
                  <a:srgbClr val="002060"/>
                </a:solidFill>
                <a:latin typeface="Cambria" panose="02040503050406030204" pitchFamily="18" charset="0"/>
                <a:ea typeface="Cambria" panose="02040503050406030204" pitchFamily="18" charset="0"/>
              </a:rPr>
              <a:t>le Central-</a:t>
            </a:r>
            <a:r>
              <a:rPr lang="fr-FR" sz="2300" b="1" dirty="0" err="1">
                <a:solidFill>
                  <a:srgbClr val="002060"/>
                </a:solidFill>
                <a:latin typeface="Cambria" panose="02040503050406030204" pitchFamily="18" charset="0"/>
                <a:ea typeface="Cambria" panose="02040503050406030204" pitchFamily="18" charset="0"/>
              </a:rPr>
              <a:t>Hotel</a:t>
            </a:r>
            <a:r>
              <a:rPr lang="fr-FR" sz="2300" b="1" dirty="0">
                <a:solidFill>
                  <a:srgbClr val="002060"/>
                </a:solidFill>
                <a:latin typeface="Cambria" panose="02040503050406030204" pitchFamily="18" charset="0"/>
                <a:ea typeface="Cambria" panose="02040503050406030204" pitchFamily="18" charset="0"/>
              </a:rPr>
              <a:t>, photographié en 1898</a:t>
            </a:r>
          </a:p>
          <a:p>
            <a:pPr marL="0" indent="0" algn="ctr">
              <a:buNone/>
            </a:pPr>
            <a:endParaRPr lang="fr-FR" b="1" dirty="0">
              <a:latin typeface="Cambria" panose="02040503050406030204" pitchFamily="18" charset="0"/>
              <a:ea typeface="Cambria" panose="02040503050406030204" pitchFamily="18" charset="0"/>
            </a:endParaRPr>
          </a:p>
          <a:p>
            <a:pPr marL="0" indent="0" algn="ctr">
              <a:buNone/>
            </a:pPr>
            <a:endParaRPr lang="fr-FR" sz="3200" b="1" dirty="0">
              <a:latin typeface="Cambria" panose="02040503050406030204" pitchFamily="18" charset="0"/>
              <a:ea typeface="Cambria" panose="02040503050406030204" pitchFamily="18" charset="0"/>
            </a:endParaRPr>
          </a:p>
        </p:txBody>
      </p:sp>
      <p:pic>
        <p:nvPicPr>
          <p:cNvPr id="3" name="Image 2" descr="Une image contenant texte, vieux&#10;&#10;Description générée automatiquement">
            <a:extLst>
              <a:ext uri="{FF2B5EF4-FFF2-40B4-BE49-F238E27FC236}">
                <a16:creationId xmlns:a16="http://schemas.microsoft.com/office/drawing/2014/main" id="{28BA1148-F820-4303-8EED-E59928C9FC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8446" y="241841"/>
            <a:ext cx="7655106" cy="5707838"/>
          </a:xfrm>
          <a:prstGeom prst="rect">
            <a:avLst/>
          </a:prstGeom>
        </p:spPr>
      </p:pic>
    </p:spTree>
    <p:extLst>
      <p:ext uri="{BB962C8B-B14F-4D97-AF65-F5344CB8AC3E}">
        <p14:creationId xmlns:p14="http://schemas.microsoft.com/office/powerpoint/2010/main" val="842229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A22A686D-2FEC-4F32-8902-F625F6E55405}"/>
              </a:ext>
            </a:extLst>
          </p:cNvPr>
          <p:cNvSpPr txBox="1">
            <a:spLocks/>
          </p:cNvSpPr>
          <p:nvPr/>
        </p:nvSpPr>
        <p:spPr>
          <a:xfrm>
            <a:off x="140675" y="2606040"/>
            <a:ext cx="4140041" cy="8229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300" b="1" dirty="0">
                <a:solidFill>
                  <a:srgbClr val="002060"/>
                </a:solidFill>
                <a:latin typeface="Cambria" panose="02040503050406030204" pitchFamily="18" charset="0"/>
                <a:ea typeface="Cambria" panose="02040503050406030204" pitchFamily="18" charset="0"/>
              </a:rPr>
              <a:t>l’hôtel </a:t>
            </a:r>
            <a:r>
              <a:rPr lang="fr-FR" sz="2300" b="1" dirty="0" err="1">
                <a:solidFill>
                  <a:srgbClr val="002060"/>
                </a:solidFill>
                <a:latin typeface="Cambria" panose="02040503050406030204" pitchFamily="18" charset="0"/>
                <a:ea typeface="Cambria" panose="02040503050406030204" pitchFamily="18" charset="0"/>
              </a:rPr>
              <a:t>Adlon</a:t>
            </a:r>
            <a:r>
              <a:rPr lang="fr-FR" sz="2300" b="1" dirty="0">
                <a:solidFill>
                  <a:srgbClr val="002060"/>
                </a:solidFill>
                <a:latin typeface="Cambria" panose="02040503050406030204" pitchFamily="18" charset="0"/>
                <a:ea typeface="Cambria" panose="02040503050406030204" pitchFamily="18" charset="0"/>
              </a:rPr>
              <a:t>, photographié en 1907</a:t>
            </a:r>
            <a:endParaRPr lang="fr-FR" b="1" dirty="0">
              <a:latin typeface="Cambria" panose="02040503050406030204" pitchFamily="18" charset="0"/>
              <a:ea typeface="Cambria" panose="02040503050406030204" pitchFamily="18" charset="0"/>
            </a:endParaRPr>
          </a:p>
          <a:p>
            <a:pPr marL="0" indent="0" algn="ctr">
              <a:buNone/>
            </a:pPr>
            <a:endParaRPr lang="fr-FR" sz="3200" b="1" dirty="0">
              <a:latin typeface="Cambria" panose="02040503050406030204" pitchFamily="18" charset="0"/>
              <a:ea typeface="Cambria" panose="02040503050406030204" pitchFamily="18" charset="0"/>
            </a:endParaRPr>
          </a:p>
        </p:txBody>
      </p:sp>
      <p:pic>
        <p:nvPicPr>
          <p:cNvPr id="4" name="Image 3" descr="Une image contenant extérieur, vieux, gens, blanc&#10;&#10;Description générée automatiquement">
            <a:extLst>
              <a:ext uri="{FF2B5EF4-FFF2-40B4-BE49-F238E27FC236}">
                <a16:creationId xmlns:a16="http://schemas.microsoft.com/office/drawing/2014/main" id="{172E781F-6CF6-4073-BB08-1A6F3F9557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2394" y="133171"/>
            <a:ext cx="6743114" cy="6591658"/>
          </a:xfrm>
          <a:prstGeom prst="rect">
            <a:avLst/>
          </a:prstGeom>
        </p:spPr>
      </p:pic>
    </p:spTree>
    <p:extLst>
      <p:ext uri="{BB962C8B-B14F-4D97-AF65-F5344CB8AC3E}">
        <p14:creationId xmlns:p14="http://schemas.microsoft.com/office/powerpoint/2010/main" val="1151469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A22A686D-2FEC-4F32-8902-F625F6E55405}"/>
              </a:ext>
            </a:extLst>
          </p:cNvPr>
          <p:cNvSpPr txBox="1">
            <a:spLocks/>
          </p:cNvSpPr>
          <p:nvPr/>
        </p:nvSpPr>
        <p:spPr>
          <a:xfrm>
            <a:off x="2150010" y="6185169"/>
            <a:ext cx="8370279" cy="8229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300" b="1" dirty="0">
                <a:solidFill>
                  <a:srgbClr val="002060"/>
                </a:solidFill>
                <a:latin typeface="Cambria" panose="02040503050406030204" pitchFamily="18" charset="0"/>
                <a:ea typeface="Cambria" panose="02040503050406030204" pitchFamily="18" charset="0"/>
              </a:rPr>
              <a:t>Intérieur d’une suite dans l’hôtel </a:t>
            </a:r>
            <a:r>
              <a:rPr lang="fr-FR" sz="2300" b="1" dirty="0" err="1">
                <a:solidFill>
                  <a:srgbClr val="002060"/>
                </a:solidFill>
                <a:latin typeface="Cambria" panose="02040503050406030204" pitchFamily="18" charset="0"/>
                <a:ea typeface="Cambria" panose="02040503050406030204" pitchFamily="18" charset="0"/>
              </a:rPr>
              <a:t>Adlon</a:t>
            </a:r>
            <a:r>
              <a:rPr lang="fr-FR" sz="2300" b="1" dirty="0">
                <a:solidFill>
                  <a:srgbClr val="002060"/>
                </a:solidFill>
                <a:latin typeface="Cambria" panose="02040503050406030204" pitchFamily="18" charset="0"/>
                <a:ea typeface="Cambria" panose="02040503050406030204" pitchFamily="18" charset="0"/>
              </a:rPr>
              <a:t> (1908)</a:t>
            </a:r>
            <a:endParaRPr lang="fr-FR" b="1" dirty="0">
              <a:latin typeface="Cambria" panose="02040503050406030204" pitchFamily="18" charset="0"/>
              <a:ea typeface="Cambria" panose="02040503050406030204" pitchFamily="18" charset="0"/>
            </a:endParaRPr>
          </a:p>
          <a:p>
            <a:pPr marL="0" indent="0" algn="ctr">
              <a:buNone/>
            </a:pPr>
            <a:endParaRPr lang="fr-FR" sz="3200" b="1" dirty="0">
              <a:latin typeface="Cambria" panose="02040503050406030204" pitchFamily="18" charset="0"/>
              <a:ea typeface="Cambria" panose="02040503050406030204" pitchFamily="18" charset="0"/>
            </a:endParaRPr>
          </a:p>
        </p:txBody>
      </p:sp>
      <p:pic>
        <p:nvPicPr>
          <p:cNvPr id="3" name="Image 2" descr="Une image contenant plancher, chaise, intérieur, pièce&#10;&#10;Description générée automatiquement">
            <a:extLst>
              <a:ext uri="{FF2B5EF4-FFF2-40B4-BE49-F238E27FC236}">
                <a16:creationId xmlns:a16="http://schemas.microsoft.com/office/drawing/2014/main" id="{1A48D418-FBA1-4954-9C56-4F4982D2C8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7549" y="205080"/>
            <a:ext cx="7315200" cy="5800725"/>
          </a:xfrm>
          <a:prstGeom prst="rect">
            <a:avLst/>
          </a:prstGeom>
        </p:spPr>
      </p:pic>
    </p:spTree>
    <p:extLst>
      <p:ext uri="{BB962C8B-B14F-4D97-AF65-F5344CB8AC3E}">
        <p14:creationId xmlns:p14="http://schemas.microsoft.com/office/powerpoint/2010/main" val="401657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A22A686D-2FEC-4F32-8902-F625F6E55405}"/>
              </a:ext>
            </a:extLst>
          </p:cNvPr>
          <p:cNvSpPr txBox="1">
            <a:spLocks/>
          </p:cNvSpPr>
          <p:nvPr/>
        </p:nvSpPr>
        <p:spPr>
          <a:xfrm>
            <a:off x="1552133" y="4811150"/>
            <a:ext cx="9087729" cy="18569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600" b="1" dirty="0">
                <a:solidFill>
                  <a:srgbClr val="C00000"/>
                </a:solidFill>
                <a:latin typeface="Cambria" panose="02040503050406030204" pitchFamily="18" charset="0"/>
                <a:ea typeface="Cambria" panose="02040503050406030204" pitchFamily="18" charset="0"/>
              </a:rPr>
              <a:t>les fichiers annexes des activités du </a:t>
            </a:r>
            <a:r>
              <a:rPr lang="fr-FR" sz="2600" b="1" i="1" dirty="0">
                <a:solidFill>
                  <a:srgbClr val="C00000"/>
                </a:solidFill>
                <a:latin typeface="Cambria" panose="02040503050406030204" pitchFamily="18" charset="0"/>
                <a:ea typeface="Cambria" panose="02040503050406030204" pitchFamily="18" charset="0"/>
              </a:rPr>
              <a:t>Reichstag </a:t>
            </a:r>
            <a:r>
              <a:rPr lang="fr-FR" sz="2600" b="1" dirty="0">
                <a:solidFill>
                  <a:srgbClr val="C00000"/>
                </a:solidFill>
                <a:latin typeface="Cambria" panose="02040503050406030204" pitchFamily="18" charset="0"/>
                <a:ea typeface="Cambria" panose="02040503050406030204" pitchFamily="18" charset="0"/>
              </a:rPr>
              <a:t>: une source importante pour connaître le logement des députés</a:t>
            </a:r>
          </a:p>
          <a:p>
            <a:pPr marL="0" indent="0" algn="ctr">
              <a:buNone/>
            </a:pPr>
            <a:r>
              <a:rPr lang="fr-FR" sz="2600" b="1" dirty="0">
                <a:solidFill>
                  <a:srgbClr val="C00000"/>
                </a:solidFill>
                <a:latin typeface="Cambria" panose="02040503050406030204" pitchFamily="18" charset="0"/>
                <a:ea typeface="Cambria" panose="02040503050406030204" pitchFamily="18" charset="0"/>
              </a:rPr>
              <a:t>(ci-dessus : extrait du </a:t>
            </a:r>
            <a:r>
              <a:rPr lang="fr-FR" sz="2600" b="1" i="1" dirty="0" err="1">
                <a:solidFill>
                  <a:srgbClr val="C00000"/>
                </a:solidFill>
                <a:latin typeface="Cambria" panose="02040503050406030204" pitchFamily="18" charset="0"/>
                <a:ea typeface="Cambria" panose="02040503050406030204" pitchFamily="18" charset="0"/>
              </a:rPr>
              <a:t>Verzeichnis</a:t>
            </a:r>
            <a:r>
              <a:rPr lang="fr-FR" sz="2600" b="1" i="1" dirty="0">
                <a:solidFill>
                  <a:srgbClr val="C00000"/>
                </a:solidFill>
                <a:latin typeface="Cambria" panose="02040503050406030204" pitchFamily="18" charset="0"/>
                <a:ea typeface="Cambria" panose="02040503050406030204" pitchFamily="18" charset="0"/>
              </a:rPr>
              <a:t> der </a:t>
            </a:r>
            <a:r>
              <a:rPr lang="fr-FR" sz="2600" b="1" i="1" dirty="0" err="1">
                <a:solidFill>
                  <a:srgbClr val="C00000"/>
                </a:solidFill>
                <a:latin typeface="Cambria" panose="02040503050406030204" pitchFamily="18" charset="0"/>
                <a:ea typeface="Cambria" panose="02040503050406030204" pitchFamily="18" charset="0"/>
              </a:rPr>
              <a:t>Mitglieder</a:t>
            </a:r>
            <a:r>
              <a:rPr lang="fr-FR" sz="2600" b="1" i="1" dirty="0">
                <a:solidFill>
                  <a:srgbClr val="C00000"/>
                </a:solidFill>
                <a:latin typeface="Cambria" panose="02040503050406030204" pitchFamily="18" charset="0"/>
                <a:ea typeface="Cambria" panose="02040503050406030204" pitchFamily="18" charset="0"/>
              </a:rPr>
              <a:t> des Reichstags </a:t>
            </a:r>
            <a:r>
              <a:rPr lang="fr-FR" sz="2600" b="1" dirty="0">
                <a:solidFill>
                  <a:srgbClr val="C00000"/>
                </a:solidFill>
                <a:latin typeface="Cambria" panose="02040503050406030204" pitchFamily="18" charset="0"/>
                <a:ea typeface="Cambria" panose="02040503050406030204" pitchFamily="18" charset="0"/>
              </a:rPr>
              <a:t>établi en 1910)</a:t>
            </a:r>
          </a:p>
          <a:p>
            <a:pPr marL="0" indent="0" algn="ctr">
              <a:buNone/>
            </a:pPr>
            <a:endParaRPr lang="fr-FR" sz="3200" b="1" dirty="0">
              <a:latin typeface="Cambria" panose="02040503050406030204" pitchFamily="18" charset="0"/>
              <a:ea typeface="Cambria" panose="02040503050406030204" pitchFamily="18" charset="0"/>
            </a:endParaRPr>
          </a:p>
        </p:txBody>
      </p:sp>
      <p:pic>
        <p:nvPicPr>
          <p:cNvPr id="7" name="Image 6" descr="Une image contenant texte, reçu, capture d’écran, document&#10;&#10;Description générée automatiquement">
            <a:extLst>
              <a:ext uri="{FF2B5EF4-FFF2-40B4-BE49-F238E27FC236}">
                <a16:creationId xmlns:a16="http://schemas.microsoft.com/office/drawing/2014/main" id="{9DCA1A65-2F0D-4A51-9641-E7C6313364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6928"/>
            <a:ext cx="12191996" cy="3743904"/>
          </a:xfrm>
          <a:prstGeom prst="rect">
            <a:avLst/>
          </a:prstGeom>
        </p:spPr>
      </p:pic>
    </p:spTree>
    <p:extLst>
      <p:ext uri="{BB962C8B-B14F-4D97-AF65-F5344CB8AC3E}">
        <p14:creationId xmlns:p14="http://schemas.microsoft.com/office/powerpoint/2010/main" val="3933176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1957B196-0703-4829-A25D-2A465A22D7A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0332" y="2079495"/>
            <a:ext cx="10391336" cy="4246458"/>
          </a:xfrm>
        </p:spPr>
      </p:pic>
      <p:sp>
        <p:nvSpPr>
          <p:cNvPr id="3" name="Sous-titre 2">
            <a:extLst>
              <a:ext uri="{FF2B5EF4-FFF2-40B4-BE49-F238E27FC236}">
                <a16:creationId xmlns:a16="http://schemas.microsoft.com/office/drawing/2014/main" id="{B4188104-5D3A-47A2-AAB5-A60A4422578E}"/>
              </a:ext>
            </a:extLst>
          </p:cNvPr>
          <p:cNvSpPr txBox="1">
            <a:spLocks/>
          </p:cNvSpPr>
          <p:nvPr/>
        </p:nvSpPr>
        <p:spPr>
          <a:xfrm>
            <a:off x="297840" y="285836"/>
            <a:ext cx="10492080" cy="16273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800" dirty="0">
                <a:effectLst/>
                <a:latin typeface="Cambria Math" panose="02040503050406030204" pitchFamily="18" charset="0"/>
                <a:ea typeface="Calibri" panose="020F0502020204030204" pitchFamily="34" charset="0"/>
                <a:cs typeface="Cambria Math" panose="02040503050406030204" pitchFamily="18" charset="0"/>
              </a:rPr>
              <a:t>▮  déput</a:t>
            </a:r>
            <a:r>
              <a:rPr lang="fr-FR" sz="1800" dirty="0">
                <a:latin typeface="Cambria Math" panose="02040503050406030204" pitchFamily="18" charset="0"/>
                <a:ea typeface="Calibri" panose="020F0502020204030204" pitchFamily="34" charset="0"/>
                <a:cs typeface="Cambria Math" panose="02040503050406030204" pitchFamily="18" charset="0"/>
              </a:rPr>
              <a:t>é non-berlinois résidant de manière permanente dans un hôtel</a:t>
            </a:r>
            <a:endParaRPr lang="fr-FR" sz="1800" dirty="0">
              <a:effectLst/>
              <a:latin typeface="Cambria Math" panose="02040503050406030204" pitchFamily="18" charset="0"/>
              <a:ea typeface="Calibri" panose="020F0502020204030204" pitchFamily="34" charset="0"/>
              <a:cs typeface="Cambria Math" panose="02040503050406030204" pitchFamily="18" charset="0"/>
            </a:endParaRPr>
          </a:p>
          <a:p>
            <a:pPr algn="l"/>
            <a:r>
              <a:rPr lang="fr-FR" sz="1800" dirty="0">
                <a:effectLst/>
                <a:latin typeface="Cambria Math" panose="02040503050406030204" pitchFamily="18" charset="0"/>
                <a:ea typeface="Calibri" panose="020F0502020204030204" pitchFamily="34" charset="0"/>
                <a:cs typeface="Cambria Math" panose="02040503050406030204" pitchFamily="18" charset="0"/>
              </a:rPr>
              <a:t>▯  député non-berlinois indiquant seulement une adresse à Berlin</a:t>
            </a:r>
          </a:p>
          <a:p>
            <a:pPr algn="l"/>
            <a:r>
              <a:rPr lang="fr-FR" sz="1800" dirty="0">
                <a:effectLst/>
                <a:latin typeface="Cambria Math" panose="02040503050406030204" pitchFamily="18" charset="0"/>
                <a:ea typeface="Calibri" panose="020F0502020204030204" pitchFamily="34" charset="0"/>
                <a:cs typeface="Cambria Math" panose="02040503050406030204" pitchFamily="18" charset="0"/>
              </a:rPr>
              <a:t>◯  député berlinois (Berlin lieu de résidence principal)</a:t>
            </a:r>
          </a:p>
          <a:p>
            <a:pPr algn="l"/>
            <a:r>
              <a:rPr lang="fr-FR" sz="1800" dirty="0">
                <a:effectLst/>
                <a:latin typeface="Cambria Math" panose="02040503050406030204" pitchFamily="18" charset="0"/>
                <a:ea typeface="Calibri" panose="020F0502020204030204" pitchFamily="34" charset="0"/>
                <a:cs typeface="Times New Roman" panose="02020603050405020304" pitchFamily="18" charset="0"/>
              </a:rPr>
              <a:t>/  député non-berlinois n’indiquant ni hôtel ni adresse à Berlin</a:t>
            </a:r>
            <a:endParaRPr lang="fr-FR" sz="2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54592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descr="Une image contenant texte, vieux, extérieur, bâtiment&#10;&#10;Description générée automatiquement">
            <a:extLst>
              <a:ext uri="{FF2B5EF4-FFF2-40B4-BE49-F238E27FC236}">
                <a16:creationId xmlns:a16="http://schemas.microsoft.com/office/drawing/2014/main" id="{E9F7A4F4-8583-4FAA-8EF0-3302CBFF3F3B}"/>
              </a:ext>
            </a:extLst>
          </p:cNvPr>
          <p:cNvPicPr>
            <a:picLocks noGrp="1" noChangeAspect="1"/>
          </p:cNvPicPr>
          <p:nvPr>
            <p:ph idx="1"/>
          </p:nvPr>
        </p:nvPicPr>
        <p:blipFill>
          <a:blip r:embed="rId2">
            <a:alphaModFix amt="20000"/>
            <a:extLst>
              <a:ext uri="{28A0092B-C50C-407E-A947-70E740481C1C}">
                <a14:useLocalDpi xmlns:a14="http://schemas.microsoft.com/office/drawing/2010/main" val="0"/>
              </a:ext>
            </a:extLst>
          </a:blip>
          <a:stretch>
            <a:fillRect/>
          </a:stretch>
        </p:blipFill>
        <p:spPr>
          <a:xfrm>
            <a:off x="0" y="-788753"/>
            <a:ext cx="12192000" cy="9580094"/>
          </a:xfrm>
        </p:spPr>
      </p:pic>
      <p:sp>
        <p:nvSpPr>
          <p:cNvPr id="9" name="ZoneTexte 8">
            <a:extLst>
              <a:ext uri="{FF2B5EF4-FFF2-40B4-BE49-F238E27FC236}">
                <a16:creationId xmlns:a16="http://schemas.microsoft.com/office/drawing/2014/main" id="{678A3C37-F1E9-4D9F-ACAC-2A72AA8FC137}"/>
              </a:ext>
            </a:extLst>
          </p:cNvPr>
          <p:cNvSpPr txBox="1"/>
          <p:nvPr/>
        </p:nvSpPr>
        <p:spPr>
          <a:xfrm>
            <a:off x="7632895" y="165070"/>
            <a:ext cx="4409049" cy="400110"/>
          </a:xfrm>
          <a:prstGeom prst="rect">
            <a:avLst/>
          </a:prstGeom>
          <a:noFill/>
        </p:spPr>
        <p:txBody>
          <a:bodyPr wrap="square">
            <a:spAutoFit/>
          </a:bodyPr>
          <a:lstStyle/>
          <a:p>
            <a:r>
              <a:rPr lang="fr-FR" sz="2000" b="1" dirty="0">
                <a:solidFill>
                  <a:srgbClr val="0070C0"/>
                </a:solidFill>
                <a:latin typeface="Cambria" panose="02040503050406030204" pitchFamily="18" charset="0"/>
                <a:ea typeface="Cambria" panose="02040503050406030204" pitchFamily="18" charset="0"/>
              </a:rPr>
              <a:t>porte de Brandebourg (1890)</a:t>
            </a:r>
          </a:p>
        </p:txBody>
      </p:sp>
      <p:sp>
        <p:nvSpPr>
          <p:cNvPr id="11" name="Espace réservé du contenu 2">
            <a:extLst>
              <a:ext uri="{FF2B5EF4-FFF2-40B4-BE49-F238E27FC236}">
                <a16:creationId xmlns:a16="http://schemas.microsoft.com/office/drawing/2014/main" id="{F1F35B21-F74B-4657-A2E7-791852B24771}"/>
              </a:ext>
            </a:extLst>
          </p:cNvPr>
          <p:cNvSpPr txBox="1">
            <a:spLocks/>
          </p:cNvSpPr>
          <p:nvPr/>
        </p:nvSpPr>
        <p:spPr>
          <a:xfrm>
            <a:off x="1091419" y="897158"/>
            <a:ext cx="10515600" cy="54051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b="1" dirty="0">
                <a:latin typeface="Cambria" panose="02040503050406030204" pitchFamily="18" charset="0"/>
                <a:ea typeface="Cambria" panose="02040503050406030204" pitchFamily="18" charset="0"/>
              </a:rPr>
              <a:t>- une fois élus, les députés doivent trouver un logement par leurs propres moyens</a:t>
            </a:r>
          </a:p>
          <a:p>
            <a:pPr>
              <a:buFontTx/>
              <a:buChar char="-"/>
            </a:pPr>
            <a:r>
              <a:rPr lang="fr-FR" sz="2400" b="1" dirty="0">
                <a:latin typeface="Cambria" panose="02040503050406030204" pitchFamily="18" charset="0"/>
                <a:ea typeface="Cambria" panose="02040503050406030204" pitchFamily="18" charset="0"/>
              </a:rPr>
              <a:t>aucun salaire pour les députés du </a:t>
            </a:r>
            <a:r>
              <a:rPr lang="fr-FR" sz="2400" b="1" i="1" dirty="0">
                <a:latin typeface="Cambria" panose="02040503050406030204" pitchFamily="18" charset="0"/>
                <a:ea typeface="Cambria" panose="02040503050406030204" pitchFamily="18" charset="0"/>
              </a:rPr>
              <a:t>Reichstag</a:t>
            </a:r>
            <a:r>
              <a:rPr lang="fr-FR" sz="2400" b="1" dirty="0">
                <a:latin typeface="Cambria" panose="02040503050406030204" pitchFamily="18" charset="0"/>
                <a:ea typeface="Cambria" panose="02040503050406030204" pitchFamily="18" charset="0"/>
              </a:rPr>
              <a:t> jusqu’en 1906</a:t>
            </a:r>
          </a:p>
          <a:p>
            <a:pPr>
              <a:buFontTx/>
              <a:buChar char="-"/>
            </a:pPr>
            <a:endParaRPr lang="fr-FR" b="1" dirty="0">
              <a:latin typeface="Cambria" panose="02040503050406030204" pitchFamily="18" charset="0"/>
              <a:ea typeface="Cambria" panose="02040503050406030204" pitchFamily="18" charset="0"/>
            </a:endParaRPr>
          </a:p>
          <a:p>
            <a:pPr marL="0" indent="0">
              <a:buNone/>
            </a:pPr>
            <a:r>
              <a:rPr lang="fr-FR" sz="3000" b="1" dirty="0">
                <a:solidFill>
                  <a:srgbClr val="C00000"/>
                </a:solidFill>
                <a:latin typeface="Cambria" panose="02040503050406030204" pitchFamily="18" charset="0"/>
                <a:ea typeface="Cambria" panose="02040503050406030204" pitchFamily="18" charset="0"/>
              </a:rPr>
              <a:t>QUESTIONS :</a:t>
            </a:r>
          </a:p>
          <a:p>
            <a:pPr marL="0" indent="0">
              <a:buNone/>
            </a:pPr>
            <a:r>
              <a:rPr lang="fr-FR" sz="3000" b="1" dirty="0">
                <a:solidFill>
                  <a:srgbClr val="C00000"/>
                </a:solidFill>
                <a:latin typeface="Cambria" panose="02040503050406030204" pitchFamily="18" charset="0"/>
                <a:ea typeface="Cambria" panose="02040503050406030204" pitchFamily="18" charset="0"/>
              </a:rPr>
              <a:t>Comment, à l’ère de l’industrialisation et de la crise du logement, les différentes façons de se loger reflètent-elles les inégalités sociales entre les députés ?</a:t>
            </a:r>
          </a:p>
          <a:p>
            <a:pPr marL="0" indent="0">
              <a:buNone/>
            </a:pPr>
            <a:r>
              <a:rPr lang="fr-FR" sz="3000" b="1" dirty="0">
                <a:solidFill>
                  <a:srgbClr val="C00000"/>
                </a:solidFill>
                <a:latin typeface="Cambria" panose="02040503050406030204" pitchFamily="18" charset="0"/>
                <a:ea typeface="Cambria" panose="02040503050406030204" pitchFamily="18" charset="0"/>
              </a:rPr>
              <a:t>L’octroi d’un salaire à partir de 1906  a-t-il permis aux députés d’accéder à des logements de meilleure qualité ?</a:t>
            </a:r>
          </a:p>
        </p:txBody>
      </p:sp>
    </p:spTree>
    <p:extLst>
      <p:ext uri="{BB962C8B-B14F-4D97-AF65-F5344CB8AC3E}">
        <p14:creationId xmlns:p14="http://schemas.microsoft.com/office/powerpoint/2010/main" val="4052413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a:extLst>
              <a:ext uri="{FF2B5EF4-FFF2-40B4-BE49-F238E27FC236}">
                <a16:creationId xmlns:a16="http://schemas.microsoft.com/office/drawing/2014/main" id="{FDE0E282-BA92-4D64-98B6-5B2B95208D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325" y="852267"/>
            <a:ext cx="11779350" cy="5153466"/>
          </a:xfrm>
        </p:spPr>
      </p:pic>
    </p:spTree>
    <p:extLst>
      <p:ext uri="{BB962C8B-B14F-4D97-AF65-F5344CB8AC3E}">
        <p14:creationId xmlns:p14="http://schemas.microsoft.com/office/powerpoint/2010/main" val="2396950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16224AF0-8DCE-47EC-A8AC-C478123B6D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861067"/>
            <a:ext cx="12192002" cy="5135866"/>
          </a:xfrm>
        </p:spPr>
      </p:pic>
    </p:spTree>
    <p:extLst>
      <p:ext uri="{BB962C8B-B14F-4D97-AF65-F5344CB8AC3E}">
        <p14:creationId xmlns:p14="http://schemas.microsoft.com/office/powerpoint/2010/main" val="2692836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D8FDF660-1DB7-495C-817B-BEDE273F98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18796"/>
            <a:ext cx="12192000" cy="6220408"/>
          </a:xfrm>
        </p:spPr>
      </p:pic>
    </p:spTree>
    <p:extLst>
      <p:ext uri="{BB962C8B-B14F-4D97-AF65-F5344CB8AC3E}">
        <p14:creationId xmlns:p14="http://schemas.microsoft.com/office/powerpoint/2010/main" val="612962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2E974B-C23D-4892-91E9-86325578B8C6}"/>
              </a:ext>
            </a:extLst>
          </p:cNvPr>
          <p:cNvSpPr>
            <a:spLocks noGrp="1"/>
          </p:cNvSpPr>
          <p:nvPr>
            <p:ph type="title"/>
          </p:nvPr>
        </p:nvSpPr>
        <p:spPr/>
        <p:txBody>
          <a:bodyPr>
            <a:normAutofit/>
          </a:bodyPr>
          <a:lstStyle/>
          <a:p>
            <a:pPr algn="ctr"/>
            <a:r>
              <a:rPr lang="fr-FR" sz="3600" dirty="0">
                <a:latin typeface="Cambria" panose="02040503050406030204" pitchFamily="18" charset="0"/>
                <a:ea typeface="Cambria" panose="02040503050406030204" pitchFamily="18" charset="0"/>
              </a:rPr>
              <a:t>Bibliographie (sources primaires)</a:t>
            </a:r>
          </a:p>
        </p:txBody>
      </p:sp>
      <p:sp>
        <p:nvSpPr>
          <p:cNvPr id="3" name="Espace réservé du contenu 2">
            <a:extLst>
              <a:ext uri="{FF2B5EF4-FFF2-40B4-BE49-F238E27FC236}">
                <a16:creationId xmlns:a16="http://schemas.microsoft.com/office/drawing/2014/main" id="{EB8A9DD7-CF37-4FB8-9AD2-9A954299623C}"/>
              </a:ext>
            </a:extLst>
          </p:cNvPr>
          <p:cNvSpPr>
            <a:spLocks noGrp="1"/>
          </p:cNvSpPr>
          <p:nvPr>
            <p:ph idx="1"/>
          </p:nvPr>
        </p:nvSpPr>
        <p:spPr/>
        <p:txBody>
          <a:bodyPr>
            <a:normAutofit lnSpcReduction="10000"/>
          </a:bodyPr>
          <a:lstStyle/>
          <a:p>
            <a:pPr marL="0" indent="0">
              <a:buNone/>
            </a:pPr>
            <a:r>
              <a:rPr lang="de-DE" cap="small" dirty="0">
                <a:effectLst/>
                <a:latin typeface="Times New Roman" panose="02020603050405020304" pitchFamily="18" charset="0"/>
                <a:cs typeface="Times New Roman" panose="02020603050405020304" pitchFamily="18" charset="0"/>
              </a:rPr>
              <a:t>Blos</a:t>
            </a:r>
            <a:r>
              <a:rPr lang="de-DE" dirty="0">
                <a:effectLst/>
                <a:latin typeface="Times New Roman" panose="02020603050405020304" pitchFamily="18" charset="0"/>
                <a:cs typeface="Times New Roman" panose="02020603050405020304" pitchFamily="18" charset="0"/>
              </a:rPr>
              <a:t> Wilhelm, </a:t>
            </a:r>
            <a:r>
              <a:rPr lang="de-DE" i="1" dirty="0">
                <a:effectLst/>
                <a:latin typeface="Times New Roman" panose="02020603050405020304" pitchFamily="18" charset="0"/>
                <a:cs typeface="Times New Roman" panose="02020603050405020304" pitchFamily="18" charset="0"/>
              </a:rPr>
              <a:t>Denkwürdigkeiten eines Sozialdemokraten - Erster Band</a:t>
            </a:r>
            <a:r>
              <a:rPr lang="de-DE" dirty="0">
                <a:effectLst/>
                <a:latin typeface="Times New Roman" panose="02020603050405020304" pitchFamily="18" charset="0"/>
                <a:cs typeface="Times New Roman" panose="02020603050405020304" pitchFamily="18" charset="0"/>
              </a:rPr>
              <a:t>, Munich, G. Birk &amp; Co., 1914.</a:t>
            </a:r>
          </a:p>
          <a:p>
            <a:pPr marL="0" indent="0">
              <a:buNone/>
            </a:pPr>
            <a:r>
              <a:rPr lang="de-DE" cap="small" dirty="0" err="1">
                <a:effectLst/>
                <a:latin typeface="Times New Roman" panose="02020603050405020304" pitchFamily="18" charset="0"/>
                <a:cs typeface="Times New Roman" panose="02020603050405020304" pitchFamily="18" charset="0"/>
              </a:rPr>
              <a:t>Husgen</a:t>
            </a:r>
            <a:r>
              <a:rPr lang="de-DE" dirty="0">
                <a:effectLst/>
                <a:latin typeface="Times New Roman" panose="02020603050405020304" pitchFamily="18" charset="0"/>
                <a:cs typeface="Times New Roman" panose="02020603050405020304" pitchFamily="18" charset="0"/>
              </a:rPr>
              <a:t> Eduard, </a:t>
            </a:r>
            <a:r>
              <a:rPr lang="de-DE" i="1" dirty="0">
                <a:effectLst/>
                <a:latin typeface="Times New Roman" panose="02020603050405020304" pitchFamily="18" charset="0"/>
                <a:cs typeface="Times New Roman" panose="02020603050405020304" pitchFamily="18" charset="0"/>
              </a:rPr>
              <a:t>Windthorst</a:t>
            </a:r>
            <a:r>
              <a:rPr lang="de-DE" dirty="0">
                <a:effectLst/>
                <a:latin typeface="Times New Roman" panose="02020603050405020304" pitchFamily="18" charset="0"/>
                <a:cs typeface="Times New Roman" panose="02020603050405020304" pitchFamily="18" charset="0"/>
              </a:rPr>
              <a:t>, Cologne, J.P. Bachem, 1907.</a:t>
            </a:r>
          </a:p>
          <a:p>
            <a:pPr marL="0" indent="0">
              <a:buNone/>
            </a:pPr>
            <a:r>
              <a:rPr lang="de-DE" cap="small" dirty="0">
                <a:effectLst/>
                <a:latin typeface="Times New Roman" panose="02020603050405020304" pitchFamily="18" charset="0"/>
                <a:cs typeface="Times New Roman" panose="02020603050405020304" pitchFamily="18" charset="0"/>
              </a:rPr>
              <a:t>Payer</a:t>
            </a:r>
            <a:r>
              <a:rPr lang="de-DE" dirty="0">
                <a:effectLst/>
                <a:latin typeface="Times New Roman" panose="02020603050405020304" pitchFamily="18" charset="0"/>
                <a:cs typeface="Times New Roman" panose="02020603050405020304" pitchFamily="18" charset="0"/>
              </a:rPr>
              <a:t> Friedrich, </a:t>
            </a:r>
            <a:r>
              <a:rPr lang="de-DE" i="1" dirty="0">
                <a:effectLst/>
                <a:latin typeface="Times New Roman" panose="02020603050405020304" pitchFamily="18" charset="0"/>
                <a:cs typeface="Times New Roman" panose="02020603050405020304" pitchFamily="18" charset="0"/>
              </a:rPr>
              <a:t>Autobiographische Aufzeichnungen und Dokumente</a:t>
            </a:r>
            <a:r>
              <a:rPr lang="de-DE" dirty="0">
                <a:effectLst/>
                <a:latin typeface="Times New Roman" panose="02020603050405020304" pitchFamily="18" charset="0"/>
                <a:cs typeface="Times New Roman" panose="02020603050405020304" pitchFamily="18" charset="0"/>
              </a:rPr>
              <a:t>, Günther Bradler (</a:t>
            </a:r>
            <a:r>
              <a:rPr lang="de-DE" dirty="0" err="1">
                <a:effectLst/>
                <a:latin typeface="Times New Roman" panose="02020603050405020304" pitchFamily="18" charset="0"/>
                <a:cs typeface="Times New Roman" panose="02020603050405020304" pitchFamily="18" charset="0"/>
              </a:rPr>
              <a:t>éd</a:t>
            </a:r>
            <a:r>
              <a:rPr lang="de-DE" dirty="0">
                <a:effectLst/>
                <a:latin typeface="Times New Roman" panose="02020603050405020304" pitchFamily="18" charset="0"/>
                <a:cs typeface="Times New Roman" panose="02020603050405020304" pitchFamily="18" charset="0"/>
              </a:rPr>
              <a:t>.), Göppingen, Kümmerle, 1974.</a:t>
            </a:r>
          </a:p>
          <a:p>
            <a:pPr marL="0" indent="0">
              <a:buNone/>
            </a:pPr>
            <a:r>
              <a:rPr lang="de-DE" cap="small" dirty="0">
                <a:effectLst/>
                <a:latin typeface="Times New Roman" panose="02020603050405020304" pitchFamily="18" charset="0"/>
                <a:cs typeface="Times New Roman" panose="02020603050405020304" pitchFamily="18" charset="0"/>
              </a:rPr>
              <a:t>Struckmann</a:t>
            </a:r>
            <a:r>
              <a:rPr lang="de-DE" dirty="0">
                <a:effectLst/>
                <a:latin typeface="Times New Roman" panose="02020603050405020304" pitchFamily="18" charset="0"/>
                <a:cs typeface="Times New Roman" panose="02020603050405020304" pitchFamily="18" charset="0"/>
              </a:rPr>
              <a:t> Gustav, </a:t>
            </a:r>
            <a:r>
              <a:rPr lang="de-DE" i="1" dirty="0">
                <a:effectLst/>
                <a:latin typeface="Times New Roman" panose="02020603050405020304" pitchFamily="18" charset="0"/>
                <a:cs typeface="Times New Roman" panose="02020603050405020304" pitchFamily="18" charset="0"/>
              </a:rPr>
              <a:t>Lebenserinnerungen von Oberbürgermeister Dr. Gustav Struckmann zu Hildesheim. Eine Quellenedition</a:t>
            </a:r>
            <a:r>
              <a:rPr lang="de-DE" dirty="0">
                <a:effectLst/>
                <a:latin typeface="Times New Roman" panose="02020603050405020304" pitchFamily="18" charset="0"/>
                <a:cs typeface="Times New Roman" panose="02020603050405020304" pitchFamily="18" charset="0"/>
              </a:rPr>
              <a:t>, Silke </a:t>
            </a:r>
            <a:r>
              <a:rPr lang="de-DE" dirty="0" err="1">
                <a:effectLst/>
                <a:latin typeface="Times New Roman" panose="02020603050405020304" pitchFamily="18" charset="0"/>
                <a:cs typeface="Times New Roman" panose="02020603050405020304" pitchFamily="18" charset="0"/>
              </a:rPr>
              <a:t>Lesemann</a:t>
            </a:r>
            <a:r>
              <a:rPr lang="de-DE" dirty="0">
                <a:effectLst/>
                <a:latin typeface="Times New Roman" panose="02020603050405020304" pitchFamily="18" charset="0"/>
                <a:cs typeface="Times New Roman" panose="02020603050405020304" pitchFamily="18" charset="0"/>
              </a:rPr>
              <a:t> (</a:t>
            </a:r>
            <a:r>
              <a:rPr lang="de-DE" dirty="0" err="1">
                <a:effectLst/>
                <a:latin typeface="Times New Roman" panose="02020603050405020304" pitchFamily="18" charset="0"/>
                <a:cs typeface="Times New Roman" panose="02020603050405020304" pitchFamily="18" charset="0"/>
              </a:rPr>
              <a:t>éd</a:t>
            </a:r>
            <a:r>
              <a:rPr lang="de-DE" dirty="0">
                <a:effectLst/>
                <a:latin typeface="Times New Roman" panose="02020603050405020304" pitchFamily="18" charset="0"/>
                <a:cs typeface="Times New Roman" panose="02020603050405020304" pitchFamily="18" charset="0"/>
              </a:rPr>
              <a:t>.), Hildesheim, Bernward, 1991.</a:t>
            </a:r>
          </a:p>
          <a:p>
            <a:pPr marL="0" indent="0">
              <a:buNone/>
            </a:pPr>
            <a:r>
              <a:rPr lang="de-DE" i="1" dirty="0">
                <a:effectLst/>
                <a:latin typeface="Times New Roman" panose="02020603050405020304" pitchFamily="18" charset="0"/>
                <a:cs typeface="Times New Roman" panose="02020603050405020304" pitchFamily="18" charset="0"/>
              </a:rPr>
              <a:t>Anlagen zu den stenographischen Berichten des Reichstags</a:t>
            </a:r>
            <a:r>
              <a:rPr lang="de-DE" dirty="0">
                <a:effectLst/>
                <a:latin typeface="Times New Roman" panose="02020603050405020304" pitchFamily="18" charset="0"/>
                <a:cs typeface="Times New Roman" panose="02020603050405020304" pitchFamily="18" charset="0"/>
              </a:rPr>
              <a:t>, Berlin, Julius Sittenfeld, 1890-1914.</a:t>
            </a:r>
          </a:p>
          <a:p>
            <a:endParaRPr lang="fr-FR" dirty="0"/>
          </a:p>
        </p:txBody>
      </p:sp>
    </p:spTree>
    <p:extLst>
      <p:ext uri="{BB962C8B-B14F-4D97-AF65-F5344CB8AC3E}">
        <p14:creationId xmlns:p14="http://schemas.microsoft.com/office/powerpoint/2010/main" val="2021471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2E974B-C23D-4892-91E9-86325578B8C6}"/>
              </a:ext>
            </a:extLst>
          </p:cNvPr>
          <p:cNvSpPr>
            <a:spLocks noGrp="1"/>
          </p:cNvSpPr>
          <p:nvPr>
            <p:ph type="title"/>
          </p:nvPr>
        </p:nvSpPr>
        <p:spPr/>
        <p:txBody>
          <a:bodyPr>
            <a:normAutofit/>
          </a:bodyPr>
          <a:lstStyle/>
          <a:p>
            <a:pPr algn="ctr"/>
            <a:r>
              <a:rPr lang="fr-FR" sz="3600" dirty="0">
                <a:latin typeface="Cambria" panose="02040503050406030204" pitchFamily="18" charset="0"/>
                <a:ea typeface="Cambria" panose="02040503050406030204" pitchFamily="18" charset="0"/>
              </a:rPr>
              <a:t>Bibliographie (sources secondaires)</a:t>
            </a:r>
          </a:p>
        </p:txBody>
      </p:sp>
      <p:sp>
        <p:nvSpPr>
          <p:cNvPr id="3" name="Espace réservé du contenu 2">
            <a:extLst>
              <a:ext uri="{FF2B5EF4-FFF2-40B4-BE49-F238E27FC236}">
                <a16:creationId xmlns:a16="http://schemas.microsoft.com/office/drawing/2014/main" id="{EB8A9DD7-CF37-4FB8-9AD2-9A954299623C}"/>
              </a:ext>
            </a:extLst>
          </p:cNvPr>
          <p:cNvSpPr>
            <a:spLocks noGrp="1"/>
          </p:cNvSpPr>
          <p:nvPr>
            <p:ph idx="1"/>
          </p:nvPr>
        </p:nvSpPr>
        <p:spPr/>
        <p:txBody>
          <a:bodyPr>
            <a:normAutofit fontScale="85000" lnSpcReduction="20000"/>
          </a:bodyPr>
          <a:lstStyle/>
          <a:p>
            <a:pPr marL="0" indent="0">
              <a:buNone/>
            </a:pPr>
            <a:r>
              <a:rPr lang="de-DE" cap="small" dirty="0">
                <a:effectLst/>
                <a:latin typeface="Times New Roman" panose="02020603050405020304" pitchFamily="18" charset="0"/>
                <a:cs typeface="Times New Roman" panose="02020603050405020304" pitchFamily="18" charset="0"/>
              </a:rPr>
              <a:t>Anderson</a:t>
            </a:r>
            <a:r>
              <a:rPr lang="de-DE" dirty="0">
                <a:effectLst/>
                <a:latin typeface="Times New Roman" panose="02020603050405020304" pitchFamily="18" charset="0"/>
                <a:cs typeface="Times New Roman" panose="02020603050405020304" pitchFamily="18" charset="0"/>
              </a:rPr>
              <a:t> Margaret Lavinia, </a:t>
            </a:r>
            <a:r>
              <a:rPr lang="de-DE" i="1" dirty="0">
                <a:effectLst/>
                <a:latin typeface="Times New Roman" panose="02020603050405020304" pitchFamily="18" charset="0"/>
                <a:cs typeface="Times New Roman" panose="02020603050405020304" pitchFamily="18" charset="0"/>
              </a:rPr>
              <a:t>Windthorst: Zentrumspolitiker und Gegenspieler Bismarcks </a:t>
            </a:r>
            <a:r>
              <a:rPr lang="de-DE" dirty="0">
                <a:effectLst/>
                <a:latin typeface="Times New Roman" panose="02020603050405020304" pitchFamily="18" charset="0"/>
                <a:cs typeface="Times New Roman" panose="02020603050405020304" pitchFamily="18" charset="0"/>
              </a:rPr>
              <a:t>(1981), Christa </a:t>
            </a:r>
            <a:r>
              <a:rPr lang="de-DE" dirty="0" err="1">
                <a:effectLst/>
                <a:latin typeface="Times New Roman" panose="02020603050405020304" pitchFamily="18" charset="0"/>
                <a:cs typeface="Times New Roman" panose="02020603050405020304" pitchFamily="18" charset="0"/>
              </a:rPr>
              <a:t>Dericum</a:t>
            </a:r>
            <a:r>
              <a:rPr lang="de-DE" dirty="0">
                <a:effectLst/>
                <a:latin typeface="Times New Roman" panose="02020603050405020304" pitchFamily="18" charset="0"/>
                <a:cs typeface="Times New Roman" panose="02020603050405020304" pitchFamily="18" charset="0"/>
              </a:rPr>
              <a:t> et Hildegard Möller (trad.), Düsseldorf, Droste, </a:t>
            </a:r>
            <a:r>
              <a:rPr lang="de-DE" dirty="0" err="1">
                <a:effectLst/>
                <a:latin typeface="Times New Roman" panose="02020603050405020304" pitchFamily="18" charset="0"/>
                <a:cs typeface="Times New Roman" panose="02020603050405020304" pitchFamily="18" charset="0"/>
              </a:rPr>
              <a:t>coll</a:t>
            </a:r>
            <a:r>
              <a:rPr lang="de-DE" dirty="0">
                <a:effectLst/>
                <a:latin typeface="Times New Roman" panose="02020603050405020304" pitchFamily="18" charset="0"/>
                <a:cs typeface="Times New Roman" panose="02020603050405020304" pitchFamily="18" charset="0"/>
              </a:rPr>
              <a:t>. « Forschungen und Quellen zur Zeitgeschichte », Bd. 14, 1988.</a:t>
            </a:r>
          </a:p>
          <a:p>
            <a:pPr marL="0" indent="0">
              <a:buNone/>
            </a:pPr>
            <a:r>
              <a:rPr lang="de-DE" cap="small" dirty="0">
                <a:effectLst/>
                <a:latin typeface="Times New Roman" panose="02020603050405020304" pitchFamily="18" charset="0"/>
                <a:cs typeface="Times New Roman" panose="02020603050405020304" pitchFamily="18" charset="0"/>
              </a:rPr>
              <a:t>Biefang</a:t>
            </a:r>
            <a:r>
              <a:rPr lang="de-DE" dirty="0">
                <a:effectLst/>
                <a:latin typeface="Times New Roman" panose="02020603050405020304" pitchFamily="18" charset="0"/>
                <a:cs typeface="Times New Roman" panose="02020603050405020304" pitchFamily="18" charset="0"/>
              </a:rPr>
              <a:t> Andreas, </a:t>
            </a:r>
            <a:r>
              <a:rPr lang="de-DE" i="1" dirty="0">
                <a:effectLst/>
                <a:latin typeface="Times New Roman" panose="02020603050405020304" pitchFamily="18" charset="0"/>
                <a:cs typeface="Times New Roman" panose="02020603050405020304" pitchFamily="18" charset="0"/>
              </a:rPr>
              <a:t>Die andere Seite der Macht: Reichstag und Öffentlichkeit im « System Bismarck » 1871-1890 </a:t>
            </a:r>
            <a:r>
              <a:rPr lang="de-DE" dirty="0">
                <a:effectLst/>
                <a:latin typeface="Times New Roman" panose="02020603050405020304" pitchFamily="18" charset="0"/>
                <a:cs typeface="Times New Roman" panose="02020603050405020304" pitchFamily="18" charset="0"/>
              </a:rPr>
              <a:t>(2009), Düsseldorf, Droste, </a:t>
            </a:r>
            <a:r>
              <a:rPr lang="de-DE" dirty="0" err="1">
                <a:effectLst/>
                <a:latin typeface="Times New Roman" panose="02020603050405020304" pitchFamily="18" charset="0"/>
                <a:cs typeface="Times New Roman" panose="02020603050405020304" pitchFamily="18" charset="0"/>
              </a:rPr>
              <a:t>coll</a:t>
            </a:r>
            <a:r>
              <a:rPr lang="de-DE" dirty="0">
                <a:effectLst/>
                <a:latin typeface="Times New Roman" panose="02020603050405020304" pitchFamily="18" charset="0"/>
                <a:cs typeface="Times New Roman" panose="02020603050405020304" pitchFamily="18" charset="0"/>
              </a:rPr>
              <a:t>. « Beiträge zur Geschichte des Parlamentarismus und der politischen Parteien », Bd. 156, 2012.</a:t>
            </a:r>
          </a:p>
          <a:p>
            <a:pPr marL="0" indent="0">
              <a:buNone/>
            </a:pPr>
            <a:r>
              <a:rPr lang="fr-FR" cap="small" dirty="0" err="1">
                <a:effectLst/>
                <a:latin typeface="Times New Roman" panose="02020603050405020304" pitchFamily="18" charset="0"/>
                <a:cs typeface="Times New Roman" panose="02020603050405020304" pitchFamily="18" charset="0"/>
              </a:rPr>
              <a:t>Deffarges</a:t>
            </a:r>
            <a:r>
              <a:rPr lang="fr-FR" dirty="0">
                <a:effectLst/>
                <a:latin typeface="Times New Roman" panose="02020603050405020304" pitchFamily="18" charset="0"/>
                <a:cs typeface="Times New Roman" panose="02020603050405020304" pitchFamily="18" charset="0"/>
              </a:rPr>
              <a:t> Anne, </a:t>
            </a:r>
            <a:r>
              <a:rPr lang="fr-FR" i="1" dirty="0">
                <a:effectLst/>
                <a:latin typeface="Times New Roman" panose="02020603050405020304" pitchFamily="18" charset="0"/>
                <a:cs typeface="Times New Roman" panose="02020603050405020304" pitchFamily="18" charset="0"/>
              </a:rPr>
              <a:t>La social-démocratie sous Bismarck : histoire d’un mouvement qui changea l’Allemagne</a:t>
            </a:r>
            <a:r>
              <a:rPr lang="fr-FR" dirty="0">
                <a:effectLst/>
                <a:latin typeface="Times New Roman" panose="02020603050405020304" pitchFamily="18" charset="0"/>
                <a:cs typeface="Times New Roman" panose="02020603050405020304" pitchFamily="18" charset="0"/>
              </a:rPr>
              <a:t>, Paris, L’Harmattan, 2013.</a:t>
            </a:r>
          </a:p>
          <a:p>
            <a:pPr marL="0" indent="0">
              <a:buNone/>
            </a:pPr>
            <a:r>
              <a:rPr lang="de-DE" cap="small" dirty="0" err="1">
                <a:effectLst/>
                <a:latin typeface="Times New Roman" panose="02020603050405020304" pitchFamily="18" charset="0"/>
                <a:cs typeface="Times New Roman" panose="02020603050405020304" pitchFamily="18" charset="0"/>
              </a:rPr>
              <a:t>Gjuričová</a:t>
            </a:r>
            <a:r>
              <a:rPr lang="de-DE" dirty="0">
                <a:effectLst/>
                <a:latin typeface="Times New Roman" panose="02020603050405020304" pitchFamily="18" charset="0"/>
                <a:cs typeface="Times New Roman" panose="02020603050405020304" pitchFamily="18" charset="0"/>
              </a:rPr>
              <a:t> </a:t>
            </a:r>
            <a:r>
              <a:rPr lang="de-DE" dirty="0" err="1">
                <a:effectLst/>
                <a:latin typeface="Times New Roman" panose="02020603050405020304" pitchFamily="18" charset="0"/>
                <a:cs typeface="Times New Roman" panose="02020603050405020304" pitchFamily="18" charset="0"/>
              </a:rPr>
              <a:t>Adéla</a:t>
            </a:r>
            <a:r>
              <a:rPr lang="de-DE" dirty="0">
                <a:effectLst/>
                <a:latin typeface="Times New Roman" panose="02020603050405020304" pitchFamily="18" charset="0"/>
                <a:cs typeface="Times New Roman" panose="02020603050405020304" pitchFamily="18" charset="0"/>
              </a:rPr>
              <a:t>, Andreas </a:t>
            </a:r>
            <a:r>
              <a:rPr lang="de-DE" cap="small" dirty="0">
                <a:effectLst/>
                <a:latin typeface="Times New Roman" panose="02020603050405020304" pitchFamily="18" charset="0"/>
                <a:cs typeface="Times New Roman" panose="02020603050405020304" pitchFamily="18" charset="0"/>
              </a:rPr>
              <a:t>Schulz</a:t>
            </a:r>
            <a:r>
              <a:rPr lang="de-DE" dirty="0">
                <a:effectLst/>
                <a:latin typeface="Times New Roman" panose="02020603050405020304" pitchFamily="18" charset="0"/>
                <a:cs typeface="Times New Roman" panose="02020603050405020304" pitchFamily="18" charset="0"/>
              </a:rPr>
              <a:t>, </a:t>
            </a:r>
            <a:r>
              <a:rPr lang="de-DE" dirty="0" err="1">
                <a:effectLst/>
                <a:latin typeface="Times New Roman" panose="02020603050405020304" pitchFamily="18" charset="0"/>
                <a:cs typeface="Times New Roman" panose="02020603050405020304" pitchFamily="18" charset="0"/>
              </a:rPr>
              <a:t>Luboš</a:t>
            </a:r>
            <a:r>
              <a:rPr lang="de-DE" dirty="0">
                <a:effectLst/>
                <a:latin typeface="Times New Roman" panose="02020603050405020304" pitchFamily="18" charset="0"/>
                <a:cs typeface="Times New Roman" panose="02020603050405020304" pitchFamily="18" charset="0"/>
              </a:rPr>
              <a:t> </a:t>
            </a:r>
            <a:r>
              <a:rPr lang="de-DE" cap="small" dirty="0" err="1">
                <a:effectLst/>
                <a:latin typeface="Times New Roman" panose="02020603050405020304" pitchFamily="18" charset="0"/>
                <a:cs typeface="Times New Roman" panose="02020603050405020304" pitchFamily="18" charset="0"/>
              </a:rPr>
              <a:t>Velek</a:t>
            </a:r>
            <a:r>
              <a:rPr lang="de-DE" dirty="0">
                <a:effectLst/>
                <a:latin typeface="Times New Roman" panose="02020603050405020304" pitchFamily="18" charset="0"/>
                <a:cs typeface="Times New Roman" panose="02020603050405020304" pitchFamily="18" charset="0"/>
              </a:rPr>
              <a:t> et Andreas </a:t>
            </a:r>
            <a:r>
              <a:rPr lang="de-DE" cap="small" dirty="0">
                <a:effectLst/>
                <a:latin typeface="Times New Roman" panose="02020603050405020304" pitchFamily="18" charset="0"/>
                <a:cs typeface="Times New Roman" panose="02020603050405020304" pitchFamily="18" charset="0"/>
              </a:rPr>
              <a:t>Wirsching</a:t>
            </a:r>
            <a:r>
              <a:rPr lang="de-DE" dirty="0">
                <a:effectLst/>
                <a:latin typeface="Times New Roman" panose="02020603050405020304" pitchFamily="18" charset="0"/>
                <a:cs typeface="Times New Roman" panose="02020603050405020304" pitchFamily="18" charset="0"/>
              </a:rPr>
              <a:t> (</a:t>
            </a:r>
            <a:r>
              <a:rPr lang="de-DE" dirty="0" err="1">
                <a:effectLst/>
                <a:latin typeface="Times New Roman" panose="02020603050405020304" pitchFamily="18" charset="0"/>
                <a:cs typeface="Times New Roman" panose="02020603050405020304" pitchFamily="18" charset="0"/>
              </a:rPr>
              <a:t>éd</a:t>
            </a:r>
            <a:r>
              <a:rPr lang="de-DE" dirty="0">
                <a:effectLst/>
                <a:latin typeface="Times New Roman" panose="02020603050405020304" pitchFamily="18" charset="0"/>
                <a:cs typeface="Times New Roman" panose="02020603050405020304" pitchFamily="18" charset="0"/>
              </a:rPr>
              <a:t>.), </a:t>
            </a:r>
            <a:r>
              <a:rPr lang="de-DE" i="1" dirty="0">
                <a:effectLst/>
                <a:latin typeface="Times New Roman" panose="02020603050405020304" pitchFamily="18" charset="0"/>
                <a:cs typeface="Times New Roman" panose="02020603050405020304" pitchFamily="18" charset="0"/>
              </a:rPr>
              <a:t>Lebenswelten von Abgeordneten in Europa 1860-1990</a:t>
            </a:r>
            <a:r>
              <a:rPr lang="de-DE" dirty="0">
                <a:effectLst/>
                <a:latin typeface="Times New Roman" panose="02020603050405020304" pitchFamily="18" charset="0"/>
                <a:cs typeface="Times New Roman" panose="02020603050405020304" pitchFamily="18" charset="0"/>
              </a:rPr>
              <a:t>, Düsseldorf, Droste, </a:t>
            </a:r>
            <a:r>
              <a:rPr lang="de-DE" dirty="0" err="1">
                <a:effectLst/>
                <a:latin typeface="Times New Roman" panose="02020603050405020304" pitchFamily="18" charset="0"/>
                <a:cs typeface="Times New Roman" panose="02020603050405020304" pitchFamily="18" charset="0"/>
              </a:rPr>
              <a:t>coll</a:t>
            </a:r>
            <a:r>
              <a:rPr lang="de-DE" dirty="0">
                <a:effectLst/>
                <a:latin typeface="Times New Roman" panose="02020603050405020304" pitchFamily="18" charset="0"/>
                <a:cs typeface="Times New Roman" panose="02020603050405020304" pitchFamily="18" charset="0"/>
              </a:rPr>
              <a:t>. « Beiträge zur Geschichte des Parlamentarismus und der politischen Parteien », Bd. 165, 2014.</a:t>
            </a:r>
          </a:p>
          <a:p>
            <a:pPr marL="0" indent="0">
              <a:buNone/>
            </a:pPr>
            <a:r>
              <a:rPr lang="de-DE" cap="small" dirty="0">
                <a:effectLst/>
                <a:latin typeface="Times New Roman" panose="02020603050405020304" pitchFamily="18" charset="0"/>
                <a:cs typeface="Times New Roman" panose="02020603050405020304" pitchFamily="18" charset="0"/>
              </a:rPr>
              <a:t>Wehler</a:t>
            </a:r>
            <a:r>
              <a:rPr lang="de-DE" dirty="0">
                <a:effectLst/>
                <a:latin typeface="Times New Roman" panose="02020603050405020304" pitchFamily="18" charset="0"/>
                <a:cs typeface="Times New Roman" panose="02020603050405020304" pitchFamily="18" charset="0"/>
              </a:rPr>
              <a:t> Hans-Ulrich, </a:t>
            </a:r>
            <a:r>
              <a:rPr lang="de-DE" i="1" dirty="0">
                <a:effectLst/>
                <a:latin typeface="Times New Roman" panose="02020603050405020304" pitchFamily="18" charset="0"/>
                <a:cs typeface="Times New Roman" panose="02020603050405020304" pitchFamily="18" charset="0"/>
              </a:rPr>
              <a:t>Das Deutsche Kaiserreich: 1871-1918 </a:t>
            </a:r>
            <a:r>
              <a:rPr lang="de-DE" dirty="0">
                <a:effectLst/>
                <a:latin typeface="Times New Roman" panose="02020603050405020304" pitchFamily="18" charset="0"/>
                <a:cs typeface="Times New Roman" panose="02020603050405020304" pitchFamily="18" charset="0"/>
              </a:rPr>
              <a:t>(1973), 7</a:t>
            </a:r>
            <a:r>
              <a:rPr lang="de-DE" baseline="30000" dirty="0">
                <a:effectLst/>
                <a:latin typeface="Times New Roman" panose="02020603050405020304" pitchFamily="18" charset="0"/>
                <a:cs typeface="Times New Roman" panose="02020603050405020304" pitchFamily="18" charset="0"/>
              </a:rPr>
              <a:t>e</a:t>
            </a:r>
            <a:r>
              <a:rPr lang="de-DE" dirty="0">
                <a:effectLst/>
                <a:latin typeface="Times New Roman" panose="02020603050405020304" pitchFamily="18" charset="0"/>
                <a:cs typeface="Times New Roman" panose="02020603050405020304" pitchFamily="18" charset="0"/>
              </a:rPr>
              <a:t> </a:t>
            </a:r>
            <a:r>
              <a:rPr lang="de-DE" dirty="0" err="1">
                <a:effectLst/>
                <a:latin typeface="Times New Roman" panose="02020603050405020304" pitchFamily="18" charset="0"/>
                <a:cs typeface="Times New Roman" panose="02020603050405020304" pitchFamily="18" charset="0"/>
              </a:rPr>
              <a:t>éd</a:t>
            </a:r>
            <a:r>
              <a:rPr lang="de-DE" dirty="0">
                <a:effectLst/>
                <a:latin typeface="Times New Roman" panose="02020603050405020304" pitchFamily="18" charset="0"/>
                <a:cs typeface="Times New Roman" panose="02020603050405020304" pitchFamily="18" charset="0"/>
              </a:rPr>
              <a:t>., Göttingen, Vandenhoeck &amp; Ruprecht, </a:t>
            </a:r>
            <a:r>
              <a:rPr lang="de-DE" dirty="0" err="1">
                <a:effectLst/>
                <a:latin typeface="Times New Roman" panose="02020603050405020304" pitchFamily="18" charset="0"/>
                <a:cs typeface="Times New Roman" panose="02020603050405020304" pitchFamily="18" charset="0"/>
              </a:rPr>
              <a:t>coll</a:t>
            </a:r>
            <a:r>
              <a:rPr lang="de-DE" dirty="0">
                <a:effectLst/>
                <a:latin typeface="Times New Roman" panose="02020603050405020304" pitchFamily="18" charset="0"/>
                <a:cs typeface="Times New Roman" panose="02020603050405020304" pitchFamily="18" charset="0"/>
              </a:rPr>
              <a:t>. « Deutsche Geschichte », </a:t>
            </a:r>
            <a:r>
              <a:rPr lang="de-DE" dirty="0" err="1">
                <a:effectLst/>
                <a:latin typeface="Times New Roman" panose="02020603050405020304" pitchFamily="18" charset="0"/>
                <a:cs typeface="Times New Roman" panose="02020603050405020304" pitchFamily="18" charset="0"/>
              </a:rPr>
              <a:t>n</a:t>
            </a:r>
            <a:r>
              <a:rPr lang="de-DE" baseline="30000" dirty="0" err="1">
                <a:effectLst/>
                <a:latin typeface="Times New Roman" panose="02020603050405020304" pitchFamily="18" charset="0"/>
                <a:cs typeface="Times New Roman" panose="02020603050405020304" pitchFamily="18" charset="0"/>
              </a:rPr>
              <a:t>o</a:t>
            </a:r>
            <a:r>
              <a:rPr lang="de-DE" dirty="0">
                <a:effectLst/>
                <a:latin typeface="Times New Roman" panose="02020603050405020304" pitchFamily="18" charset="0"/>
                <a:cs typeface="Times New Roman" panose="02020603050405020304" pitchFamily="18" charset="0"/>
              </a:rPr>
              <a:t> 9, 1994.</a:t>
            </a:r>
          </a:p>
          <a:p>
            <a:endParaRPr lang="fr-FR" dirty="0"/>
          </a:p>
        </p:txBody>
      </p:sp>
    </p:spTree>
    <p:extLst>
      <p:ext uri="{BB962C8B-B14F-4D97-AF65-F5344CB8AC3E}">
        <p14:creationId xmlns:p14="http://schemas.microsoft.com/office/powerpoint/2010/main" val="3795237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du contenu 11" descr="Une image contenant texte, extérieur&#10;&#10;Description générée automatiquement">
            <a:extLst>
              <a:ext uri="{FF2B5EF4-FFF2-40B4-BE49-F238E27FC236}">
                <a16:creationId xmlns:a16="http://schemas.microsoft.com/office/drawing/2014/main" id="{0297F39D-7B90-4CF3-B4CF-86CDED7545A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800167"/>
            <a:ext cx="12192000" cy="9574786"/>
          </a:xfrm>
        </p:spPr>
      </p:pic>
      <p:sp>
        <p:nvSpPr>
          <p:cNvPr id="9" name="ZoneTexte 8">
            <a:extLst>
              <a:ext uri="{FF2B5EF4-FFF2-40B4-BE49-F238E27FC236}">
                <a16:creationId xmlns:a16="http://schemas.microsoft.com/office/drawing/2014/main" id="{678A3C37-F1E9-4D9F-ACAC-2A72AA8FC137}"/>
              </a:ext>
            </a:extLst>
          </p:cNvPr>
          <p:cNvSpPr txBox="1"/>
          <p:nvPr/>
        </p:nvSpPr>
        <p:spPr>
          <a:xfrm>
            <a:off x="7337473" y="284658"/>
            <a:ext cx="4409049" cy="400110"/>
          </a:xfrm>
          <a:prstGeom prst="rect">
            <a:avLst/>
          </a:prstGeom>
          <a:noFill/>
        </p:spPr>
        <p:txBody>
          <a:bodyPr wrap="square">
            <a:spAutoFit/>
          </a:bodyPr>
          <a:lstStyle/>
          <a:p>
            <a:r>
              <a:rPr lang="de-DE" sz="2000" b="1" dirty="0">
                <a:solidFill>
                  <a:schemeClr val="bg1"/>
                </a:solidFill>
                <a:latin typeface="Cambria" panose="02040503050406030204" pitchFamily="18" charset="0"/>
                <a:ea typeface="Cambria" panose="02040503050406030204" pitchFamily="18" charset="0"/>
              </a:rPr>
              <a:t>Lesser Ury, </a:t>
            </a:r>
            <a:r>
              <a:rPr lang="de-DE" sz="2000" b="1" i="1" dirty="0">
                <a:solidFill>
                  <a:schemeClr val="bg1"/>
                </a:solidFill>
                <a:latin typeface="Cambria" panose="02040503050406030204" pitchFamily="18" charset="0"/>
                <a:ea typeface="Cambria" panose="02040503050406030204" pitchFamily="18" charset="0"/>
              </a:rPr>
              <a:t>Potsdamer Platz </a:t>
            </a:r>
            <a:r>
              <a:rPr lang="de-DE" sz="2000" b="1" dirty="0">
                <a:solidFill>
                  <a:schemeClr val="bg1"/>
                </a:solidFill>
                <a:latin typeface="Cambria" panose="02040503050406030204" pitchFamily="18" charset="0"/>
                <a:ea typeface="Cambria" panose="02040503050406030204" pitchFamily="18" charset="0"/>
              </a:rPr>
              <a:t>(1889)</a:t>
            </a:r>
          </a:p>
        </p:txBody>
      </p:sp>
      <p:sp>
        <p:nvSpPr>
          <p:cNvPr id="11" name="Espace réservé du contenu 2">
            <a:extLst>
              <a:ext uri="{FF2B5EF4-FFF2-40B4-BE49-F238E27FC236}">
                <a16:creationId xmlns:a16="http://schemas.microsoft.com/office/drawing/2014/main" id="{F1F35B21-F74B-4657-A2E7-791852B24771}"/>
              </a:ext>
            </a:extLst>
          </p:cNvPr>
          <p:cNvSpPr txBox="1">
            <a:spLocks/>
          </p:cNvSpPr>
          <p:nvPr/>
        </p:nvSpPr>
        <p:spPr>
          <a:xfrm>
            <a:off x="162950" y="1446421"/>
            <a:ext cx="10515600" cy="47721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3200" b="1" dirty="0">
                <a:solidFill>
                  <a:schemeClr val="bg1"/>
                </a:solidFill>
                <a:latin typeface="Cambria" panose="02040503050406030204" pitchFamily="18" charset="0"/>
                <a:ea typeface="Cambria" panose="02040503050406030204" pitchFamily="18" charset="0"/>
              </a:rPr>
              <a:t>1 – l’ampleur des crises du logement à Berlin</a:t>
            </a:r>
          </a:p>
          <a:p>
            <a:pPr marL="0" indent="0">
              <a:buNone/>
            </a:pPr>
            <a:r>
              <a:rPr lang="fr-FR" sz="3200" b="1" dirty="0">
                <a:solidFill>
                  <a:schemeClr val="bg1"/>
                </a:solidFill>
                <a:latin typeface="Cambria" panose="02040503050406030204" pitchFamily="18" charset="0"/>
                <a:ea typeface="Cambria" panose="02040503050406030204" pitchFamily="18" charset="0"/>
              </a:rPr>
              <a:t>2 – comment se logent les députés du </a:t>
            </a:r>
            <a:r>
              <a:rPr lang="fr-FR" sz="3200" b="1" i="1" dirty="0">
                <a:solidFill>
                  <a:schemeClr val="bg1"/>
                </a:solidFill>
                <a:latin typeface="Cambria" panose="02040503050406030204" pitchFamily="18" charset="0"/>
                <a:ea typeface="Cambria" panose="02040503050406030204" pitchFamily="18" charset="0"/>
              </a:rPr>
              <a:t>Reichstag</a:t>
            </a:r>
            <a:r>
              <a:rPr lang="fr-FR" sz="3200" b="1" dirty="0">
                <a:solidFill>
                  <a:schemeClr val="bg1"/>
                </a:solidFill>
                <a:latin typeface="Cambria" panose="02040503050406030204" pitchFamily="18" charset="0"/>
                <a:ea typeface="Cambria" panose="02040503050406030204" pitchFamily="18" charset="0"/>
              </a:rPr>
              <a:t> ?</a:t>
            </a:r>
          </a:p>
          <a:p>
            <a:pPr marL="0" indent="0">
              <a:buNone/>
            </a:pPr>
            <a:r>
              <a:rPr lang="fr-FR" sz="3200" b="1" dirty="0">
                <a:solidFill>
                  <a:schemeClr val="bg1"/>
                </a:solidFill>
                <a:latin typeface="Cambria" panose="02040503050406030204" pitchFamily="18" charset="0"/>
                <a:ea typeface="Cambria" panose="02040503050406030204" pitchFamily="18" charset="0"/>
              </a:rPr>
              <a:t>3 –  les effets de la mise en place du salaire</a:t>
            </a:r>
          </a:p>
        </p:txBody>
      </p:sp>
    </p:spTree>
    <p:extLst>
      <p:ext uri="{BB962C8B-B14F-4D97-AF65-F5344CB8AC3E}">
        <p14:creationId xmlns:p14="http://schemas.microsoft.com/office/powerpoint/2010/main" val="2730889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Espace réservé du contenu 13" descr="Une image contenant texte, bâtiment, extérieur, vieux&#10;&#10;Description générée automatiquement">
            <a:extLst>
              <a:ext uri="{FF2B5EF4-FFF2-40B4-BE49-F238E27FC236}">
                <a16:creationId xmlns:a16="http://schemas.microsoft.com/office/drawing/2014/main" id="{888AC7CE-A375-4E9F-B2E8-462252584EDA}"/>
              </a:ext>
            </a:extLst>
          </p:cNvPr>
          <p:cNvPicPr>
            <a:picLocks noGrp="1" noChangeAspect="1"/>
          </p:cNvPicPr>
          <p:nvPr>
            <p:ph idx="1"/>
          </p:nvPr>
        </p:nvPicPr>
        <p:blipFill>
          <a:blip r:embed="rId3">
            <a:alphaModFix amt="20000"/>
            <a:extLst>
              <a:ext uri="{28A0092B-C50C-407E-A947-70E740481C1C}">
                <a14:useLocalDpi xmlns:a14="http://schemas.microsoft.com/office/drawing/2010/main" val="0"/>
              </a:ext>
            </a:extLst>
          </a:blip>
          <a:stretch>
            <a:fillRect/>
          </a:stretch>
        </p:blipFill>
        <p:spPr>
          <a:xfrm>
            <a:off x="-2" y="-538664"/>
            <a:ext cx="12192002" cy="9164322"/>
          </a:xfrm>
        </p:spPr>
      </p:pic>
      <p:sp>
        <p:nvSpPr>
          <p:cNvPr id="9" name="ZoneTexte 8">
            <a:extLst>
              <a:ext uri="{FF2B5EF4-FFF2-40B4-BE49-F238E27FC236}">
                <a16:creationId xmlns:a16="http://schemas.microsoft.com/office/drawing/2014/main" id="{678A3C37-F1E9-4D9F-ACAC-2A72AA8FC137}"/>
              </a:ext>
            </a:extLst>
          </p:cNvPr>
          <p:cNvSpPr txBox="1"/>
          <p:nvPr/>
        </p:nvSpPr>
        <p:spPr>
          <a:xfrm>
            <a:off x="8068993" y="239347"/>
            <a:ext cx="2889739" cy="400110"/>
          </a:xfrm>
          <a:prstGeom prst="rect">
            <a:avLst/>
          </a:prstGeom>
          <a:noFill/>
        </p:spPr>
        <p:txBody>
          <a:bodyPr wrap="square">
            <a:spAutoFit/>
          </a:bodyPr>
          <a:lstStyle/>
          <a:p>
            <a:r>
              <a:rPr lang="de-DE" sz="2000" b="1" dirty="0">
                <a:latin typeface="Cambria" panose="02040503050406030204" pitchFamily="18" charset="0"/>
                <a:ea typeface="Cambria" panose="02040503050406030204" pitchFamily="18" charset="0"/>
              </a:rPr>
              <a:t>Alexanderplatz (1900)</a:t>
            </a:r>
          </a:p>
        </p:txBody>
      </p:sp>
      <p:sp>
        <p:nvSpPr>
          <p:cNvPr id="11" name="Espace réservé du contenu 2">
            <a:extLst>
              <a:ext uri="{FF2B5EF4-FFF2-40B4-BE49-F238E27FC236}">
                <a16:creationId xmlns:a16="http://schemas.microsoft.com/office/drawing/2014/main" id="{F1F35B21-F74B-4657-A2E7-791852B24771}"/>
              </a:ext>
            </a:extLst>
          </p:cNvPr>
          <p:cNvSpPr txBox="1">
            <a:spLocks/>
          </p:cNvSpPr>
          <p:nvPr/>
        </p:nvSpPr>
        <p:spPr>
          <a:xfrm>
            <a:off x="361071" y="1042939"/>
            <a:ext cx="11469858" cy="557571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3200" b="1" dirty="0">
                <a:latin typeface="Cambria" panose="02040503050406030204" pitchFamily="18" charset="0"/>
                <a:ea typeface="Cambria" panose="02040503050406030204" pitchFamily="18" charset="0"/>
              </a:rPr>
              <a:t>- la période de l’Empire allemand : une période de transition</a:t>
            </a:r>
          </a:p>
          <a:p>
            <a:pPr marL="0" indent="0">
              <a:buNone/>
            </a:pPr>
            <a:r>
              <a:rPr lang="fr-FR" sz="3200" b="1" dirty="0">
                <a:latin typeface="Cambria" panose="02040503050406030204" pitchFamily="18" charset="0"/>
                <a:ea typeface="Cambria" panose="02040503050406030204" pitchFamily="18" charset="0"/>
              </a:rPr>
              <a:t>- le Berlin de 1871 n’est pas le Berlin de 1914</a:t>
            </a:r>
          </a:p>
          <a:p>
            <a:pPr marL="0" indent="0">
              <a:buNone/>
            </a:pPr>
            <a:r>
              <a:rPr lang="fr-FR" sz="3200" b="1" dirty="0">
                <a:latin typeface="Cambria" panose="02040503050406030204" pitchFamily="18" charset="0"/>
                <a:ea typeface="Cambria" panose="02040503050406030204" pitchFamily="18" charset="0"/>
              </a:rPr>
              <a:t>1871 : 700 000 habitants</a:t>
            </a:r>
          </a:p>
          <a:p>
            <a:pPr marL="0" indent="0">
              <a:buNone/>
            </a:pPr>
            <a:r>
              <a:rPr lang="fr-FR" sz="3200" b="1" dirty="0">
                <a:latin typeface="Cambria" panose="02040503050406030204" pitchFamily="18" charset="0"/>
                <a:ea typeface="Cambria" panose="02040503050406030204" pitchFamily="18" charset="0"/>
              </a:rPr>
              <a:t>1914 : 4 millions d’habitants</a:t>
            </a:r>
          </a:p>
          <a:p>
            <a:pPr marL="0" indent="0">
              <a:buNone/>
            </a:pPr>
            <a:endParaRPr lang="fr-FR" sz="3200" b="1" dirty="0">
              <a:latin typeface="Cambria" panose="02040503050406030204" pitchFamily="18" charset="0"/>
              <a:ea typeface="Cambria" panose="02040503050406030204" pitchFamily="18" charset="0"/>
            </a:endParaRPr>
          </a:p>
          <a:p>
            <a:pPr marL="0" indent="0">
              <a:buNone/>
            </a:pPr>
            <a:r>
              <a:rPr lang="fr-FR" sz="3200" b="1" dirty="0">
                <a:latin typeface="Cambria" panose="02040503050406030204" pitchFamily="18" charset="0"/>
                <a:ea typeface="Cambria" panose="02040503050406030204" pitchFamily="18" charset="0"/>
              </a:rPr>
              <a:t>- industrialisation et nouveau régime démographique</a:t>
            </a:r>
          </a:p>
          <a:p>
            <a:pPr marL="0" indent="0">
              <a:buNone/>
            </a:pPr>
            <a:r>
              <a:rPr lang="fr-FR" sz="3200" b="1" dirty="0">
                <a:latin typeface="Cambria" panose="02040503050406030204" pitchFamily="18" charset="0"/>
                <a:ea typeface="Cambria" panose="02040503050406030204" pitchFamily="18" charset="0"/>
              </a:rPr>
              <a:t>- régime démographique traditionnel : fécondité et mortalité élevées</a:t>
            </a:r>
          </a:p>
          <a:p>
            <a:pPr marL="0" indent="0">
              <a:buNone/>
            </a:pPr>
            <a:r>
              <a:rPr lang="fr-FR" sz="3200" b="1" dirty="0">
                <a:latin typeface="Cambria" panose="02040503050406030204" pitchFamily="18" charset="0"/>
                <a:ea typeface="Cambria" panose="02040503050406030204" pitchFamily="18" charset="0"/>
              </a:rPr>
              <a:t>- nouveau régime démographique : la fécondité reste élevée, mais la mortalité baisse drastiquement </a:t>
            </a:r>
            <a:r>
              <a:rPr lang="fr-FR" sz="3200" b="1" dirty="0">
                <a:latin typeface="Cambria" panose="02040503050406030204" pitchFamily="18" charset="0"/>
                <a:ea typeface="Cambria" panose="02040503050406030204" pitchFamily="18" charset="0"/>
                <a:sym typeface="Wingdings" panose="05000000000000000000" pitchFamily="2" charset="2"/>
              </a:rPr>
              <a:t> boom démographique</a:t>
            </a:r>
            <a:endParaRPr lang="fr-FR"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30526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Espace réservé du contenu 13" descr="Une image contenant texte, bâtiment, extérieur, vieux&#10;&#10;Description générée automatiquement">
            <a:extLst>
              <a:ext uri="{FF2B5EF4-FFF2-40B4-BE49-F238E27FC236}">
                <a16:creationId xmlns:a16="http://schemas.microsoft.com/office/drawing/2014/main" id="{888AC7CE-A375-4E9F-B2E8-462252584EDA}"/>
              </a:ext>
            </a:extLst>
          </p:cNvPr>
          <p:cNvPicPr>
            <a:picLocks noGrp="1" noChangeAspect="1"/>
          </p:cNvPicPr>
          <p:nvPr>
            <p:ph idx="1"/>
          </p:nvPr>
        </p:nvPicPr>
        <p:blipFill>
          <a:blip r:embed="rId3">
            <a:alphaModFix amt="20000"/>
            <a:extLst>
              <a:ext uri="{28A0092B-C50C-407E-A947-70E740481C1C}">
                <a14:useLocalDpi xmlns:a14="http://schemas.microsoft.com/office/drawing/2010/main" val="0"/>
              </a:ext>
            </a:extLst>
          </a:blip>
          <a:stretch>
            <a:fillRect/>
          </a:stretch>
        </p:blipFill>
        <p:spPr>
          <a:xfrm>
            <a:off x="-1" y="-580867"/>
            <a:ext cx="12192002" cy="9164322"/>
          </a:xfrm>
        </p:spPr>
      </p:pic>
      <p:sp>
        <p:nvSpPr>
          <p:cNvPr id="9" name="ZoneTexte 8">
            <a:extLst>
              <a:ext uri="{FF2B5EF4-FFF2-40B4-BE49-F238E27FC236}">
                <a16:creationId xmlns:a16="http://schemas.microsoft.com/office/drawing/2014/main" id="{678A3C37-F1E9-4D9F-ACAC-2A72AA8FC137}"/>
              </a:ext>
            </a:extLst>
          </p:cNvPr>
          <p:cNvSpPr txBox="1"/>
          <p:nvPr/>
        </p:nvSpPr>
        <p:spPr>
          <a:xfrm>
            <a:off x="8068993" y="239347"/>
            <a:ext cx="2889739" cy="400110"/>
          </a:xfrm>
          <a:prstGeom prst="rect">
            <a:avLst/>
          </a:prstGeom>
          <a:noFill/>
        </p:spPr>
        <p:txBody>
          <a:bodyPr wrap="square">
            <a:spAutoFit/>
          </a:bodyPr>
          <a:lstStyle/>
          <a:p>
            <a:r>
              <a:rPr lang="de-DE" sz="2000" b="1" dirty="0">
                <a:latin typeface="Cambria" panose="02040503050406030204" pitchFamily="18" charset="0"/>
                <a:ea typeface="Cambria" panose="02040503050406030204" pitchFamily="18" charset="0"/>
              </a:rPr>
              <a:t>Alexanderplatz (1900)</a:t>
            </a:r>
          </a:p>
        </p:txBody>
      </p:sp>
      <p:sp>
        <p:nvSpPr>
          <p:cNvPr id="11" name="Espace réservé du contenu 2">
            <a:extLst>
              <a:ext uri="{FF2B5EF4-FFF2-40B4-BE49-F238E27FC236}">
                <a16:creationId xmlns:a16="http://schemas.microsoft.com/office/drawing/2014/main" id="{F1F35B21-F74B-4657-A2E7-791852B24771}"/>
              </a:ext>
            </a:extLst>
          </p:cNvPr>
          <p:cNvSpPr txBox="1">
            <a:spLocks/>
          </p:cNvSpPr>
          <p:nvPr/>
        </p:nvSpPr>
        <p:spPr>
          <a:xfrm>
            <a:off x="361071" y="1042939"/>
            <a:ext cx="11469858" cy="55757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3200" b="1" dirty="0">
                <a:solidFill>
                  <a:srgbClr val="C00000"/>
                </a:solidFill>
                <a:latin typeface="Cambria" panose="02040503050406030204" pitchFamily="18" charset="0"/>
                <a:ea typeface="Cambria" panose="02040503050406030204" pitchFamily="18" charset="0"/>
              </a:rPr>
              <a:t>- les villes gagnent en importance (concentration des industries)</a:t>
            </a:r>
          </a:p>
          <a:p>
            <a:pPr marL="0" indent="0">
              <a:buNone/>
            </a:pPr>
            <a:r>
              <a:rPr lang="fr-FR" sz="3200" b="1" dirty="0">
                <a:solidFill>
                  <a:srgbClr val="C00000"/>
                </a:solidFill>
                <a:latin typeface="Cambria" panose="02040503050406030204" pitchFamily="18" charset="0"/>
                <a:ea typeface="Cambria" panose="02040503050406030204" pitchFamily="18" charset="0"/>
              </a:rPr>
              <a:t>- exodes ruraux massifs</a:t>
            </a:r>
          </a:p>
          <a:p>
            <a:pPr>
              <a:buFontTx/>
              <a:buChar char="-"/>
            </a:pPr>
            <a:r>
              <a:rPr lang="fr-FR" sz="3200" b="1" dirty="0">
                <a:solidFill>
                  <a:srgbClr val="C00000"/>
                </a:solidFill>
                <a:latin typeface="Cambria" panose="02040503050406030204" pitchFamily="18" charset="0"/>
                <a:ea typeface="Cambria" panose="02040503050406030204" pitchFamily="18" charset="0"/>
              </a:rPr>
              <a:t>sur une période d’environ 50 ans, Berlin gagne 70 000 habitants par an</a:t>
            </a:r>
          </a:p>
          <a:p>
            <a:pPr>
              <a:buFontTx/>
              <a:buChar char="-"/>
            </a:pPr>
            <a:r>
              <a:rPr lang="fr-FR" sz="3200" b="1" dirty="0">
                <a:solidFill>
                  <a:srgbClr val="C00000"/>
                </a:solidFill>
                <a:latin typeface="Cambria" panose="02040503050406030204" pitchFamily="18" charset="0"/>
                <a:ea typeface="Cambria" panose="02040503050406030204" pitchFamily="18" charset="0"/>
              </a:rPr>
              <a:t>l’offre en logements n’arrive pas à suivre la demande</a:t>
            </a:r>
          </a:p>
          <a:p>
            <a:pPr marL="0" indent="0">
              <a:buNone/>
            </a:pPr>
            <a:r>
              <a:rPr lang="fr-FR" sz="3200" b="1" dirty="0">
                <a:solidFill>
                  <a:srgbClr val="C00000"/>
                </a:solidFill>
                <a:latin typeface="Cambria" panose="02040503050406030204" pitchFamily="18" charset="0"/>
                <a:ea typeface="Cambria" panose="02040503050406030204" pitchFamily="18" charset="0"/>
                <a:sym typeface="Wingdings" panose="05000000000000000000" pitchFamily="2" charset="2"/>
              </a:rPr>
              <a:t> crises du logement  </a:t>
            </a:r>
            <a:endParaRPr lang="fr-FR" sz="3200" b="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70560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vieux, blanc, noir, tas&#10;&#10;Description générée automatiquement">
            <a:extLst>
              <a:ext uri="{FF2B5EF4-FFF2-40B4-BE49-F238E27FC236}">
                <a16:creationId xmlns:a16="http://schemas.microsoft.com/office/drawing/2014/main" id="{A1FFFF6A-FB1D-4A84-A95D-06D2BD0BC205}"/>
              </a:ext>
            </a:extLst>
          </p:cNvPr>
          <p:cNvPicPr>
            <a:picLocks noGrp="1" noChangeAspect="1"/>
          </p:cNvPicPr>
          <p:nvPr>
            <p:ph idx="1"/>
          </p:nvPr>
        </p:nvPicPr>
        <p:blipFill>
          <a:blip r:embed="rId3">
            <a:alphaModFix amt="20000"/>
            <a:extLst>
              <a:ext uri="{28A0092B-C50C-407E-A947-70E740481C1C}">
                <a14:useLocalDpi xmlns:a14="http://schemas.microsoft.com/office/drawing/2010/main" val="0"/>
              </a:ext>
            </a:extLst>
          </a:blip>
          <a:stretch>
            <a:fillRect/>
          </a:stretch>
        </p:blipFill>
        <p:spPr>
          <a:xfrm>
            <a:off x="-1" y="-371570"/>
            <a:ext cx="12192002" cy="8745728"/>
          </a:xfrm>
        </p:spPr>
      </p:pic>
      <p:sp>
        <p:nvSpPr>
          <p:cNvPr id="9" name="ZoneTexte 8">
            <a:extLst>
              <a:ext uri="{FF2B5EF4-FFF2-40B4-BE49-F238E27FC236}">
                <a16:creationId xmlns:a16="http://schemas.microsoft.com/office/drawing/2014/main" id="{678A3C37-F1E9-4D9F-ACAC-2A72AA8FC137}"/>
              </a:ext>
            </a:extLst>
          </p:cNvPr>
          <p:cNvSpPr txBox="1"/>
          <p:nvPr/>
        </p:nvSpPr>
        <p:spPr>
          <a:xfrm>
            <a:off x="8378483" y="239347"/>
            <a:ext cx="2889739" cy="707886"/>
          </a:xfrm>
          <a:prstGeom prst="rect">
            <a:avLst/>
          </a:prstGeom>
          <a:noFill/>
        </p:spPr>
        <p:txBody>
          <a:bodyPr wrap="square">
            <a:spAutoFit/>
          </a:bodyPr>
          <a:lstStyle/>
          <a:p>
            <a:r>
              <a:rPr lang="fr-FR" sz="2000" b="1" dirty="0">
                <a:latin typeface="Cambria" panose="02040503050406030204" pitchFamily="18" charset="0"/>
                <a:ea typeface="Cambria" panose="02040503050406030204" pitchFamily="18" charset="0"/>
              </a:rPr>
              <a:t>une « </a:t>
            </a:r>
            <a:r>
              <a:rPr lang="de-DE" sz="2000" b="1" i="1" dirty="0">
                <a:latin typeface="Cambria" panose="02040503050406030204" pitchFamily="18" charset="0"/>
                <a:ea typeface="Cambria" panose="02040503050406030204" pitchFamily="18" charset="0"/>
              </a:rPr>
              <a:t>Mietskaserne</a:t>
            </a:r>
            <a:r>
              <a:rPr lang="fr-FR" sz="2000" b="1" dirty="0">
                <a:latin typeface="Cambria" panose="02040503050406030204" pitchFamily="18" charset="0"/>
                <a:ea typeface="Cambria" panose="02040503050406030204" pitchFamily="18" charset="0"/>
              </a:rPr>
              <a:t> » à Berlin (vers 1900)</a:t>
            </a:r>
          </a:p>
        </p:txBody>
      </p:sp>
      <p:sp>
        <p:nvSpPr>
          <p:cNvPr id="11" name="Espace réservé du contenu 2">
            <a:extLst>
              <a:ext uri="{FF2B5EF4-FFF2-40B4-BE49-F238E27FC236}">
                <a16:creationId xmlns:a16="http://schemas.microsoft.com/office/drawing/2014/main" id="{F1F35B21-F74B-4657-A2E7-791852B24771}"/>
              </a:ext>
            </a:extLst>
          </p:cNvPr>
          <p:cNvSpPr txBox="1">
            <a:spLocks/>
          </p:cNvSpPr>
          <p:nvPr/>
        </p:nvSpPr>
        <p:spPr>
          <a:xfrm>
            <a:off x="361071" y="1202577"/>
            <a:ext cx="11469858" cy="55757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3200" b="1" dirty="0">
                <a:solidFill>
                  <a:srgbClr val="002060"/>
                </a:solidFill>
                <a:latin typeface="Cambria" panose="02040503050406030204" pitchFamily="18" charset="0"/>
                <a:ea typeface="Cambria" panose="02040503050406030204" pitchFamily="18" charset="0"/>
              </a:rPr>
              <a:t>- les populations ouvrières sont les plus touchées par ces crises</a:t>
            </a:r>
          </a:p>
          <a:p>
            <a:pPr>
              <a:buFontTx/>
              <a:buChar char="-"/>
            </a:pPr>
            <a:r>
              <a:rPr lang="fr-FR" sz="3200" b="1" dirty="0">
                <a:solidFill>
                  <a:srgbClr val="002060"/>
                </a:solidFill>
                <a:latin typeface="Cambria" panose="02040503050406030204" pitchFamily="18" charset="0"/>
                <a:ea typeface="Cambria" panose="02040503050406030204" pitchFamily="18" charset="0"/>
              </a:rPr>
              <a:t>souvent : une seule pièce pour toute la famille</a:t>
            </a:r>
          </a:p>
          <a:p>
            <a:pPr>
              <a:buFontTx/>
              <a:buChar char="-"/>
            </a:pPr>
            <a:r>
              <a:rPr lang="fr-FR" sz="3200" b="1" dirty="0">
                <a:solidFill>
                  <a:srgbClr val="002060"/>
                </a:solidFill>
                <a:latin typeface="Cambria" panose="02040503050406030204" pitchFamily="18" charset="0"/>
                <a:ea typeface="Cambria" panose="02040503050406030204" pitchFamily="18" charset="0"/>
              </a:rPr>
              <a:t>promiscuité, conditions d’hygiène déplorables</a:t>
            </a:r>
          </a:p>
          <a:p>
            <a:pPr>
              <a:buFontTx/>
              <a:buChar char="-"/>
            </a:pPr>
            <a:r>
              <a:rPr lang="fr-FR" sz="3200" b="1" dirty="0">
                <a:solidFill>
                  <a:srgbClr val="002060"/>
                </a:solidFill>
                <a:latin typeface="Cambria" panose="02040503050406030204" pitchFamily="18" charset="0"/>
                <a:ea typeface="Cambria" panose="02040503050406030204" pitchFamily="18" charset="0"/>
              </a:rPr>
              <a:t>Berlin est surnommé </a:t>
            </a:r>
            <a:r>
              <a:rPr lang="de-DE" sz="3200" b="1" i="1" dirty="0">
                <a:solidFill>
                  <a:srgbClr val="002060"/>
                </a:solidFill>
                <a:latin typeface="Cambria" panose="02040503050406030204" pitchFamily="18" charset="0"/>
                <a:ea typeface="Cambria" panose="02040503050406030204" pitchFamily="18" charset="0"/>
              </a:rPr>
              <a:t>das Typhusnest</a:t>
            </a:r>
            <a:r>
              <a:rPr lang="de-DE" sz="3200" b="1" dirty="0">
                <a:solidFill>
                  <a:srgbClr val="002060"/>
                </a:solidFill>
                <a:latin typeface="Cambria" panose="02040503050406030204" pitchFamily="18" charset="0"/>
                <a:ea typeface="Cambria" panose="02040503050406030204" pitchFamily="18" charset="0"/>
              </a:rPr>
              <a:t> </a:t>
            </a:r>
            <a:r>
              <a:rPr lang="fr-FR" sz="3200" b="1" dirty="0">
                <a:solidFill>
                  <a:srgbClr val="002060"/>
                </a:solidFill>
                <a:latin typeface="Cambria" panose="02040503050406030204" pitchFamily="18" charset="0"/>
                <a:ea typeface="Cambria" panose="02040503050406030204" pitchFamily="18" charset="0"/>
              </a:rPr>
              <a:t>(le nid à typhus)</a:t>
            </a:r>
          </a:p>
          <a:p>
            <a:pPr>
              <a:buFontTx/>
              <a:buChar char="-"/>
            </a:pPr>
            <a:r>
              <a:rPr lang="fr-FR" sz="3200" b="1" dirty="0">
                <a:solidFill>
                  <a:srgbClr val="002060"/>
                </a:solidFill>
                <a:latin typeface="Cambria" panose="02040503050406030204" pitchFamily="18" charset="0"/>
                <a:ea typeface="Cambria" panose="02040503050406030204" pitchFamily="18" charset="0"/>
              </a:rPr>
              <a:t>la situation s’améliore à partir du milieu des années 1890</a:t>
            </a:r>
          </a:p>
          <a:p>
            <a:pPr>
              <a:buFontTx/>
              <a:buChar char="-"/>
            </a:pPr>
            <a:r>
              <a:rPr lang="fr-FR" sz="3200" b="1" dirty="0">
                <a:solidFill>
                  <a:srgbClr val="002060"/>
                </a:solidFill>
                <a:latin typeface="Cambria" panose="02040503050406030204" pitchFamily="18" charset="0"/>
                <a:ea typeface="Cambria" panose="02040503050406030204" pitchFamily="18" charset="0"/>
              </a:rPr>
              <a:t>malgré tout : précarité, conditions de vie difficiles</a:t>
            </a:r>
          </a:p>
          <a:p>
            <a:pPr marL="0" indent="0">
              <a:buNone/>
            </a:pPr>
            <a:endParaRPr lang="fr-FR"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44053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descr="Une image contenant texte, personne, posant, groupe&#10;&#10;Description générée automatiquement">
            <a:extLst>
              <a:ext uri="{FF2B5EF4-FFF2-40B4-BE49-F238E27FC236}">
                <a16:creationId xmlns:a16="http://schemas.microsoft.com/office/drawing/2014/main" id="{B294EF3D-04B0-4A3B-8AED-7F4AEC5C6AB7}"/>
              </a:ext>
            </a:extLst>
          </p:cNvPr>
          <p:cNvPicPr>
            <a:picLocks noGrp="1" noChangeAspect="1"/>
          </p:cNvPicPr>
          <p:nvPr>
            <p:ph idx="1"/>
          </p:nvPr>
        </p:nvPicPr>
        <p:blipFill>
          <a:blip r:embed="rId3">
            <a:alphaModFix amt="20000"/>
            <a:extLst>
              <a:ext uri="{28A0092B-C50C-407E-A947-70E740481C1C}">
                <a14:useLocalDpi xmlns:a14="http://schemas.microsoft.com/office/drawing/2010/main" val="0"/>
              </a:ext>
            </a:extLst>
          </a:blip>
          <a:stretch>
            <a:fillRect/>
          </a:stretch>
        </p:blipFill>
        <p:spPr>
          <a:xfrm>
            <a:off x="0" y="-482879"/>
            <a:ext cx="12192000" cy="8968346"/>
          </a:xfrm>
        </p:spPr>
      </p:pic>
      <p:sp>
        <p:nvSpPr>
          <p:cNvPr id="9" name="ZoneTexte 8">
            <a:extLst>
              <a:ext uri="{FF2B5EF4-FFF2-40B4-BE49-F238E27FC236}">
                <a16:creationId xmlns:a16="http://schemas.microsoft.com/office/drawing/2014/main" id="{678A3C37-F1E9-4D9F-ACAC-2A72AA8FC137}"/>
              </a:ext>
            </a:extLst>
          </p:cNvPr>
          <p:cNvSpPr txBox="1"/>
          <p:nvPr/>
        </p:nvSpPr>
        <p:spPr>
          <a:xfrm>
            <a:off x="7005711" y="365956"/>
            <a:ext cx="4487595" cy="707886"/>
          </a:xfrm>
          <a:prstGeom prst="rect">
            <a:avLst/>
          </a:prstGeom>
          <a:noFill/>
        </p:spPr>
        <p:txBody>
          <a:bodyPr wrap="square">
            <a:spAutoFit/>
          </a:bodyPr>
          <a:lstStyle/>
          <a:p>
            <a:r>
              <a:rPr lang="fr-FR" sz="2000" b="1" dirty="0">
                <a:solidFill>
                  <a:srgbClr val="002060"/>
                </a:solidFill>
                <a:latin typeface="Cambria" panose="02040503050406030204" pitchFamily="18" charset="0"/>
                <a:ea typeface="Cambria" panose="02040503050406030204" pitchFamily="18" charset="0"/>
              </a:rPr>
              <a:t>des députés socialistes photographiés au </a:t>
            </a:r>
            <a:r>
              <a:rPr lang="fr-FR" sz="2000" b="1" i="1" dirty="0">
                <a:solidFill>
                  <a:srgbClr val="002060"/>
                </a:solidFill>
                <a:latin typeface="Cambria" panose="02040503050406030204" pitchFamily="18" charset="0"/>
                <a:ea typeface="Cambria" panose="02040503050406030204" pitchFamily="18" charset="0"/>
              </a:rPr>
              <a:t>Reichstag</a:t>
            </a:r>
            <a:r>
              <a:rPr lang="fr-FR" sz="2000" b="1" dirty="0">
                <a:solidFill>
                  <a:srgbClr val="002060"/>
                </a:solidFill>
                <a:latin typeface="Cambria" panose="02040503050406030204" pitchFamily="18" charset="0"/>
                <a:ea typeface="Cambria" panose="02040503050406030204" pitchFamily="18" charset="0"/>
              </a:rPr>
              <a:t> en 1889</a:t>
            </a:r>
          </a:p>
        </p:txBody>
      </p:sp>
      <p:sp>
        <p:nvSpPr>
          <p:cNvPr id="11" name="Espace réservé du contenu 2">
            <a:extLst>
              <a:ext uri="{FF2B5EF4-FFF2-40B4-BE49-F238E27FC236}">
                <a16:creationId xmlns:a16="http://schemas.microsoft.com/office/drawing/2014/main" id="{F1F35B21-F74B-4657-A2E7-791852B24771}"/>
              </a:ext>
            </a:extLst>
          </p:cNvPr>
          <p:cNvSpPr txBox="1">
            <a:spLocks/>
          </p:cNvSpPr>
          <p:nvPr/>
        </p:nvSpPr>
        <p:spPr>
          <a:xfrm>
            <a:off x="361071" y="1202576"/>
            <a:ext cx="11469858" cy="57609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b="1" dirty="0">
                <a:solidFill>
                  <a:schemeClr val="accent6">
                    <a:lumMod val="50000"/>
                  </a:schemeClr>
                </a:solidFill>
                <a:latin typeface="Cambria" panose="02040503050406030204" pitchFamily="18" charset="0"/>
                <a:ea typeface="Cambria" panose="02040503050406030204" pitchFamily="18" charset="0"/>
              </a:rPr>
              <a:t>différentes manières de financer son séjour berlinois :</a:t>
            </a:r>
          </a:p>
          <a:p>
            <a:pPr>
              <a:buFontTx/>
              <a:buChar char="-"/>
            </a:pPr>
            <a:r>
              <a:rPr lang="fr-FR" sz="2400" b="1" dirty="0">
                <a:solidFill>
                  <a:schemeClr val="accent6">
                    <a:lumMod val="50000"/>
                  </a:schemeClr>
                </a:solidFill>
                <a:latin typeface="Cambria" panose="02040503050406030204" pitchFamily="18" charset="0"/>
                <a:ea typeface="Cambria" panose="02040503050406030204" pitchFamily="18" charset="0"/>
              </a:rPr>
              <a:t>double casquette (être en même temps membre d’un parlement régional)</a:t>
            </a:r>
          </a:p>
          <a:p>
            <a:pPr marL="0" indent="0">
              <a:buNone/>
            </a:pPr>
            <a:r>
              <a:rPr lang="fr-FR" sz="2400" b="1" dirty="0">
                <a:solidFill>
                  <a:schemeClr val="accent6">
                    <a:lumMod val="50000"/>
                  </a:schemeClr>
                </a:solidFill>
                <a:latin typeface="Cambria" panose="02040503050406030204" pitchFamily="18" charset="0"/>
                <a:ea typeface="Cambria" panose="02040503050406030204" pitchFamily="18" charset="0"/>
              </a:rPr>
              <a:t>(ex : entre 1871 et 1903, environ un quart des députés allemands sont en même temps des députés prussiens)</a:t>
            </a:r>
          </a:p>
          <a:p>
            <a:pPr>
              <a:buFontTx/>
              <a:buChar char="-"/>
            </a:pPr>
            <a:r>
              <a:rPr lang="fr-FR" sz="2400" b="1" dirty="0">
                <a:solidFill>
                  <a:schemeClr val="accent6">
                    <a:lumMod val="50000"/>
                  </a:schemeClr>
                </a:solidFill>
                <a:latin typeface="Cambria" panose="02040503050406030204" pitchFamily="18" charset="0"/>
                <a:ea typeface="Cambria" panose="02040503050406030204" pitchFamily="18" charset="0"/>
              </a:rPr>
              <a:t>exercer en même temps une activité professionnelle rémunérée à Berlin</a:t>
            </a:r>
          </a:p>
          <a:p>
            <a:pPr marL="0" indent="0">
              <a:buNone/>
            </a:pPr>
            <a:r>
              <a:rPr lang="fr-FR" sz="2400" b="1" dirty="0">
                <a:solidFill>
                  <a:schemeClr val="accent6">
                    <a:lumMod val="50000"/>
                  </a:schemeClr>
                </a:solidFill>
                <a:latin typeface="Cambria" panose="02040503050406030204" pitchFamily="18" charset="0"/>
                <a:ea typeface="Cambria" panose="02040503050406030204" pitchFamily="18" charset="0"/>
              </a:rPr>
              <a:t>(ex : travailler pour un journal affilié à son parti)</a:t>
            </a:r>
          </a:p>
          <a:p>
            <a:pPr>
              <a:buFontTx/>
              <a:buChar char="-"/>
            </a:pPr>
            <a:r>
              <a:rPr lang="fr-FR" sz="2400" b="1" dirty="0">
                <a:solidFill>
                  <a:schemeClr val="accent6">
                    <a:lumMod val="50000"/>
                  </a:schemeClr>
                </a:solidFill>
                <a:latin typeface="Cambria" panose="02040503050406030204" pitchFamily="18" charset="0"/>
                <a:ea typeface="Cambria" panose="02040503050406030204" pitchFamily="18" charset="0"/>
              </a:rPr>
              <a:t>percevoir une aide provenant des caisses du parti (ex : certains députés ouvriers du SPD sont financés de cette manière, mais les sommes perçues sont faibles)</a:t>
            </a:r>
          </a:p>
          <a:p>
            <a:pPr>
              <a:buFontTx/>
              <a:buChar char="-"/>
            </a:pPr>
            <a:r>
              <a:rPr lang="fr-FR" sz="2400" b="1" dirty="0">
                <a:solidFill>
                  <a:schemeClr val="accent6">
                    <a:lumMod val="50000"/>
                  </a:schemeClr>
                </a:solidFill>
                <a:latin typeface="Cambria" panose="02040503050406030204" pitchFamily="18" charset="0"/>
                <a:ea typeface="Cambria" panose="02040503050406030204" pitchFamily="18" charset="0"/>
              </a:rPr>
              <a:t>posséder des rentes importantes (réservé à quelques députés issus de l’aristocratie ou de la bourgeoisie)</a:t>
            </a:r>
          </a:p>
          <a:p>
            <a:pPr>
              <a:buFontTx/>
              <a:buChar char="-"/>
            </a:pPr>
            <a:endParaRPr lang="fr-FR" b="1" dirty="0">
              <a:solidFill>
                <a:srgbClr val="C00000"/>
              </a:solidFill>
              <a:latin typeface="Cambria" panose="02040503050406030204" pitchFamily="18" charset="0"/>
              <a:ea typeface="Cambria" panose="02040503050406030204" pitchFamily="18" charset="0"/>
            </a:endParaRPr>
          </a:p>
          <a:p>
            <a:pPr marL="0" indent="0">
              <a:buNone/>
            </a:pPr>
            <a:r>
              <a:rPr lang="fr-FR" b="1" dirty="0">
                <a:solidFill>
                  <a:srgbClr val="C00000"/>
                </a:solidFill>
                <a:latin typeface="Cambria" panose="02040503050406030204" pitchFamily="18" charset="0"/>
                <a:ea typeface="Cambria" panose="02040503050406030204" pitchFamily="18" charset="0"/>
                <a:sym typeface="Wingdings" panose="05000000000000000000" pitchFamily="2" charset="2"/>
              </a:rPr>
              <a:t> inégalités sociales importantes, qui se reflètent dans les choix de logement</a:t>
            </a:r>
            <a:endParaRPr lang="fr-FR" b="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48763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Une image contenant texte, personne, homme, complet&#10;&#10;Description générée automatiquement">
            <a:extLst>
              <a:ext uri="{FF2B5EF4-FFF2-40B4-BE49-F238E27FC236}">
                <a16:creationId xmlns:a16="http://schemas.microsoft.com/office/drawing/2014/main" id="{44816AD4-DA77-4F3C-87E9-01CAD13457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4389" y="1727025"/>
            <a:ext cx="2514600" cy="3429000"/>
          </a:xfrm>
          <a:prstGeom prst="rect">
            <a:avLst/>
          </a:prstGeom>
        </p:spPr>
      </p:pic>
      <p:sp>
        <p:nvSpPr>
          <p:cNvPr id="11" name="Espace réservé du contenu 2">
            <a:extLst>
              <a:ext uri="{FF2B5EF4-FFF2-40B4-BE49-F238E27FC236}">
                <a16:creationId xmlns:a16="http://schemas.microsoft.com/office/drawing/2014/main" id="{F1F35B21-F74B-4657-A2E7-791852B24771}"/>
              </a:ext>
            </a:extLst>
          </p:cNvPr>
          <p:cNvSpPr txBox="1">
            <a:spLocks/>
          </p:cNvSpPr>
          <p:nvPr/>
        </p:nvSpPr>
        <p:spPr>
          <a:xfrm>
            <a:off x="3058769" y="5290148"/>
            <a:ext cx="2340220" cy="8332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300" b="1" dirty="0">
                <a:solidFill>
                  <a:srgbClr val="C00000"/>
                </a:solidFill>
                <a:latin typeface="Cambria" panose="02040503050406030204" pitchFamily="18" charset="0"/>
                <a:ea typeface="Cambria" panose="02040503050406030204" pitchFamily="18" charset="0"/>
              </a:rPr>
              <a:t>Wilhelm </a:t>
            </a:r>
            <a:r>
              <a:rPr lang="fr-FR" sz="2300" b="1" dirty="0" err="1">
                <a:solidFill>
                  <a:srgbClr val="C00000"/>
                </a:solidFill>
                <a:latin typeface="Cambria" panose="02040503050406030204" pitchFamily="18" charset="0"/>
                <a:ea typeface="Cambria" panose="02040503050406030204" pitchFamily="18" charset="0"/>
              </a:rPr>
              <a:t>Blos</a:t>
            </a:r>
            <a:r>
              <a:rPr lang="fr-FR" sz="2300" b="1" dirty="0">
                <a:solidFill>
                  <a:srgbClr val="C00000"/>
                </a:solidFill>
                <a:latin typeface="Cambria" panose="02040503050406030204" pitchFamily="18" charset="0"/>
                <a:ea typeface="Cambria" panose="02040503050406030204" pitchFamily="18" charset="0"/>
              </a:rPr>
              <a:t> (1849-1927)</a:t>
            </a:r>
            <a:endParaRPr lang="fr-FR" sz="2300" b="1" dirty="0">
              <a:solidFill>
                <a:schemeClr val="tx1">
                  <a:lumMod val="95000"/>
                  <a:lumOff val="5000"/>
                </a:schemeClr>
              </a:solidFill>
              <a:latin typeface="Cambria" panose="02040503050406030204" pitchFamily="18" charset="0"/>
              <a:ea typeface="Cambria" panose="02040503050406030204" pitchFamily="18" charset="0"/>
            </a:endParaRPr>
          </a:p>
          <a:p>
            <a:pPr marL="0" indent="0">
              <a:buNone/>
            </a:pPr>
            <a:endParaRPr lang="fr-FR" b="1" dirty="0">
              <a:latin typeface="Cambria" panose="02040503050406030204" pitchFamily="18" charset="0"/>
              <a:ea typeface="Cambria" panose="02040503050406030204" pitchFamily="18" charset="0"/>
            </a:endParaRPr>
          </a:p>
          <a:p>
            <a:pPr marL="0" indent="0">
              <a:buNone/>
            </a:pPr>
            <a:endParaRPr lang="fr-FR" sz="3200" b="1" dirty="0">
              <a:latin typeface="Cambria" panose="02040503050406030204" pitchFamily="18" charset="0"/>
              <a:ea typeface="Cambria" panose="02040503050406030204" pitchFamily="18" charset="0"/>
            </a:endParaRPr>
          </a:p>
        </p:txBody>
      </p:sp>
      <p:pic>
        <p:nvPicPr>
          <p:cNvPr id="14" name="Image 13" descr="Une image contenant texte, homme, personne, habillé&#10;&#10;Description générée automatiquement">
            <a:extLst>
              <a:ext uri="{FF2B5EF4-FFF2-40B4-BE49-F238E27FC236}">
                <a16:creationId xmlns:a16="http://schemas.microsoft.com/office/drawing/2014/main" id="{263FCFF6-A879-4EA1-89E0-1EABAEF5A8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3068" y="1727025"/>
            <a:ext cx="2468880" cy="3429000"/>
          </a:xfrm>
          <a:prstGeom prst="rect">
            <a:avLst/>
          </a:prstGeom>
        </p:spPr>
      </p:pic>
      <p:sp>
        <p:nvSpPr>
          <p:cNvPr id="15" name="Espace réservé du contenu 2">
            <a:extLst>
              <a:ext uri="{FF2B5EF4-FFF2-40B4-BE49-F238E27FC236}">
                <a16:creationId xmlns:a16="http://schemas.microsoft.com/office/drawing/2014/main" id="{8BEFFF79-3DC0-4654-AD9E-3E329B71C50F}"/>
              </a:ext>
            </a:extLst>
          </p:cNvPr>
          <p:cNvSpPr txBox="1">
            <a:spLocks/>
          </p:cNvSpPr>
          <p:nvPr/>
        </p:nvSpPr>
        <p:spPr>
          <a:xfrm>
            <a:off x="1805354" y="734558"/>
            <a:ext cx="8581291" cy="83329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b="1" dirty="0">
                <a:latin typeface="Cambria" panose="02040503050406030204" pitchFamily="18" charset="0"/>
                <a:ea typeface="Cambria" panose="02040503050406030204" pitchFamily="18" charset="0"/>
              </a:rPr>
              <a:t>le cas de deux journalistes socialistes,</a:t>
            </a:r>
          </a:p>
          <a:p>
            <a:pPr marL="0" indent="0" algn="ctr">
              <a:buNone/>
            </a:pPr>
            <a:r>
              <a:rPr lang="fr-FR" b="1" dirty="0">
                <a:latin typeface="Cambria" panose="02040503050406030204" pitchFamily="18" charset="0"/>
                <a:ea typeface="Cambria" panose="02040503050406030204" pitchFamily="18" charset="0"/>
              </a:rPr>
              <a:t>journalistes de métier</a:t>
            </a:r>
          </a:p>
          <a:p>
            <a:pPr marL="0" indent="0" algn="ctr">
              <a:buNone/>
            </a:pPr>
            <a:endParaRPr lang="fr-FR" sz="3200" b="1" dirty="0">
              <a:latin typeface="Cambria" panose="02040503050406030204" pitchFamily="18" charset="0"/>
              <a:ea typeface="Cambria" panose="02040503050406030204" pitchFamily="18" charset="0"/>
            </a:endParaRPr>
          </a:p>
        </p:txBody>
      </p:sp>
      <p:sp>
        <p:nvSpPr>
          <p:cNvPr id="16" name="Espace réservé du contenu 2">
            <a:extLst>
              <a:ext uri="{FF2B5EF4-FFF2-40B4-BE49-F238E27FC236}">
                <a16:creationId xmlns:a16="http://schemas.microsoft.com/office/drawing/2014/main" id="{A7BA94B6-009A-4263-A7CD-67937F02DC43}"/>
              </a:ext>
            </a:extLst>
          </p:cNvPr>
          <p:cNvSpPr txBox="1">
            <a:spLocks/>
          </p:cNvSpPr>
          <p:nvPr/>
        </p:nvSpPr>
        <p:spPr>
          <a:xfrm>
            <a:off x="7317398" y="5315198"/>
            <a:ext cx="2340220" cy="833294"/>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3700" b="1" dirty="0">
                <a:solidFill>
                  <a:srgbClr val="C00000"/>
                </a:solidFill>
                <a:latin typeface="Cambria" panose="02040503050406030204" pitchFamily="18" charset="0"/>
                <a:ea typeface="Cambria" panose="02040503050406030204" pitchFamily="18" charset="0"/>
              </a:rPr>
              <a:t>Wilhelm Bracke (1842-1880)</a:t>
            </a:r>
            <a:endParaRPr lang="fr-FR" sz="3700" b="1" dirty="0">
              <a:solidFill>
                <a:schemeClr val="tx1">
                  <a:lumMod val="95000"/>
                  <a:lumOff val="5000"/>
                </a:schemeClr>
              </a:solidFill>
              <a:latin typeface="Cambria" panose="02040503050406030204" pitchFamily="18" charset="0"/>
              <a:ea typeface="Cambria" panose="02040503050406030204" pitchFamily="18" charset="0"/>
            </a:endParaRPr>
          </a:p>
          <a:p>
            <a:pPr marL="0" indent="0">
              <a:buNone/>
            </a:pPr>
            <a:endParaRPr lang="fr-FR" b="1" dirty="0">
              <a:latin typeface="Cambria" panose="02040503050406030204" pitchFamily="18" charset="0"/>
              <a:ea typeface="Cambria" panose="02040503050406030204" pitchFamily="18" charset="0"/>
            </a:endParaRPr>
          </a:p>
          <a:p>
            <a:pPr marL="0" indent="0">
              <a:buNone/>
            </a:pPr>
            <a:endParaRPr lang="fr-FR"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87760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a:extLst>
              <a:ext uri="{FF2B5EF4-FFF2-40B4-BE49-F238E27FC236}">
                <a16:creationId xmlns:a16="http://schemas.microsoft.com/office/drawing/2014/main" id="{F1F35B21-F74B-4657-A2E7-791852B24771}"/>
              </a:ext>
            </a:extLst>
          </p:cNvPr>
          <p:cNvSpPr txBox="1">
            <a:spLocks/>
          </p:cNvSpPr>
          <p:nvPr/>
        </p:nvSpPr>
        <p:spPr>
          <a:xfrm>
            <a:off x="361071" y="1589649"/>
            <a:ext cx="11469858" cy="48392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b="1" dirty="0">
              <a:solidFill>
                <a:srgbClr val="C00000"/>
              </a:solidFill>
              <a:latin typeface="Cambria" panose="02040503050406030204" pitchFamily="18" charset="0"/>
              <a:ea typeface="Cambria" panose="02040503050406030204" pitchFamily="18" charset="0"/>
              <a:sym typeface="Wingdings" panose="05000000000000000000" pitchFamily="2" charset="2"/>
            </a:endParaRPr>
          </a:p>
          <a:p>
            <a:pPr marL="0" indent="0" algn="just">
              <a:buNone/>
            </a:pPr>
            <a:r>
              <a:rPr lang="fr-FR" b="1" dirty="0">
                <a:solidFill>
                  <a:srgbClr val="C00000"/>
                </a:solidFill>
                <a:latin typeface="Cambria" panose="02040503050406030204" pitchFamily="18" charset="0"/>
                <a:ea typeface="Cambria" panose="02040503050406030204" pitchFamily="18" charset="0"/>
                <a:sym typeface="Wingdings" panose="05000000000000000000" pitchFamily="2" charset="2"/>
              </a:rPr>
              <a:t>« Bracke et moi louions la même chambre chez un tailleur. Ce dernier et son épouse étaient complètement analphabètes. Seul un rideau nous séparait du grand corridor, et derrière ce rideau travaillaient et dormaient le maître tailleur, ses six compagnons, sa femme et ses enfants ; quant aux chambres, elles étaient toutes louées. La seule commodité, commune aux quatre étages de la maison, se trouvait dans la cour. »</a:t>
            </a:r>
          </a:p>
          <a:p>
            <a:pPr marL="0" indent="0" algn="just">
              <a:buNone/>
            </a:pPr>
            <a:endParaRPr lang="fr-FR" b="1" dirty="0">
              <a:solidFill>
                <a:srgbClr val="C00000"/>
              </a:solidFill>
              <a:latin typeface="Cambria" panose="02040503050406030204" pitchFamily="18" charset="0"/>
              <a:ea typeface="Cambria" panose="02040503050406030204" pitchFamily="18" charset="0"/>
              <a:sym typeface="Wingdings" panose="05000000000000000000" pitchFamily="2" charset="2"/>
            </a:endParaRPr>
          </a:p>
          <a:p>
            <a:pPr marL="0" indent="0" algn="r">
              <a:buNone/>
            </a:pPr>
            <a:r>
              <a:rPr lang="fr-FR" sz="2400" b="1" dirty="0">
                <a:solidFill>
                  <a:schemeClr val="tx1">
                    <a:lumMod val="95000"/>
                    <a:lumOff val="5000"/>
                  </a:schemeClr>
                </a:solidFill>
                <a:latin typeface="Cambria" panose="02040503050406030204" pitchFamily="18" charset="0"/>
                <a:ea typeface="Cambria" panose="02040503050406030204" pitchFamily="18" charset="0"/>
                <a:sym typeface="Wingdings" panose="05000000000000000000" pitchFamily="2" charset="2"/>
              </a:rPr>
              <a:t>Wilhelm </a:t>
            </a:r>
            <a:r>
              <a:rPr lang="fr-FR" sz="2400" b="1" dirty="0" err="1">
                <a:solidFill>
                  <a:schemeClr val="tx1">
                    <a:lumMod val="95000"/>
                    <a:lumOff val="5000"/>
                  </a:schemeClr>
                </a:solidFill>
                <a:latin typeface="Cambria" panose="02040503050406030204" pitchFamily="18" charset="0"/>
                <a:ea typeface="Cambria" panose="02040503050406030204" pitchFamily="18" charset="0"/>
                <a:sym typeface="Wingdings" panose="05000000000000000000" pitchFamily="2" charset="2"/>
              </a:rPr>
              <a:t>Blos</a:t>
            </a:r>
            <a:r>
              <a:rPr lang="fr-FR" sz="2400" b="1" dirty="0">
                <a:solidFill>
                  <a:schemeClr val="tx1">
                    <a:lumMod val="95000"/>
                    <a:lumOff val="5000"/>
                  </a:schemeClr>
                </a:solidFill>
                <a:latin typeface="Cambria" panose="02040503050406030204" pitchFamily="18" charset="0"/>
                <a:ea typeface="Cambria" panose="02040503050406030204" pitchFamily="18" charset="0"/>
                <a:sym typeface="Wingdings" panose="05000000000000000000" pitchFamily="2" charset="2"/>
              </a:rPr>
              <a:t>, </a:t>
            </a:r>
            <a:r>
              <a:rPr lang="de-DE" sz="2400" b="1" i="1" dirty="0">
                <a:solidFill>
                  <a:schemeClr val="tx1">
                    <a:lumMod val="95000"/>
                    <a:lumOff val="5000"/>
                  </a:schemeClr>
                </a:solidFill>
                <a:latin typeface="Cambria" panose="02040503050406030204" pitchFamily="18" charset="0"/>
                <a:ea typeface="Cambria" panose="02040503050406030204" pitchFamily="18" charset="0"/>
                <a:sym typeface="Wingdings" panose="05000000000000000000" pitchFamily="2" charset="2"/>
              </a:rPr>
              <a:t>Denkwürdigkeiten eines Sozialdemokraten - Erster Band</a:t>
            </a:r>
            <a:r>
              <a:rPr lang="fr-FR" sz="2400" b="1" dirty="0">
                <a:solidFill>
                  <a:schemeClr val="tx1">
                    <a:lumMod val="95000"/>
                    <a:lumOff val="5000"/>
                  </a:schemeClr>
                </a:solidFill>
                <a:latin typeface="Cambria" panose="02040503050406030204" pitchFamily="18" charset="0"/>
                <a:ea typeface="Cambria" panose="02040503050406030204" pitchFamily="18" charset="0"/>
                <a:sym typeface="Wingdings" panose="05000000000000000000" pitchFamily="2" charset="2"/>
              </a:rPr>
              <a:t>. G. </a:t>
            </a:r>
            <a:r>
              <a:rPr lang="fr-FR" sz="2400" b="1" dirty="0" err="1">
                <a:solidFill>
                  <a:schemeClr val="tx1">
                    <a:lumMod val="95000"/>
                    <a:lumOff val="5000"/>
                  </a:schemeClr>
                </a:solidFill>
                <a:latin typeface="Cambria" panose="02040503050406030204" pitchFamily="18" charset="0"/>
                <a:ea typeface="Cambria" panose="02040503050406030204" pitchFamily="18" charset="0"/>
                <a:sym typeface="Wingdings" panose="05000000000000000000" pitchFamily="2" charset="2"/>
              </a:rPr>
              <a:t>Birk</a:t>
            </a:r>
            <a:r>
              <a:rPr lang="fr-FR" sz="2400" b="1" dirty="0">
                <a:solidFill>
                  <a:schemeClr val="tx1">
                    <a:lumMod val="95000"/>
                    <a:lumOff val="5000"/>
                  </a:schemeClr>
                </a:solidFill>
                <a:latin typeface="Cambria" panose="02040503050406030204" pitchFamily="18" charset="0"/>
                <a:ea typeface="Cambria" panose="02040503050406030204" pitchFamily="18" charset="0"/>
                <a:sym typeface="Wingdings" panose="05000000000000000000" pitchFamily="2" charset="2"/>
              </a:rPr>
              <a:t> &amp; Co., Munich, 1914, chapitre « Der Reichstag ».</a:t>
            </a:r>
            <a:endParaRPr lang="fr-FR" sz="2400" b="1"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7" name="Titre 1">
            <a:extLst>
              <a:ext uri="{FF2B5EF4-FFF2-40B4-BE49-F238E27FC236}">
                <a16:creationId xmlns:a16="http://schemas.microsoft.com/office/drawing/2014/main" id="{B1EA4719-007F-4A4B-982D-BD1760CE1E89}"/>
              </a:ext>
            </a:extLst>
          </p:cNvPr>
          <p:cNvSpPr txBox="1">
            <a:spLocks/>
          </p:cNvSpPr>
          <p:nvPr/>
        </p:nvSpPr>
        <p:spPr>
          <a:xfrm>
            <a:off x="1532206" y="712816"/>
            <a:ext cx="9127587" cy="8768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Cambria" panose="02040503050406030204" pitchFamily="18" charset="0"/>
                <a:ea typeface="Cambria" panose="02040503050406030204" pitchFamily="18" charset="0"/>
              </a:rPr>
              <a:t>Certains députés vivent dans la promiscuité :</a:t>
            </a:r>
          </a:p>
          <a:p>
            <a:pPr algn="ctr"/>
            <a:r>
              <a:rPr lang="fr-FR" sz="3200" b="1" dirty="0">
                <a:latin typeface="Cambria" panose="02040503050406030204" pitchFamily="18" charset="0"/>
                <a:ea typeface="Cambria" panose="02040503050406030204" pitchFamily="18" charset="0"/>
              </a:rPr>
              <a:t>le témoignage de Wilhelm </a:t>
            </a:r>
            <a:r>
              <a:rPr lang="fr-FR" sz="3200" b="1" dirty="0" err="1">
                <a:latin typeface="Cambria" panose="02040503050406030204" pitchFamily="18" charset="0"/>
                <a:ea typeface="Cambria" panose="02040503050406030204" pitchFamily="18" charset="0"/>
              </a:rPr>
              <a:t>Blos</a:t>
            </a:r>
            <a:endParaRPr lang="fr-FR"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5581753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TotalTime>
  <Words>1193</Words>
  <Application>Microsoft Macintosh PowerPoint</Application>
  <PresentationFormat>Grand écran</PresentationFormat>
  <Paragraphs>105</Paragraphs>
  <Slides>24</Slides>
  <Notes>14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24</vt:i4>
      </vt:variant>
    </vt:vector>
  </HeadingPairs>
  <TitlesOfParts>
    <vt:vector size="31" baseType="lpstr">
      <vt:lpstr>Arial</vt:lpstr>
      <vt:lpstr>Calibri</vt:lpstr>
      <vt:lpstr>Calibri Light</vt:lpstr>
      <vt:lpstr>Cambria</vt:lpstr>
      <vt:lpstr>Cambria Math</vt:lpstr>
      <vt:lpstr>Times New Roman</vt:lpstr>
      <vt:lpstr>Thème Office</vt:lpstr>
      <vt:lpstr>Berlin, métropole impériale : accueillir les députés du Reichstag en pleine crise du logement (1871-1918)</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Bibliographie (sources primaires)</vt:lpstr>
      <vt:lpstr>Bibliographie (sources secondaires)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Berlin, métropole impériale : accueillir les députés du Reichstag en pleine crise du logement (1871-1918)</dc:title>
  <dc:creator>Haris Mrkaljević</dc:creator>
  <cp:lastModifiedBy>Microsoft Office User</cp:lastModifiedBy>
  <cp:revision>8</cp:revision>
  <dcterms:created xsi:type="dcterms:W3CDTF">2022-04-03T11:29:29Z</dcterms:created>
  <dcterms:modified xsi:type="dcterms:W3CDTF">2022-10-27T10:52:10Z</dcterms:modified>
</cp:coreProperties>
</file>